
<file path=[Content_Types].xml><?xml version="1.0" encoding="utf-8"?>
<Types xmlns="http://schemas.openxmlformats.org/package/2006/content-types">
  <Default Extension="jpeg" ContentType="image/jpeg"/>
  <Default Extension="png" ContentType="image/png"/>
  <Default Extension="wdp" ContentType="image/vnd.ms-photo"/>
  <Default Extension="emf" ContentType="image/x-e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tags/tag6.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4"/>
  </p:notesMasterIdLst>
  <p:sldIdLst>
    <p:sldId id="259" r:id="rId3"/>
    <p:sldId id="260" r:id="rId5"/>
    <p:sldId id="290" r:id="rId6"/>
    <p:sldId id="312" r:id="rId7"/>
    <p:sldId id="281" r:id="rId8"/>
    <p:sldId id="292" r:id="rId9"/>
    <p:sldId id="291" r:id="rId10"/>
    <p:sldId id="294" r:id="rId11"/>
    <p:sldId id="293" r:id="rId12"/>
    <p:sldId id="295" r:id="rId13"/>
    <p:sldId id="296" r:id="rId14"/>
    <p:sldId id="300" r:id="rId15"/>
    <p:sldId id="297" r:id="rId16"/>
    <p:sldId id="272" r:id="rId17"/>
    <p:sldId id="301" r:id="rId18"/>
    <p:sldId id="274" r:id="rId19"/>
    <p:sldId id="298" r:id="rId20"/>
    <p:sldId id="303" r:id="rId21"/>
    <p:sldId id="313" r:id="rId22"/>
    <p:sldId id="302" r:id="rId23"/>
    <p:sldId id="276" r:id="rId24"/>
    <p:sldId id="275" r:id="rId25"/>
    <p:sldId id="289" r:id="rId26"/>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B3C6"/>
    <a:srgbClr val="C9E5F0"/>
    <a:srgbClr val="E3677C"/>
    <a:srgbClr val="A50021"/>
    <a:srgbClr val="ECAB01"/>
    <a:srgbClr val="67B26D"/>
    <a:srgbClr val="C1E8CF"/>
    <a:srgbClr val="9DD7B6"/>
    <a:srgbClr val="BDE4CE"/>
    <a:srgbClr val="E9F6F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563" autoAdjust="0"/>
  </p:normalViewPr>
  <p:slideViewPr>
    <p:cSldViewPr snapToGrid="0" showGuides="1">
      <p:cViewPr varScale="1">
        <p:scale>
          <a:sx n="94" d="100"/>
          <a:sy n="94" d="100"/>
        </p:scale>
        <p:origin x="66" y="345"/>
      </p:cViewPr>
      <p:guideLst>
        <p:guide orient="horz" pos="2062"/>
        <p:guide pos="3774"/>
      </p:guideLst>
    </p:cSldViewPr>
  </p:slideViewPr>
  <p:notesTextViewPr>
    <p:cViewPr>
      <p:scale>
        <a:sx n="1" d="1"/>
        <a:sy n="1" d="1"/>
      </p:scale>
      <p:origin x="0" y="0"/>
    </p:cViewPr>
  </p:notesTextViewPr>
  <p:gridSpacing cx="72000" cy="72000"/>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 Type="http://schemas.openxmlformats.org/officeDocument/2006/relationships/slide" Target="slides/slide2.xml"/><Relationship Id="rId4" Type="http://schemas.openxmlformats.org/officeDocument/2006/relationships/notesMaster" Target="notesMasters/notesMaster1.xml"/><Relationship Id="rId3" Type="http://schemas.openxmlformats.org/officeDocument/2006/relationships/slide" Target="slides/slide1.xml"/><Relationship Id="rId29" Type="http://schemas.openxmlformats.org/officeDocument/2006/relationships/tableStyles" Target="tableStyles.xml"/><Relationship Id="rId28" Type="http://schemas.openxmlformats.org/officeDocument/2006/relationships/viewProps" Target="viewProps.xml"/><Relationship Id="rId27" Type="http://schemas.openxmlformats.org/officeDocument/2006/relationships/presProps" Target="presProps.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12FA2BE-E001-4145-BC0F-39F8BF13C8C4}"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14282B-631D-4271-A442-1CD0BF008F74}"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3.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更多精品素材：</a:t>
            </a:r>
            <a:r>
              <a:rPr lang="en-US" altLang="zh-CN" dirty="0"/>
              <a:t>http://shop248912786.taobao.com/index.htm  </a:t>
            </a:r>
            <a:r>
              <a:rPr lang="zh-CN" altLang="en-US" dirty="0"/>
              <a:t>（下拉可隐藏）</a:t>
            </a:r>
            <a:endParaRPr lang="zh-CN" altLang="en-US" dirty="0"/>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小芥末素材 </a:t>
            </a:r>
            <a:r>
              <a:rPr lang="en-US" altLang="zh-CN" dirty="0"/>
              <a:t>rosyhouse.taobao.com</a:t>
            </a:r>
            <a:endParaRPr lang="zh-CN" altLang="en-US" dirty="0"/>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B514282B-631D-4271-A442-1CD0BF008F74}"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6" Type="http://schemas.openxmlformats.org/officeDocument/2006/relationships/image" Target="../media/image5.png"/><Relationship Id="rId5" Type="http://schemas.openxmlformats.org/officeDocument/2006/relationships/image" Target="../media/image1.png"/><Relationship Id="rId4" Type="http://schemas.microsoft.com/office/2007/relationships/hdphoto" Target="../media/image4.wdp"/><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524000" y="1122363"/>
            <a:ext cx="9144000" cy="2387600"/>
          </a:xfrm>
        </p:spPr>
        <p:txBody>
          <a:bodyPr anchor="b"/>
          <a:lstStyle>
            <a:lvl1pPr algn="ctr">
              <a:defRPr sz="6000"/>
            </a:lvl1pPr>
          </a:lstStyle>
          <a:p>
            <a:r>
              <a:rPr lang="zh-CN" altLang="en-US"/>
              <a:t>单击此处编辑母版标题样式</a:t>
            </a:r>
            <a:endParaRPr lang="zh-CN" altLang="en-US"/>
          </a:p>
        </p:txBody>
      </p:sp>
      <p:sp>
        <p:nvSpPr>
          <p:cNvPr id="3" name="副标题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a:t>单击此处编辑母版副标题样式</a:t>
            </a:r>
            <a:endParaRPr lang="zh-CN" altLang="en-US"/>
          </a:p>
        </p:txBody>
      </p:sp>
      <p:sp>
        <p:nvSpPr>
          <p:cNvPr id="4" name="日期占位符 3"/>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21C8B-EE8F-4585-919A-0E477668CC53}" type="slidenum">
              <a:rPr lang="zh-CN" altLang="en-US" smtClean="0"/>
            </a:fld>
            <a:endParaRPr lang="zh-CN" altLang="en-US"/>
          </a:p>
        </p:txBody>
      </p:sp>
      <p:pic>
        <p:nvPicPr>
          <p:cNvPr id="7" name="图片 6" descr="logo-2a.png"/>
          <p:cNvPicPr>
            <a:picLocks noChangeAspect="1"/>
          </p:cNvPicPr>
          <p:nvPr userDrawn="1"/>
        </p:nvPicPr>
        <p:blipFill>
          <a:blip r:embed="rId2"/>
          <a:stretch>
            <a:fillRect/>
          </a:stretch>
        </p:blipFill>
        <p:spPr>
          <a:xfrm>
            <a:off x="10311130" y="1270"/>
            <a:ext cx="1805940" cy="451485"/>
          </a:xfrm>
          <a:prstGeom prst="rect">
            <a:avLst/>
          </a:prstGeom>
        </p:spPr>
      </p:pic>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10;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endParaRPr lang="zh-CN" altLang="en-US"/>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idx="1"/>
          </p:nvPr>
        </p:nvSpPr>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5" name="页脚占位符 4"/>
          <p:cNvSpPr>
            <a:spLocks noGrp="1"/>
          </p:cNvSpPr>
          <p:nvPr>
            <p:ph type="ftr" sz="quarter" idx="11"/>
          </p:nvPr>
        </p:nvSpPr>
        <p:spPr/>
        <p:txBody>
          <a:bodyPr/>
          <a:lstStyle/>
          <a:p>
            <a:endParaRPr lang="zh-CN" altLang="en-US"/>
          </a:p>
        </p:txBody>
      </p:sp>
      <p:sp>
        <p:nvSpPr>
          <p:cNvPr id="6" name="灯片编号占位符 5"/>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节标题">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7" name="图片 6"/>
          <p:cNvPicPr>
            <a:picLocks noChangeAspect="1"/>
          </p:cNvPicPr>
          <p:nvPr userDrawn="1"/>
        </p:nvPicPr>
        <p:blipFill>
          <a:blip r:embed="rId3" cstate="print">
            <a:extLst>
              <a:ext uri="{BEBA8EAE-BF5A-486C-A8C5-ECC9F3942E4B}">
                <a14:imgProps xmlns:a14="http://schemas.microsoft.com/office/drawing/2010/main">
                  <a14:imgLayer r:embed="rId4">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a:off x="-461501" y="-694844"/>
            <a:ext cx="5074557" cy="7611836"/>
          </a:xfrm>
          <a:prstGeom prst="rect">
            <a:avLst/>
          </a:prstGeom>
        </p:spPr>
      </p:pic>
      <p:pic>
        <p:nvPicPr>
          <p:cNvPr id="51" name="图片 50" descr="logo-2a.png"/>
          <p:cNvPicPr>
            <a:picLocks noChangeAspect="1"/>
          </p:cNvPicPr>
          <p:nvPr userDrawn="1"/>
        </p:nvPicPr>
        <p:blipFill>
          <a:blip r:embed="rId5"/>
          <a:stretch>
            <a:fillRect/>
          </a:stretch>
        </p:blipFill>
        <p:spPr>
          <a:xfrm>
            <a:off x="10324465" y="1270"/>
            <a:ext cx="1805940" cy="451485"/>
          </a:xfrm>
          <a:prstGeom prst="rect">
            <a:avLst/>
          </a:prstGeom>
        </p:spPr>
      </p:pic>
      <p:sp>
        <p:nvSpPr>
          <p:cNvPr id="8" name="矩形 7"/>
          <p:cNvSpPr/>
          <p:nvPr userDrawn="1"/>
        </p:nvSpPr>
        <p:spPr>
          <a:xfrm>
            <a:off x="472440" y="452120"/>
            <a:ext cx="11308715" cy="6031865"/>
          </a:xfrm>
          <a:prstGeom prst="rect">
            <a:avLst/>
          </a:prstGeom>
          <a:blipFill>
            <a:blip r:embed="rId6"/>
            <a:stretch>
              <a:fillRect/>
            </a:stretch>
          </a:blipFill>
          <a:ln w="28575">
            <a:solidFill>
              <a:srgbClr val="5C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内容占位符 2"/>
          <p:cNvSpPr>
            <a:spLocks noGrp="1"/>
          </p:cNvSpPr>
          <p:nvPr>
            <p:ph sz="half" idx="1"/>
          </p:nvPr>
        </p:nvSpPr>
        <p:spPr>
          <a:xfrm>
            <a:off x="838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内容占位符 3"/>
          <p:cNvSpPr>
            <a:spLocks noGrp="1"/>
          </p:cNvSpPr>
          <p:nvPr>
            <p:ph sz="half" idx="2"/>
          </p:nvPr>
        </p:nvSpPr>
        <p:spPr>
          <a:xfrm>
            <a:off x="6172200" y="1825625"/>
            <a:ext cx="5181600" cy="435133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日期占位符 4"/>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839788" y="365125"/>
            <a:ext cx="10515600" cy="1325563"/>
          </a:xfrm>
        </p:spPr>
        <p:txBody>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4" name="内容占位符 3"/>
          <p:cNvSpPr>
            <a:spLocks noGrp="1"/>
          </p:cNvSpPr>
          <p:nvPr>
            <p:ph sz="half" idx="2"/>
          </p:nvPr>
        </p:nvSpPr>
        <p:spPr>
          <a:xfrm>
            <a:off x="839788" y="2505075"/>
            <a:ext cx="5157787"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5" name="文本占位符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endParaRPr lang="zh-CN" altLang="en-US"/>
          </a:p>
        </p:txBody>
      </p:sp>
      <p:sp>
        <p:nvSpPr>
          <p:cNvPr id="6" name="内容占位符 5"/>
          <p:cNvSpPr>
            <a:spLocks noGrp="1"/>
          </p:cNvSpPr>
          <p:nvPr>
            <p:ph sz="quarter" idx="4"/>
          </p:nvPr>
        </p:nvSpPr>
        <p:spPr>
          <a:xfrm>
            <a:off x="6172200" y="2505075"/>
            <a:ext cx="5183188" cy="3684588"/>
          </a:xfrm>
        </p:spPr>
        <p:txBody>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7" name="日期占位符 6"/>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8" name="页脚占位符 7"/>
          <p:cNvSpPr>
            <a:spLocks noGrp="1"/>
          </p:cNvSpPr>
          <p:nvPr>
            <p:ph type="ftr" sz="quarter" idx="11"/>
          </p:nvPr>
        </p:nvSpPr>
        <p:spPr/>
        <p:txBody>
          <a:bodyPr/>
          <a:lstStyle/>
          <a:p>
            <a:endParaRPr lang="zh-CN" altLang="en-US"/>
          </a:p>
        </p:txBody>
      </p:sp>
      <p:sp>
        <p:nvSpPr>
          <p:cNvPr id="9" name="灯片编号占位符 8"/>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endParaRPr lang="zh-CN" altLang="en-US"/>
          </a:p>
        </p:txBody>
      </p:sp>
      <p:sp>
        <p:nvSpPr>
          <p:cNvPr id="3" name="日期占位符 2"/>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4" name="页脚占位符 3"/>
          <p:cNvSpPr>
            <a:spLocks noGrp="1"/>
          </p:cNvSpPr>
          <p:nvPr>
            <p:ph type="ftr" sz="quarter" idx="11"/>
          </p:nvPr>
        </p:nvSpPr>
        <p:spPr/>
        <p:txBody>
          <a:bodyPr/>
          <a:lstStyle/>
          <a:p>
            <a:endParaRPr lang="zh-CN" altLang="en-US"/>
          </a:p>
        </p:txBody>
      </p:sp>
      <p:sp>
        <p:nvSpPr>
          <p:cNvPr id="5" name="灯片编号占位符 4"/>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3" name="页脚占位符 2"/>
          <p:cNvSpPr>
            <a:spLocks noGrp="1"/>
          </p:cNvSpPr>
          <p:nvPr>
            <p:ph type="ftr" sz="quarter" idx="11"/>
          </p:nvPr>
        </p:nvSpPr>
        <p:spPr/>
        <p:txBody>
          <a:bodyPr/>
          <a:lstStyle/>
          <a:p>
            <a:endParaRPr lang="zh-CN" altLang="en-US"/>
          </a:p>
        </p:txBody>
      </p:sp>
      <p:sp>
        <p:nvSpPr>
          <p:cNvPr id="4" name="灯片编号占位符 3"/>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内容占位符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839788" y="457200"/>
            <a:ext cx="3932237" cy="1600200"/>
          </a:xfrm>
        </p:spPr>
        <p:txBody>
          <a:bodyPr anchor="b"/>
          <a:lstStyle>
            <a:lvl1pPr>
              <a:defRPr sz="3200"/>
            </a:lvl1pPr>
          </a:lstStyle>
          <a:p>
            <a:r>
              <a:rPr lang="zh-CN" altLang="en-US"/>
              <a:t>单击此处编辑母版标题样式</a:t>
            </a:r>
            <a:endParaRPr lang="zh-CN" altLang="en-US"/>
          </a:p>
        </p:txBody>
      </p:sp>
      <p:sp>
        <p:nvSpPr>
          <p:cNvPr id="3" name="图片占位符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zh-CN" altLang="en-US"/>
              <a:t>单击此处编辑母版文本样式</a:t>
            </a:r>
            <a:endParaRPr lang="zh-CN" altLang="en-US"/>
          </a:p>
        </p:txBody>
      </p:sp>
      <p:sp>
        <p:nvSpPr>
          <p:cNvPr id="5" name="日期占位符 4"/>
          <p:cNvSpPr>
            <a:spLocks noGrp="1"/>
          </p:cNvSpPr>
          <p:nvPr>
            <p:ph type="dt" sz="half" idx="10"/>
          </p:nvPr>
        </p:nvSpPr>
        <p:spPr/>
        <p:txBody>
          <a:bodyPr/>
          <a:lstStyle/>
          <a:p>
            <a:fld id="{BB6DB7A7-F182-45B3-A3ED-F06886A9EF8A}" type="datetimeFigureOut">
              <a:rPr lang="zh-CN" altLang="en-US" smtClean="0"/>
            </a:fld>
            <a:endParaRPr lang="zh-CN" altLang="en-US"/>
          </a:p>
        </p:txBody>
      </p:sp>
      <p:sp>
        <p:nvSpPr>
          <p:cNvPr id="6" name="页脚占位符 5"/>
          <p:cNvSpPr>
            <a:spLocks noGrp="1"/>
          </p:cNvSpPr>
          <p:nvPr>
            <p:ph type="ftr" sz="quarter" idx="11"/>
          </p:nvPr>
        </p:nvSpPr>
        <p:spPr/>
        <p:txBody>
          <a:bodyPr/>
          <a:lstStyle/>
          <a:p>
            <a:endParaRPr lang="zh-CN" altLang="en-US"/>
          </a:p>
        </p:txBody>
      </p:sp>
      <p:sp>
        <p:nvSpPr>
          <p:cNvPr id="7" name="灯片编号占位符 6"/>
          <p:cNvSpPr>
            <a:spLocks noGrp="1"/>
          </p:cNvSpPr>
          <p:nvPr>
            <p:ph type="sldNum" sz="quarter" idx="12"/>
          </p:nvPr>
        </p:nvSpPr>
        <p:spPr/>
        <p:txBody>
          <a:bodyPr/>
          <a:lstStyle/>
          <a:p>
            <a:fld id="{E6B21C8B-EE8F-4585-919A-0E477668CC53}" type="slidenum">
              <a:rPr lang="zh-CN" altLang="en-US" smtClean="0"/>
            </a:fld>
            <a:endParaRPr lang="zh-CN" altLang="en-US"/>
          </a:p>
        </p:txBody>
      </p:sp>
    </p:spTree>
  </p:cSld>
  <p:clrMapOvr>
    <a:masterClrMapping/>
  </p:clrMapOvr>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2" Type="http://schemas.openxmlformats.org/officeDocument/2006/relationships/theme" Target="../theme/theme1.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标题占位符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zh-CN" altLang="en-US"/>
              <a:t>单击此处编辑母版标题样式</a:t>
            </a:r>
            <a:endParaRPr lang="zh-CN" altLang="en-US"/>
          </a:p>
        </p:txBody>
      </p:sp>
      <p:sp>
        <p:nvSpPr>
          <p:cNvPr id="3" name="文本占位符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4" name="日期占位符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B6DB7A7-F182-45B3-A3ED-F06886A9EF8A}" type="datetimeFigureOut">
              <a:rPr lang="zh-CN" altLang="en-US" smtClean="0"/>
            </a:fld>
            <a:endParaRPr lang="zh-CN" altLang="en-US"/>
          </a:p>
        </p:txBody>
      </p:sp>
      <p:sp>
        <p:nvSpPr>
          <p:cNvPr id="5" name="页脚占位符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zh-CN" altLang="en-US"/>
          </a:p>
        </p:txBody>
      </p:sp>
      <p:sp>
        <p:nvSpPr>
          <p:cNvPr id="6" name="灯片编号占位符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6B21C8B-EE8F-4585-919A-0E477668CC53}" type="slidenum">
              <a:rPr lang="zh-CN" altLang="en-US" smtClean="0"/>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mc:Choice xmlns:p14="http://schemas.microsoft.com/office/powerpoint/2010/main" Requires="p14">
      <p:transition p14:dur="1600" advTm="2019">
        <p14:prism isInverted="1"/>
      </p:transition>
    </mc:Choice>
    <mc:Fallback>
      <p:transition advTm="2019">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6" Type="http://schemas.openxmlformats.org/officeDocument/2006/relationships/notesSlide" Target="../notesSlides/notesSlide1.xml"/><Relationship Id="rId5" Type="http://schemas.openxmlformats.org/officeDocument/2006/relationships/slideLayout" Target="../slideLayouts/slideLayout1.xml"/><Relationship Id="rId4" Type="http://schemas.openxmlformats.org/officeDocument/2006/relationships/tags" Target="../tags/tag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6.png"/></Relationships>
</file>

<file path=ppt/slides/_rels/slide10.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5.xml"/><Relationship Id="rId3" Type="http://schemas.openxmlformats.org/officeDocument/2006/relationships/tags" Target="../tags/tag34.xml"/><Relationship Id="rId2" Type="http://schemas.openxmlformats.org/officeDocument/2006/relationships/image" Target="../media/image8.emf"/><Relationship Id="rId1" Type="http://schemas.openxmlformats.org/officeDocument/2006/relationships/image" Target="../media/image7.emf"/></Relationships>
</file>

<file path=ppt/slides/_rels/slide11.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7.xml"/><Relationship Id="rId3" Type="http://schemas.openxmlformats.org/officeDocument/2006/relationships/tags" Target="../tags/tag36.xml"/><Relationship Id="rId2" Type="http://schemas.openxmlformats.org/officeDocument/2006/relationships/image" Target="../media/image8.emf"/><Relationship Id="rId1"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39.xml"/><Relationship Id="rId1" Type="http://schemas.openxmlformats.org/officeDocument/2006/relationships/tags" Target="../tags/tag38.xml"/></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41.xml"/><Relationship Id="rId1" Type="http://schemas.openxmlformats.org/officeDocument/2006/relationships/tags" Target="../tags/tag40.xml"/></Relationships>
</file>

<file path=ppt/slides/_rels/slide14.xml.rels><?xml version="1.0" encoding="UTF-8" standalone="yes"?>
<Relationships xmlns="http://schemas.openxmlformats.org/package/2006/relationships"><Relationship Id="rId7" Type="http://schemas.openxmlformats.org/officeDocument/2006/relationships/notesSlide" Target="../notesSlides/notesSlide6.xml"/><Relationship Id="rId6" Type="http://schemas.openxmlformats.org/officeDocument/2006/relationships/slideLayout" Target="../slideLayouts/slideLayout3.xml"/><Relationship Id="rId5" Type="http://schemas.openxmlformats.org/officeDocument/2006/relationships/tags" Target="../tags/tag46.xml"/><Relationship Id="rId4" Type="http://schemas.openxmlformats.org/officeDocument/2006/relationships/tags" Target="../tags/tag45.xml"/><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s>
</file>

<file path=ppt/slides/_rels/slide15.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48.xml"/><Relationship Id="rId3" Type="http://schemas.openxmlformats.org/officeDocument/2006/relationships/tags" Target="../tags/tag47.xml"/><Relationship Id="rId2" Type="http://schemas.openxmlformats.org/officeDocument/2006/relationships/image" Target="../media/image8.emf"/><Relationship Id="rId1" Type="http://schemas.openxmlformats.org/officeDocument/2006/relationships/image" Target="../media/image7.emf"/></Relationships>
</file>

<file path=ppt/slides/_rels/slide16.xml.rels><?xml version="1.0" encoding="UTF-8" standalone="yes"?>
<Relationships xmlns="http://schemas.openxmlformats.org/package/2006/relationships"><Relationship Id="rId4" Type="http://schemas.openxmlformats.org/officeDocument/2006/relationships/notesSlide" Target="../notesSlides/notesSlide7.xml"/><Relationship Id="rId3" Type="http://schemas.openxmlformats.org/officeDocument/2006/relationships/slideLayout" Target="../slideLayouts/slideLayout3.xml"/><Relationship Id="rId2" Type="http://schemas.openxmlformats.org/officeDocument/2006/relationships/tags" Target="../tags/tag50.xml"/><Relationship Id="rId1" Type="http://schemas.openxmlformats.org/officeDocument/2006/relationships/tags" Target="../tags/tag49.xml"/></Relationships>
</file>

<file path=ppt/slides/_rels/slide17.xml.rels><?xml version="1.0" encoding="UTF-8" standalone="yes"?>
<Relationships xmlns="http://schemas.openxmlformats.org/package/2006/relationships"><Relationship Id="rId5" Type="http://schemas.openxmlformats.org/officeDocument/2006/relationships/notesSlide" Target="../notesSlides/notesSlide8.xml"/><Relationship Id="rId4" Type="http://schemas.openxmlformats.org/officeDocument/2006/relationships/slideLayout" Target="../slideLayouts/slideLayout3.xml"/><Relationship Id="rId3" Type="http://schemas.openxmlformats.org/officeDocument/2006/relationships/tags" Target="../tags/tag52.xml"/><Relationship Id="rId2" Type="http://schemas.openxmlformats.org/officeDocument/2006/relationships/tags" Target="../tags/tag51.xml"/><Relationship Id="rId1" Type="http://schemas.openxmlformats.org/officeDocument/2006/relationships/image" Target="../media/image10.jpeg"/></Relationships>
</file>

<file path=ppt/slides/_rels/slide18.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54.xml"/><Relationship Id="rId1" Type="http://schemas.openxmlformats.org/officeDocument/2006/relationships/tags" Target="../tags/tag53.xml"/></Relationships>
</file>

<file path=ppt/slides/_rels/slide19.xml.rels><?xml version="1.0" encoding="UTF-8" standalone="yes"?>
<Relationships xmlns="http://schemas.openxmlformats.org/package/2006/relationships"><Relationship Id="rId9" Type="http://schemas.openxmlformats.org/officeDocument/2006/relationships/tags" Target="../tags/tag60.xml"/><Relationship Id="rId8" Type="http://schemas.openxmlformats.org/officeDocument/2006/relationships/tags" Target="../tags/tag59.xml"/><Relationship Id="rId7" Type="http://schemas.openxmlformats.org/officeDocument/2006/relationships/tags" Target="../tags/tag58.xml"/><Relationship Id="rId6" Type="http://schemas.openxmlformats.org/officeDocument/2006/relationships/tags" Target="../tags/tag57.xml"/><Relationship Id="rId5" Type="http://schemas.openxmlformats.org/officeDocument/2006/relationships/tags" Target="../tags/tag56.xml"/><Relationship Id="rId4" Type="http://schemas.openxmlformats.org/officeDocument/2006/relationships/tags" Target="../tags/tag55.xml"/><Relationship Id="rId3" Type="http://schemas.microsoft.com/office/2007/relationships/hdphoto" Target="../media/image4.wdp"/><Relationship Id="rId2" Type="http://schemas.openxmlformats.org/officeDocument/2006/relationships/image" Target="../media/image3.png"/><Relationship Id="rId13" Type="http://schemas.openxmlformats.org/officeDocument/2006/relationships/notesSlide" Target="../notesSlides/notesSlide9.xml"/><Relationship Id="rId12" Type="http://schemas.openxmlformats.org/officeDocument/2006/relationships/slideLayout" Target="../slideLayouts/slideLayout1.xml"/><Relationship Id="rId11" Type="http://schemas.openxmlformats.org/officeDocument/2006/relationships/tags" Target="../tags/tag62.xml"/><Relationship Id="rId10" Type="http://schemas.openxmlformats.org/officeDocument/2006/relationships/tags" Target="../tags/tag61.xml"/><Relationship Id="rId1" Type="http://schemas.openxmlformats.org/officeDocument/2006/relationships/image" Target="../media/image2.jpeg"/></Relationships>
</file>

<file path=ppt/slides/_rels/slide2.xml.rels><?xml version="1.0" encoding="UTF-8" standalone="yes"?>
<Relationships xmlns="http://schemas.openxmlformats.org/package/2006/relationships"><Relationship Id="rId9" Type="http://schemas.openxmlformats.org/officeDocument/2006/relationships/tags" Target="../tags/tag7.xml"/><Relationship Id="rId8" Type="http://schemas.openxmlformats.org/officeDocument/2006/relationships/tags" Target="../tags/tag6.xml"/><Relationship Id="rId7" Type="http://schemas.openxmlformats.org/officeDocument/2006/relationships/tags" Target="../tags/tag5.xml"/><Relationship Id="rId6" Type="http://schemas.openxmlformats.org/officeDocument/2006/relationships/tags" Target="../tags/tag4.xml"/><Relationship Id="rId5" Type="http://schemas.openxmlformats.org/officeDocument/2006/relationships/tags" Target="../tags/tag3.xml"/><Relationship Id="rId4" Type="http://schemas.openxmlformats.org/officeDocument/2006/relationships/tags" Target="../tags/tag2.xml"/><Relationship Id="rId3" Type="http://schemas.microsoft.com/office/2007/relationships/hdphoto" Target="../media/image4.wdp"/><Relationship Id="rId2" Type="http://schemas.openxmlformats.org/officeDocument/2006/relationships/image" Target="../media/image3.png"/><Relationship Id="rId13" Type="http://schemas.openxmlformats.org/officeDocument/2006/relationships/notesSlide" Target="../notesSlides/notesSlide2.xml"/><Relationship Id="rId12" Type="http://schemas.openxmlformats.org/officeDocument/2006/relationships/slideLayout" Target="../slideLayouts/slideLayout1.xml"/><Relationship Id="rId11" Type="http://schemas.openxmlformats.org/officeDocument/2006/relationships/tags" Target="../tags/tag9.xml"/><Relationship Id="rId10" Type="http://schemas.openxmlformats.org/officeDocument/2006/relationships/tags" Target="../tags/tag8.xml"/><Relationship Id="rId1" Type="http://schemas.openxmlformats.org/officeDocument/2006/relationships/image" Target="../media/image2.jpeg"/></Relationships>
</file>

<file path=ppt/slides/_rels/slide20.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tags" Target="../tags/tag64.xml"/><Relationship Id="rId1" Type="http://schemas.openxmlformats.org/officeDocument/2006/relationships/tags" Target="../tags/tag63.xml"/></Relationships>
</file>

<file path=ppt/slides/_rels/slide21.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3.xml"/><Relationship Id="rId3" Type="http://schemas.openxmlformats.org/officeDocument/2006/relationships/image" Target="../media/image11.jpeg"/><Relationship Id="rId2" Type="http://schemas.openxmlformats.org/officeDocument/2006/relationships/tags" Target="../tags/tag66.xml"/><Relationship Id="rId1" Type="http://schemas.openxmlformats.org/officeDocument/2006/relationships/tags" Target="../tags/tag65.xml"/></Relationships>
</file>

<file path=ppt/slides/_rels/slide22.xml.rels><?xml version="1.0" encoding="UTF-8" standalone="yes"?>
<Relationships xmlns="http://schemas.openxmlformats.org/package/2006/relationships"><Relationship Id="rId6" Type="http://schemas.openxmlformats.org/officeDocument/2006/relationships/notesSlide" Target="../notesSlides/notesSlide11.xml"/><Relationship Id="rId5" Type="http://schemas.openxmlformats.org/officeDocument/2006/relationships/slideLayout" Target="../slideLayouts/slideLayout3.xml"/><Relationship Id="rId4" Type="http://schemas.openxmlformats.org/officeDocument/2006/relationships/image" Target="../media/image12.jpeg"/><Relationship Id="rId3" Type="http://schemas.openxmlformats.org/officeDocument/2006/relationships/tags" Target="../tags/tag69.xml"/><Relationship Id="rId2" Type="http://schemas.openxmlformats.org/officeDocument/2006/relationships/tags" Target="../tags/tag68.xml"/><Relationship Id="rId1" Type="http://schemas.openxmlformats.org/officeDocument/2006/relationships/tags" Target="../tags/tag67.xml"/></Relationships>
</file>

<file path=ppt/slides/_rels/slide23.xml.rels><?xml version="1.0" encoding="UTF-8" standalone="yes"?>
<Relationships xmlns="http://schemas.openxmlformats.org/package/2006/relationships"><Relationship Id="rId5" Type="http://schemas.openxmlformats.org/officeDocument/2006/relationships/notesSlide" Target="../notesSlides/notesSlide12.xml"/><Relationship Id="rId4" Type="http://schemas.openxmlformats.org/officeDocument/2006/relationships/slideLayout" Target="../slideLayouts/slideLayout1.xml"/><Relationship Id="rId3" Type="http://schemas.microsoft.com/office/2007/relationships/hdphoto" Target="../media/image4.wdp"/><Relationship Id="rId2" Type="http://schemas.openxmlformats.org/officeDocument/2006/relationships/image" Target="../media/image3.png"/><Relationship Id="rId1" Type="http://schemas.openxmlformats.org/officeDocument/2006/relationships/image" Target="../media/image2.jpeg"/></Relationships>
</file>

<file path=ppt/slides/_rels/slide3.xml.rels><?xml version="1.0" encoding="UTF-8" standalone="yes"?>
<Relationships xmlns="http://schemas.openxmlformats.org/package/2006/relationships"><Relationship Id="rId4" Type="http://schemas.openxmlformats.org/officeDocument/2006/relationships/notesSlide" Target="../notesSlides/notesSlide3.xml"/><Relationship Id="rId3" Type="http://schemas.openxmlformats.org/officeDocument/2006/relationships/slideLayout" Target="../slideLayouts/slideLayout3.xml"/><Relationship Id="rId2" Type="http://schemas.openxmlformats.org/officeDocument/2006/relationships/tags" Target="../tags/tag11.xml"/><Relationship Id="rId1" Type="http://schemas.openxmlformats.org/officeDocument/2006/relationships/tags" Target="../tags/tag10.xml"/></Relationships>
</file>

<file path=ppt/slides/_rels/slide4.xml.rels><?xml version="1.0" encoding="UTF-8" standalone="yes"?>
<Relationships xmlns="http://schemas.openxmlformats.org/package/2006/relationships"><Relationship Id="rId9" Type="http://schemas.openxmlformats.org/officeDocument/2006/relationships/tags" Target="../tags/tag17.xml"/><Relationship Id="rId8" Type="http://schemas.openxmlformats.org/officeDocument/2006/relationships/tags" Target="../tags/tag16.xml"/><Relationship Id="rId7" Type="http://schemas.openxmlformats.org/officeDocument/2006/relationships/tags" Target="../tags/tag15.xml"/><Relationship Id="rId6" Type="http://schemas.openxmlformats.org/officeDocument/2006/relationships/tags" Target="../tags/tag14.xml"/><Relationship Id="rId5" Type="http://schemas.openxmlformats.org/officeDocument/2006/relationships/tags" Target="../tags/tag13.xml"/><Relationship Id="rId4" Type="http://schemas.openxmlformats.org/officeDocument/2006/relationships/tags" Target="../tags/tag12.xml"/><Relationship Id="rId3" Type="http://schemas.microsoft.com/office/2007/relationships/hdphoto" Target="../media/image4.wdp"/><Relationship Id="rId2" Type="http://schemas.openxmlformats.org/officeDocument/2006/relationships/image" Target="../media/image3.png"/><Relationship Id="rId13" Type="http://schemas.openxmlformats.org/officeDocument/2006/relationships/notesSlide" Target="../notesSlides/notesSlide4.xml"/><Relationship Id="rId12" Type="http://schemas.openxmlformats.org/officeDocument/2006/relationships/slideLayout" Target="../slideLayouts/slideLayout1.xml"/><Relationship Id="rId11" Type="http://schemas.openxmlformats.org/officeDocument/2006/relationships/tags" Target="../tags/tag19.xml"/><Relationship Id="rId10" Type="http://schemas.openxmlformats.org/officeDocument/2006/relationships/tags" Target="../tags/tag18.xml"/><Relationship Id="rId1" Type="http://schemas.openxmlformats.org/officeDocument/2006/relationships/image" Target="../media/image2.jpeg"/></Relationships>
</file>

<file path=ppt/slides/_rels/slide5.xml.rels><?xml version="1.0" encoding="UTF-8" standalone="yes"?>
<Relationships xmlns="http://schemas.openxmlformats.org/package/2006/relationships"><Relationship Id="rId8" Type="http://schemas.openxmlformats.org/officeDocument/2006/relationships/notesSlide" Target="../notesSlides/notesSlide5.xml"/><Relationship Id="rId7" Type="http://schemas.openxmlformats.org/officeDocument/2006/relationships/slideLayout" Target="../slideLayouts/slideLayout3.xml"/><Relationship Id="rId6" Type="http://schemas.openxmlformats.org/officeDocument/2006/relationships/tags" Target="../tags/tag25.xml"/><Relationship Id="rId5" Type="http://schemas.openxmlformats.org/officeDocument/2006/relationships/tags" Target="../tags/tag24.xml"/><Relationship Id="rId4" Type="http://schemas.openxmlformats.org/officeDocument/2006/relationships/tags" Target="../tags/tag23.xml"/><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s>
</file>

<file path=ppt/slides/_rels/slide6.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27.xml"/><Relationship Id="rId2" Type="http://schemas.openxmlformats.org/officeDocument/2006/relationships/tags" Target="../tags/tag26.xml"/><Relationship Id="rId1" Type="http://schemas.openxmlformats.org/officeDocument/2006/relationships/image" Target="../media/image7.emf"/></Relationships>
</file>

<file path=ppt/slides/_rels/slide7.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29.xml"/><Relationship Id="rId3" Type="http://schemas.openxmlformats.org/officeDocument/2006/relationships/tags" Target="../tags/tag28.xml"/><Relationship Id="rId2" Type="http://schemas.openxmlformats.org/officeDocument/2006/relationships/image" Target="../media/image8.emf"/><Relationship Id="rId1" Type="http://schemas.openxmlformats.org/officeDocument/2006/relationships/image" Target="../media/image7.emf"/></Relationships>
</file>

<file path=ppt/slides/_rels/slide8.xml.rels><?xml version="1.0" encoding="UTF-8" standalone="yes"?>
<Relationships xmlns="http://schemas.openxmlformats.org/package/2006/relationships"><Relationship Id="rId5" Type="http://schemas.openxmlformats.org/officeDocument/2006/relationships/slideLayout" Target="../slideLayouts/slideLayout3.xml"/><Relationship Id="rId4" Type="http://schemas.openxmlformats.org/officeDocument/2006/relationships/tags" Target="../tags/tag31.xml"/><Relationship Id="rId3" Type="http://schemas.openxmlformats.org/officeDocument/2006/relationships/tags" Target="../tags/tag30.xml"/><Relationship Id="rId2" Type="http://schemas.openxmlformats.org/officeDocument/2006/relationships/image" Target="../media/image8.emf"/><Relationship Id="rId1" Type="http://schemas.openxmlformats.org/officeDocument/2006/relationships/image" Target="../media/image7.emf"/></Relationships>
</file>

<file path=ppt/slides/_rels/slide9.xml.rels><?xml version="1.0" encoding="UTF-8" standalone="yes"?>
<Relationships xmlns="http://schemas.openxmlformats.org/package/2006/relationships"><Relationship Id="rId4" Type="http://schemas.openxmlformats.org/officeDocument/2006/relationships/slideLayout" Target="../slideLayouts/slideLayout3.xml"/><Relationship Id="rId3" Type="http://schemas.openxmlformats.org/officeDocument/2006/relationships/tags" Target="../tags/tag33.xml"/><Relationship Id="rId2" Type="http://schemas.openxmlformats.org/officeDocument/2006/relationships/tags" Target="../tags/tag32.xml"/><Relationship Id="rId1"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1"/>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a:off x="-447402" y="-658586"/>
            <a:ext cx="5074557" cy="7611836"/>
          </a:xfrm>
          <a:prstGeom prst="rect">
            <a:avLst/>
          </a:prstGeom>
        </p:spPr>
      </p:pic>
      <p:sp>
        <p:nvSpPr>
          <p:cNvPr id="8" name="文本框 7"/>
          <p:cNvSpPr txBox="1"/>
          <p:nvPr/>
        </p:nvSpPr>
        <p:spPr>
          <a:xfrm>
            <a:off x="3157855" y="3332480"/>
            <a:ext cx="8569960" cy="1446530"/>
          </a:xfrm>
          <a:prstGeom prst="rect">
            <a:avLst/>
          </a:prstGeom>
          <a:noFill/>
        </p:spPr>
        <p:txBody>
          <a:bodyPr wrap="square" rtlCol="0">
            <a:spAutoFit/>
          </a:bodyPr>
          <a:p>
            <a:pPr algn="ctr"/>
            <a:r>
              <a:rPr lang="zh-CN" altLang="en-US" sz="4400" b="1" dirty="0">
                <a:latin typeface="楷体" panose="02010609060101010101" pitchFamily="49" charset="-122"/>
                <a:ea typeface="楷体" panose="02010609060101010101" pitchFamily="49" charset="-122"/>
              </a:rPr>
              <a:t>哈尔滨银行国家助学贷款毕业生</a:t>
            </a:r>
            <a:endParaRPr lang="zh-CN" altLang="en-US" sz="4400" b="1" dirty="0">
              <a:latin typeface="楷体" panose="02010609060101010101" pitchFamily="49" charset="-122"/>
              <a:ea typeface="楷体" panose="02010609060101010101" pitchFamily="49" charset="-122"/>
            </a:endParaRPr>
          </a:p>
          <a:p>
            <a:pPr algn="ctr"/>
            <a:r>
              <a:rPr lang="zh-CN" altLang="en-US" sz="4400" b="1" dirty="0">
                <a:latin typeface="楷体" panose="02010609060101010101" pitchFamily="49" charset="-122"/>
                <a:ea typeface="楷体" panose="02010609060101010101" pitchFamily="49" charset="-122"/>
              </a:rPr>
              <a:t>还款知识讲解</a:t>
            </a:r>
            <a:endParaRPr lang="zh-CN" altLang="en-US" sz="4400" b="1" dirty="0">
              <a:latin typeface="楷体" panose="02010609060101010101" pitchFamily="49" charset="-122"/>
              <a:ea typeface="楷体" panose="02010609060101010101" pitchFamily="49" charset="-122"/>
            </a:endParaRPr>
          </a:p>
        </p:txBody>
      </p:sp>
      <p:grpSp>
        <p:nvGrpSpPr>
          <p:cNvPr id="9" name="组合 8"/>
          <p:cNvGrpSpPr/>
          <p:nvPr/>
        </p:nvGrpSpPr>
        <p:grpSpPr>
          <a:xfrm rot="0">
            <a:off x="3679825" y="1855470"/>
            <a:ext cx="1219200" cy="1219200"/>
            <a:chOff x="5017407" y="1337965"/>
            <a:chExt cx="1219200" cy="1219200"/>
          </a:xfrm>
          <a:solidFill>
            <a:srgbClr val="ECAB01"/>
          </a:solidFill>
        </p:grpSpPr>
        <p:sp>
          <p:nvSpPr>
            <p:cNvPr id="10" name="椭圆 9"/>
            <p:cNvSpPr/>
            <p:nvPr/>
          </p:nvSpPr>
          <p:spPr>
            <a:xfrm>
              <a:off x="5017407" y="1337965"/>
              <a:ext cx="1219200" cy="1219200"/>
            </a:xfrm>
            <a:prstGeom prst="ellipse">
              <a:avLst/>
            </a:prstGeom>
            <a:solidFill>
              <a:srgbClr val="E3677C"/>
            </a:solidFill>
            <a:ln>
              <a:solidFill>
                <a:srgbClr val="E36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4" name="文本框 13"/>
            <p:cNvSpPr txBox="1"/>
            <p:nvPr/>
          </p:nvSpPr>
          <p:spPr>
            <a:xfrm>
              <a:off x="5182961" y="1485900"/>
              <a:ext cx="913039" cy="923330"/>
            </a:xfrm>
            <a:prstGeom prst="rect">
              <a:avLst/>
            </a:prstGeom>
            <a:noFill/>
          </p:spPr>
          <p:txBody>
            <a:bodyPr wrap="square" rtlCol="0">
              <a:spAutoFit/>
            </a:bodyPr>
            <a:p>
              <a:r>
                <a:rPr lang="zh-CN" altLang="en-US" sz="5400" b="1" dirty="0">
                  <a:solidFill>
                    <a:schemeClr val="bg1"/>
                  </a:solidFill>
                  <a:latin typeface="楷体" panose="02010609060101010101" pitchFamily="49" charset="-122"/>
                  <a:ea typeface="楷体" panose="02010609060101010101" pitchFamily="49" charset="-122"/>
                </a:rPr>
                <a:t>华</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15" name="组合 14"/>
          <p:cNvGrpSpPr/>
          <p:nvPr/>
        </p:nvGrpSpPr>
        <p:grpSpPr>
          <a:xfrm rot="0">
            <a:off x="5127625" y="1854835"/>
            <a:ext cx="1219200" cy="1219200"/>
            <a:chOff x="5017407" y="1337965"/>
            <a:chExt cx="1219200" cy="1219200"/>
          </a:xfrm>
        </p:grpSpPr>
        <p:sp>
          <p:nvSpPr>
            <p:cNvPr id="16" name="椭圆 15"/>
            <p:cNvSpPr/>
            <p:nvPr/>
          </p:nvSpPr>
          <p:spPr>
            <a:xfrm>
              <a:off x="5017407" y="1337965"/>
              <a:ext cx="1219200" cy="1219200"/>
            </a:xfrm>
            <a:prstGeom prst="ellipse">
              <a:avLst/>
            </a:prstGeom>
            <a:solidFill>
              <a:srgbClr val="67B26D"/>
            </a:solidFill>
            <a:ln>
              <a:solidFill>
                <a:srgbClr val="67B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17" name="文本框 16"/>
            <p:cNvSpPr txBox="1"/>
            <p:nvPr/>
          </p:nvSpPr>
          <p:spPr>
            <a:xfrm>
              <a:off x="5182961" y="1485900"/>
              <a:ext cx="913039" cy="923330"/>
            </a:xfrm>
            <a:prstGeom prst="rect">
              <a:avLst/>
            </a:prstGeom>
            <a:noFill/>
          </p:spPr>
          <p:txBody>
            <a:bodyPr wrap="square" rtlCol="0">
              <a:spAutoFit/>
            </a:bodyPr>
            <a:p>
              <a:r>
                <a:rPr lang="zh-CN" altLang="en-US" sz="5400" b="1" dirty="0">
                  <a:solidFill>
                    <a:schemeClr val="bg1"/>
                  </a:solidFill>
                  <a:latin typeface="楷体" panose="02010609060101010101" pitchFamily="49" charset="-122"/>
                  <a:ea typeface="楷体" panose="02010609060101010101" pitchFamily="49" charset="-122"/>
                </a:rPr>
                <a:t>安</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18" name="组合 17"/>
          <p:cNvGrpSpPr/>
          <p:nvPr/>
        </p:nvGrpSpPr>
        <p:grpSpPr>
          <a:xfrm rot="0">
            <a:off x="6607175" y="1855470"/>
            <a:ext cx="1219200" cy="1219200"/>
            <a:chOff x="5017407" y="1337965"/>
            <a:chExt cx="1219200" cy="1219200"/>
          </a:xfrm>
          <a:solidFill>
            <a:srgbClr val="AAAAC6"/>
          </a:solidFill>
        </p:grpSpPr>
        <p:sp>
          <p:nvSpPr>
            <p:cNvPr id="19" name="椭圆 18"/>
            <p:cNvSpPr/>
            <p:nvPr/>
          </p:nvSpPr>
          <p:spPr>
            <a:xfrm>
              <a:off x="5017407" y="1337965"/>
              <a:ext cx="1219200" cy="12192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0" name="文本框 19"/>
            <p:cNvSpPr txBox="1"/>
            <p:nvPr/>
          </p:nvSpPr>
          <p:spPr>
            <a:xfrm>
              <a:off x="5182961" y="1485900"/>
              <a:ext cx="913039" cy="922020"/>
            </a:xfrm>
            <a:prstGeom prst="rect">
              <a:avLst/>
            </a:prstGeom>
            <a:noFill/>
            <a:extLst>
              <a:ext uri="{909E8E84-426E-40DD-AFC4-6F175D3DCCD1}">
                <a14:hiddenFill xmlns:a14="http://schemas.microsoft.com/office/drawing/2010/main">
                  <a:grpFill/>
                </a14:hiddenFill>
              </a:ext>
            </a:extLst>
          </p:spPr>
          <p:txBody>
            <a:bodyPr wrap="square" rtlCol="0">
              <a:spAutoFit/>
            </a:bodyPr>
            <a:p>
              <a:r>
                <a:rPr lang="zh-CN" altLang="zh-CN" sz="5400" b="1" dirty="0">
                  <a:solidFill>
                    <a:schemeClr val="bg1"/>
                  </a:solidFill>
                  <a:latin typeface="楷体" panose="02010609060101010101" pitchFamily="49" charset="-122"/>
                  <a:ea typeface="楷体" panose="02010609060101010101" pitchFamily="49" charset="-122"/>
                </a:rPr>
                <a:t>大</a:t>
              </a:r>
              <a:endParaRPr lang="zh-CN" altLang="zh-CN" sz="5400" b="1" dirty="0">
                <a:solidFill>
                  <a:schemeClr val="bg1"/>
                </a:solidFill>
                <a:latin typeface="楷体" panose="02010609060101010101" pitchFamily="49" charset="-122"/>
                <a:ea typeface="楷体" panose="02010609060101010101" pitchFamily="49" charset="-122"/>
              </a:endParaRPr>
            </a:p>
          </p:txBody>
        </p:sp>
      </p:grpSp>
      <p:grpSp>
        <p:nvGrpSpPr>
          <p:cNvPr id="21" name="组合 20"/>
          <p:cNvGrpSpPr/>
          <p:nvPr/>
        </p:nvGrpSpPr>
        <p:grpSpPr>
          <a:xfrm rot="0">
            <a:off x="8063865" y="1855470"/>
            <a:ext cx="1219200" cy="1219200"/>
            <a:chOff x="5017407" y="1337965"/>
            <a:chExt cx="1219200" cy="1219200"/>
          </a:xfrm>
        </p:grpSpPr>
        <p:sp>
          <p:nvSpPr>
            <p:cNvPr id="22" name="椭圆 21"/>
            <p:cNvSpPr/>
            <p:nvPr/>
          </p:nvSpPr>
          <p:spPr>
            <a:xfrm>
              <a:off x="5017407" y="1337965"/>
              <a:ext cx="1219200" cy="1219200"/>
            </a:xfrm>
            <a:prstGeom prst="ellipse">
              <a:avLst/>
            </a:prstGeom>
            <a:solidFill>
              <a:srgbClr val="5CB3C6"/>
            </a:solidFill>
            <a:ln>
              <a:solidFill>
                <a:srgbClr val="5C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3" name="文本框 22"/>
            <p:cNvSpPr txBox="1"/>
            <p:nvPr/>
          </p:nvSpPr>
          <p:spPr>
            <a:xfrm>
              <a:off x="5182961" y="1485900"/>
              <a:ext cx="913039" cy="923330"/>
            </a:xfrm>
            <a:prstGeom prst="rect">
              <a:avLst/>
            </a:prstGeom>
            <a:noFill/>
          </p:spPr>
          <p:txBody>
            <a:bodyPr wrap="square" rtlCol="0">
              <a:spAutoFit/>
            </a:bodyPr>
            <a:p>
              <a:r>
                <a:rPr lang="zh-CN" altLang="en-US" sz="5400" b="1" dirty="0">
                  <a:solidFill>
                    <a:schemeClr val="bg1"/>
                  </a:solidFill>
                  <a:latin typeface="楷体" panose="02010609060101010101" pitchFamily="49" charset="-122"/>
                  <a:ea typeface="楷体" panose="02010609060101010101" pitchFamily="49" charset="-122"/>
                </a:rPr>
                <a:t>讲</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24" name="组合 23"/>
          <p:cNvGrpSpPr/>
          <p:nvPr/>
        </p:nvGrpSpPr>
        <p:grpSpPr>
          <a:xfrm rot="0">
            <a:off x="9519920" y="1855470"/>
            <a:ext cx="1219200" cy="1219200"/>
            <a:chOff x="5017407" y="1337965"/>
            <a:chExt cx="1219200" cy="1219200"/>
          </a:xfrm>
        </p:grpSpPr>
        <p:sp>
          <p:nvSpPr>
            <p:cNvPr id="25" name="椭圆 24"/>
            <p:cNvSpPr/>
            <p:nvPr/>
          </p:nvSpPr>
          <p:spPr>
            <a:xfrm>
              <a:off x="5017407" y="1337965"/>
              <a:ext cx="1219200" cy="1219200"/>
            </a:xfrm>
            <a:prstGeom prst="ellipse">
              <a:avLst/>
            </a:prstGeom>
            <a:solidFill>
              <a:srgbClr val="EC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p>
              <a:pPr algn="ctr"/>
              <a:endParaRPr lang="zh-CN" altLang="en-US"/>
            </a:p>
          </p:txBody>
        </p:sp>
        <p:sp>
          <p:nvSpPr>
            <p:cNvPr id="26" name="文本框 25"/>
            <p:cNvSpPr txBox="1"/>
            <p:nvPr/>
          </p:nvSpPr>
          <p:spPr>
            <a:xfrm>
              <a:off x="5182961" y="1485900"/>
              <a:ext cx="913039" cy="923330"/>
            </a:xfrm>
            <a:prstGeom prst="rect">
              <a:avLst/>
            </a:prstGeom>
            <a:noFill/>
          </p:spPr>
          <p:txBody>
            <a:bodyPr wrap="square" rtlCol="0">
              <a:spAutoFit/>
            </a:bodyPr>
            <a:p>
              <a:r>
                <a:rPr lang="zh-CN" altLang="en-US" sz="5400" b="1" dirty="0">
                  <a:solidFill>
                    <a:schemeClr val="bg1"/>
                  </a:solidFill>
                  <a:latin typeface="楷体" panose="02010609060101010101" pitchFamily="49" charset="-122"/>
                  <a:ea typeface="楷体" panose="02010609060101010101" pitchFamily="49" charset="-122"/>
                </a:rPr>
                <a:t>堂</a:t>
              </a:r>
              <a:endParaRPr lang="zh-CN" altLang="en-US" sz="5400" b="1" dirty="0">
                <a:solidFill>
                  <a:schemeClr val="bg1"/>
                </a:solidFill>
                <a:latin typeface="楷体" panose="02010609060101010101" pitchFamily="49" charset="-122"/>
                <a:ea typeface="楷体" panose="02010609060101010101" pitchFamily="49" charset="-122"/>
              </a:endParaRPr>
            </a:p>
          </p:txBody>
        </p:sp>
      </p:grpSp>
      <p:sp>
        <p:nvSpPr>
          <p:cNvPr id="3" name="文本框 2"/>
          <p:cNvSpPr txBox="1"/>
          <p:nvPr/>
        </p:nvSpPr>
        <p:spPr>
          <a:xfrm>
            <a:off x="8334375" y="5658485"/>
            <a:ext cx="3068955" cy="460375"/>
          </a:xfrm>
          <a:prstGeom prst="rect">
            <a:avLst/>
          </a:prstGeom>
          <a:noFill/>
        </p:spPr>
        <p:txBody>
          <a:bodyPr wrap="square" rtlCol="0">
            <a:spAutoFit/>
          </a:bodyPr>
          <a:p>
            <a:r>
              <a:rPr lang="zh-CN" altLang="zh-CN" sz="2400" b="1">
                <a:latin typeface="楷体" panose="02010609060101010101" pitchFamily="49" charset="-122"/>
                <a:ea typeface="楷体" panose="02010609060101010101" pitchFamily="49" charset="-122"/>
              </a:rPr>
              <a:t>主讲单位：华安保险</a:t>
            </a:r>
            <a:endParaRPr lang="en-US" altLang="zh-CN" sz="2400" b="1">
              <a:latin typeface="楷体" panose="02010609060101010101" pitchFamily="49" charset="-122"/>
              <a:ea typeface="楷体" panose="02010609060101010101" pitchFamily="49" charset="-122"/>
            </a:endParaRPr>
          </a:p>
        </p:txBody>
      </p:sp>
    </p:spTree>
    <p:custDataLst>
      <p:tags r:id="rId4"/>
    </p:custDataLst>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106249" y="2367854"/>
            <a:ext cx="9979502" cy="3247566"/>
          </a:xfrm>
          <a:prstGeom prst="rect">
            <a:avLst/>
          </a:prstGeom>
        </p:spPr>
      </p:pic>
      <p:sp>
        <p:nvSpPr>
          <p:cNvPr id="61" name="椭圆 31"/>
          <p:cNvSpPr/>
          <p:nvPr/>
        </p:nvSpPr>
        <p:spPr>
          <a:xfrm rot="16200000">
            <a:off x="4102373" y="-773103"/>
            <a:ext cx="3826566" cy="905952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dirty="0">
              <a:solidFill>
                <a:schemeClr val="bg1"/>
              </a:solidFill>
              <a:latin typeface="方正静蕾简体" panose="02000000000000000000" pitchFamily="2" charset="-122"/>
              <a:ea typeface="方正静蕾简体" panose="02000000000000000000" pitchFamily="2" charset="-122"/>
            </a:endParaRPr>
          </a:p>
        </p:txBody>
      </p:sp>
      <p:sp>
        <p:nvSpPr>
          <p:cNvPr id="62" name="文本框 61"/>
          <p:cNvSpPr txBox="1"/>
          <p:nvPr/>
        </p:nvSpPr>
        <p:spPr>
          <a:xfrm>
            <a:off x="2233829" y="2413524"/>
            <a:ext cx="7724341" cy="286131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1800" b="1" dirty="0">
                <a:solidFill>
                  <a:schemeClr val="tx1"/>
                </a:solidFill>
                <a:latin typeface="楷体" panose="02010609060101010101" pitchFamily="49" charset="-122"/>
                <a:ea typeface="楷体" panose="02010609060101010101" pitchFamily="49" charset="-122"/>
              </a:rPr>
              <a:t>    国家助学贷款从</a:t>
            </a:r>
            <a:r>
              <a:rPr lang="zh-CN" altLang="en-US" sz="1800" b="1" dirty="0">
                <a:solidFill>
                  <a:srgbClr val="FF0000"/>
                </a:solidFill>
                <a:latin typeface="楷体" panose="02010609060101010101" pitchFamily="49" charset="-122"/>
                <a:ea typeface="楷体" panose="02010609060101010101" pitchFamily="49" charset="-122"/>
              </a:rPr>
              <a:t>毕业当年</a:t>
            </a:r>
            <a:r>
              <a:rPr lang="en-US" altLang="zh-CN" sz="1800" b="1" dirty="0">
                <a:solidFill>
                  <a:srgbClr val="FF0000"/>
                </a:solidFill>
                <a:latin typeface="楷体" panose="02010609060101010101" pitchFamily="49" charset="-122"/>
                <a:ea typeface="楷体" panose="02010609060101010101" pitchFamily="49" charset="-122"/>
              </a:rPr>
              <a:t>8</a:t>
            </a:r>
            <a:r>
              <a:rPr lang="zh-CN" altLang="en-US" sz="1800" b="1" dirty="0">
                <a:solidFill>
                  <a:srgbClr val="FF0000"/>
                </a:solidFill>
                <a:latin typeface="楷体" panose="02010609060101010101" pitchFamily="49" charset="-122"/>
                <a:ea typeface="楷体" panose="02010609060101010101" pitchFamily="49" charset="-122"/>
              </a:rPr>
              <a:t>月</a:t>
            </a:r>
            <a:r>
              <a:rPr lang="en-US" altLang="zh-CN" sz="1800" b="1" dirty="0">
                <a:solidFill>
                  <a:srgbClr val="FF0000"/>
                </a:solidFill>
                <a:latin typeface="楷体" panose="02010609060101010101" pitchFamily="49" charset="-122"/>
                <a:ea typeface="楷体" panose="02010609060101010101" pitchFamily="49" charset="-122"/>
              </a:rPr>
              <a:t>1</a:t>
            </a:r>
            <a:r>
              <a:rPr lang="zh-CN" altLang="en-US" sz="1800" b="1" dirty="0">
                <a:solidFill>
                  <a:srgbClr val="FF0000"/>
                </a:solidFill>
                <a:latin typeface="楷体" panose="02010609060101010101" pitchFamily="49" charset="-122"/>
                <a:ea typeface="楷体" panose="02010609060101010101" pitchFamily="49" charset="-122"/>
              </a:rPr>
              <a:t>日</a:t>
            </a:r>
            <a:r>
              <a:rPr lang="zh-CN" altLang="en-US" sz="1800" b="1" dirty="0">
                <a:solidFill>
                  <a:schemeClr val="tx1"/>
                </a:solidFill>
                <a:latin typeface="楷体" panose="02010609060101010101" pitchFamily="49" charset="-122"/>
                <a:ea typeface="楷体" panose="02010609060101010101" pitchFamily="49" charset="-122"/>
              </a:rPr>
              <a:t>开始自动进入分期还款期。</a:t>
            </a:r>
            <a:r>
              <a:rPr lang="zh-CN" altLang="en-US" sz="1800" b="1" dirty="0">
                <a:solidFill>
                  <a:srgbClr val="FF0000"/>
                </a:solidFill>
                <a:latin typeface="楷体" panose="02010609060101010101" pitchFamily="49" charset="-122"/>
                <a:ea typeface="楷体" panose="02010609060101010101" pitchFamily="49" charset="-122"/>
              </a:rPr>
              <a:t>每月</a:t>
            </a:r>
            <a:r>
              <a:rPr lang="en-US" altLang="zh-CN" sz="1800" b="1" dirty="0">
                <a:solidFill>
                  <a:srgbClr val="FF0000"/>
                </a:solidFill>
                <a:latin typeface="楷体" panose="02010609060101010101" pitchFamily="49" charset="-122"/>
                <a:ea typeface="楷体" panose="02010609060101010101" pitchFamily="49" charset="-122"/>
              </a:rPr>
              <a:t>21</a:t>
            </a:r>
            <a:r>
              <a:rPr lang="zh-CN" altLang="en-US" sz="1800" b="1" dirty="0">
                <a:solidFill>
                  <a:srgbClr val="FF0000"/>
                </a:solidFill>
                <a:latin typeface="楷体" panose="02010609060101010101" pitchFamily="49" charset="-122"/>
                <a:ea typeface="楷体" panose="02010609060101010101" pitchFamily="49" charset="-122"/>
              </a:rPr>
              <a:t>日</a:t>
            </a:r>
            <a:r>
              <a:rPr lang="zh-CN" altLang="en-US" sz="1800" b="1" dirty="0">
                <a:solidFill>
                  <a:schemeClr val="tx1"/>
                </a:solidFill>
                <a:latin typeface="楷体" panose="02010609060101010101" pitchFamily="49" charset="-122"/>
                <a:ea typeface="楷体" panose="02010609060101010101" pitchFamily="49" charset="-122"/>
              </a:rPr>
              <a:t>为银行扣款日也就是还款日。同学们因贷款金额不同，产生的贷款利息也会不同。为保证哈尔滨银行卡在扣款日有足够余额，同学们须查阅哈尔滨银行</a:t>
            </a:r>
            <a:r>
              <a:rPr lang="en-US" altLang="zh-CN" sz="1800" b="1" dirty="0">
                <a:solidFill>
                  <a:schemeClr val="tx1"/>
                </a:solidFill>
                <a:latin typeface="楷体" panose="02010609060101010101" pitchFamily="49" charset="-122"/>
                <a:ea typeface="楷体" panose="02010609060101010101" pitchFamily="49" charset="-122"/>
              </a:rPr>
              <a:t>APP</a:t>
            </a:r>
            <a:r>
              <a:rPr lang="zh-CN" altLang="en-US" sz="1800" b="1" dirty="0">
                <a:solidFill>
                  <a:schemeClr val="tx1"/>
                </a:solidFill>
                <a:latin typeface="楷体" panose="02010609060101010101" pitchFamily="49" charset="-122"/>
                <a:ea typeface="楷体" panose="02010609060101010101" pitchFamily="49" charset="-122"/>
              </a:rPr>
              <a:t>上的</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rgbClr val="FF0000"/>
                </a:solidFill>
                <a:latin typeface="楷体" panose="02010609060101010101" pitchFamily="49" charset="-122"/>
                <a:ea typeface="楷体" panose="02010609060101010101" pitchFamily="49" charset="-122"/>
              </a:rPr>
              <a:t>还款计划</a:t>
            </a:r>
            <a:r>
              <a:rPr lang="en-US" altLang="zh-CN" sz="1800" b="1" dirty="0">
                <a:solidFill>
                  <a:schemeClr val="tx1"/>
                </a:solidFill>
                <a:latin typeface="楷体" panose="02010609060101010101" pitchFamily="49" charset="-122"/>
                <a:ea typeface="楷体" panose="02010609060101010101" pitchFamily="49" charset="-122"/>
              </a:rPr>
              <a:t>”</a:t>
            </a:r>
            <a:r>
              <a:rPr lang="zh-CN" altLang="en-US" sz="1800" b="1" dirty="0">
                <a:solidFill>
                  <a:schemeClr val="tx1"/>
                </a:solidFill>
                <a:latin typeface="楷体" panose="02010609060101010101" pitchFamily="49" charset="-122"/>
                <a:ea typeface="楷体" panose="02010609060101010101" pitchFamily="49" charset="-122"/>
              </a:rPr>
              <a:t>，提前存入足够金额款项。</a:t>
            </a:r>
            <a:endParaRPr lang="zh-CN" altLang="en-US" sz="1800" b="1" dirty="0">
              <a:solidFill>
                <a:schemeClr val="tx1"/>
              </a:solidFill>
              <a:latin typeface="楷体" panose="02010609060101010101" pitchFamily="49" charset="-122"/>
              <a:ea typeface="楷体" panose="02010609060101010101" pitchFamily="49" charset="-122"/>
            </a:endParaRPr>
          </a:p>
          <a:p>
            <a:pPr algn="l"/>
            <a:r>
              <a:rPr lang="zh-CN" altLang="en-US" sz="1800" b="1" dirty="0">
                <a:solidFill>
                  <a:schemeClr val="tx1"/>
                </a:solidFill>
                <a:latin typeface="楷体" panose="02010609060101010101" pitchFamily="49" charset="-122"/>
                <a:ea typeface="楷体" panose="02010609060101010101" pitchFamily="49" charset="-122"/>
              </a:rPr>
              <a:t>  </a:t>
            </a:r>
            <a:r>
              <a:rPr lang="zh-CN" altLang="en-US" sz="1800" b="1" dirty="0">
                <a:solidFill>
                  <a:srgbClr val="FF0000"/>
                </a:solidFill>
                <a:latin typeface="楷体" panose="02010609060101010101" pitchFamily="49" charset="-122"/>
                <a:ea typeface="楷体" panose="02010609060101010101" pitchFamily="49" charset="-122"/>
              </a:rPr>
              <a:t> 特别说明：</a:t>
            </a:r>
            <a:r>
              <a:rPr lang="zh-CN" altLang="en-US" sz="1800" b="1" dirty="0">
                <a:solidFill>
                  <a:schemeClr val="tx1"/>
                </a:solidFill>
                <a:latin typeface="楷体" panose="02010609060101010101" pitchFamily="49" charset="-122"/>
                <a:ea typeface="楷体" panose="02010609060101010101" pitchFamily="49" charset="-122"/>
              </a:rPr>
              <a:t>毕业当年</a:t>
            </a:r>
            <a:r>
              <a:rPr lang="en-US" altLang="zh-CN" sz="1800" b="1" dirty="0">
                <a:solidFill>
                  <a:schemeClr val="tx1"/>
                </a:solidFill>
                <a:latin typeface="楷体" panose="02010609060101010101" pitchFamily="49" charset="-122"/>
                <a:ea typeface="楷体" panose="02010609060101010101" pitchFamily="49" charset="-122"/>
              </a:rPr>
              <a:t>8</a:t>
            </a:r>
            <a:r>
              <a:rPr lang="zh-CN" altLang="en-US" sz="1800" b="1" dirty="0">
                <a:solidFill>
                  <a:schemeClr val="tx1"/>
                </a:solidFill>
                <a:latin typeface="楷体" panose="02010609060101010101" pitchFamily="49" charset="-122"/>
                <a:ea typeface="楷体" panose="02010609060101010101" pitchFamily="49" charset="-122"/>
              </a:rPr>
              <a:t>月</a:t>
            </a:r>
            <a:r>
              <a:rPr lang="en-US" altLang="zh-CN" sz="1800" b="1" dirty="0">
                <a:solidFill>
                  <a:schemeClr val="tx1"/>
                </a:solidFill>
                <a:latin typeface="楷体" panose="02010609060101010101" pitchFamily="49" charset="-122"/>
                <a:ea typeface="楷体" panose="02010609060101010101" pitchFamily="49" charset="-122"/>
              </a:rPr>
              <a:t>21</a:t>
            </a:r>
            <a:r>
              <a:rPr lang="zh-CN" altLang="en-US" sz="1800" b="1" dirty="0">
                <a:solidFill>
                  <a:schemeClr val="tx1"/>
                </a:solidFill>
                <a:latin typeface="楷体" panose="02010609060101010101" pitchFamily="49" charset="-122"/>
                <a:ea typeface="楷体" panose="02010609060101010101" pitchFamily="49" charset="-122"/>
              </a:rPr>
              <a:t>日是首次扣款日，贷款利息是从</a:t>
            </a:r>
            <a:r>
              <a:rPr lang="en-US" altLang="zh-CN" sz="1800" b="1" dirty="0">
                <a:solidFill>
                  <a:schemeClr val="tx1"/>
                </a:solidFill>
                <a:latin typeface="楷体" panose="02010609060101010101" pitchFamily="49" charset="-122"/>
                <a:ea typeface="楷体" panose="02010609060101010101" pitchFamily="49" charset="-122"/>
              </a:rPr>
              <a:t>8</a:t>
            </a:r>
            <a:r>
              <a:rPr lang="zh-CN" altLang="en-US" sz="1800" b="1" dirty="0">
                <a:solidFill>
                  <a:schemeClr val="tx1"/>
                </a:solidFill>
                <a:latin typeface="楷体" panose="02010609060101010101" pitchFamily="49" charset="-122"/>
                <a:ea typeface="楷体" panose="02010609060101010101" pitchFamily="49" charset="-122"/>
              </a:rPr>
              <a:t>月</a:t>
            </a:r>
            <a:r>
              <a:rPr lang="en-US" altLang="zh-CN" sz="1800" b="1" dirty="0">
                <a:solidFill>
                  <a:schemeClr val="tx1"/>
                </a:solidFill>
                <a:latin typeface="楷体" panose="02010609060101010101" pitchFamily="49" charset="-122"/>
                <a:ea typeface="楷体" panose="02010609060101010101" pitchFamily="49" charset="-122"/>
              </a:rPr>
              <a:t>1</a:t>
            </a:r>
            <a:r>
              <a:rPr lang="zh-CN" altLang="en-US" sz="1800" b="1" dirty="0">
                <a:solidFill>
                  <a:schemeClr val="tx1"/>
                </a:solidFill>
                <a:latin typeface="楷体" panose="02010609060101010101" pitchFamily="49" charset="-122"/>
                <a:ea typeface="楷体" panose="02010609060101010101" pitchFamily="49" charset="-122"/>
              </a:rPr>
              <a:t>日开始计算的，只计算了</a:t>
            </a:r>
            <a:r>
              <a:rPr lang="en-US" altLang="zh-CN" sz="1800" b="1" dirty="0">
                <a:solidFill>
                  <a:schemeClr val="tx1"/>
                </a:solidFill>
                <a:latin typeface="楷体" panose="02010609060101010101" pitchFamily="49" charset="-122"/>
                <a:ea typeface="楷体" panose="02010609060101010101" pitchFamily="49" charset="-122"/>
              </a:rPr>
              <a:t>20</a:t>
            </a:r>
            <a:r>
              <a:rPr lang="zh-CN" altLang="en-US" sz="1800" b="1" dirty="0">
                <a:solidFill>
                  <a:schemeClr val="tx1"/>
                </a:solidFill>
                <a:latin typeface="楷体" panose="02010609060101010101" pitchFamily="49" charset="-122"/>
                <a:ea typeface="楷体" panose="02010609060101010101" pitchFamily="49" charset="-122"/>
              </a:rPr>
              <a:t>天。因此首次扣款金额会少于今后每月需还款的金额，未来千万不要按照首次扣款额存款，否则一定会产生逾期的。</a:t>
            </a:r>
            <a:endParaRPr lang="zh-CN" altLang="en-US" sz="1800" b="1" dirty="0">
              <a:solidFill>
                <a:schemeClr val="tx1"/>
              </a:solidFill>
              <a:latin typeface="楷体" panose="02010609060101010101" pitchFamily="49" charset="-122"/>
              <a:ea typeface="楷体" panose="02010609060101010101" pitchFamily="49" charset="-122"/>
            </a:endParaRPr>
          </a:p>
          <a:p>
            <a:pPr algn="l"/>
            <a:r>
              <a:rPr lang="zh-CN" altLang="en-US" sz="1800" b="1" dirty="0">
                <a:solidFill>
                  <a:schemeClr val="tx1"/>
                </a:solidFill>
                <a:latin typeface="楷体" panose="02010609060101010101" pitchFamily="49" charset="-122"/>
                <a:ea typeface="楷体" panose="02010609060101010101" pitchFamily="49" charset="-122"/>
              </a:rPr>
              <a:t>    </a:t>
            </a:r>
            <a:endParaRPr lang="zh-CN" altLang="en-US" sz="1800" b="1" dirty="0">
              <a:solidFill>
                <a:schemeClr val="tx1"/>
              </a:solidFill>
              <a:latin typeface="楷体" panose="02010609060101010101" pitchFamily="49" charset="-122"/>
              <a:ea typeface="楷体" panose="02010609060101010101" pitchFamily="49" charset="-122"/>
            </a:endParaRPr>
          </a:p>
        </p:txBody>
      </p:sp>
      <p:pic>
        <p:nvPicPr>
          <p:cNvPr id="64" name="图片 63"/>
          <p:cNvPicPr>
            <a:picLocks noChangeAspect="1"/>
          </p:cNvPicPr>
          <p:nvPr/>
        </p:nvPicPr>
        <p:blipFill>
          <a:blip r:embed="rId2"/>
          <a:stretch>
            <a:fillRect/>
          </a:stretch>
        </p:blipFill>
        <p:spPr>
          <a:xfrm rot="2448184">
            <a:off x="10253266" y="889915"/>
            <a:ext cx="715386" cy="1012339"/>
          </a:xfrm>
          <a:prstGeom prst="rect">
            <a:avLst/>
          </a:prstGeom>
        </p:spPr>
      </p:pic>
      <p:grpSp>
        <p:nvGrpSpPr>
          <p:cNvPr id="3" name="组合 2"/>
          <p:cNvGrpSpPr/>
          <p:nvPr/>
        </p:nvGrpSpPr>
        <p:grpSpPr>
          <a:xfrm>
            <a:off x="3996055" y="882015"/>
            <a:ext cx="3289300" cy="643890"/>
            <a:chOff x="6293" y="1389"/>
            <a:chExt cx="5180" cy="1014"/>
          </a:xfrm>
        </p:grpSpPr>
        <p:sp>
          <p:nvSpPr>
            <p:cNvPr id="66" name="文本框 4"/>
            <p:cNvSpPr txBox="1">
              <a:spLocks noChangeArrowheads="1"/>
            </p:cNvSpPr>
            <p:nvPr>
              <p:custDataLst>
                <p:tags r:id="rId3"/>
              </p:custDataLst>
            </p:nvPr>
          </p:nvSpPr>
          <p:spPr bwMode="auto">
            <a:xfrm>
              <a:off x="7473" y="1389"/>
              <a:ext cx="4000"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3.</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分期还款</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67" name="Freeform 48"/>
            <p:cNvSpPr/>
            <p:nvPr>
              <p:custDataLst>
                <p:tags r:id="rId4"/>
              </p:custDataLst>
            </p:nvPr>
          </p:nvSpPr>
          <p:spPr bwMode="auto">
            <a:xfrm>
              <a:off x="6293" y="1478"/>
              <a:ext cx="850" cy="836"/>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973455" y="2045970"/>
            <a:ext cx="9846310" cy="3957320"/>
          </a:xfrm>
          <a:prstGeom prst="rect">
            <a:avLst/>
          </a:prstGeom>
        </p:spPr>
      </p:pic>
      <p:sp>
        <p:nvSpPr>
          <p:cNvPr id="12" name="Freeform 30"/>
          <p:cNvSpPr>
            <a:spLocks noEditPoints="1"/>
          </p:cNvSpPr>
          <p:nvPr/>
        </p:nvSpPr>
        <p:spPr bwMode="auto">
          <a:xfrm>
            <a:off x="1563270" y="2521037"/>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14" name="Freeform 30"/>
          <p:cNvSpPr>
            <a:spLocks noEditPoints="1"/>
          </p:cNvSpPr>
          <p:nvPr/>
        </p:nvSpPr>
        <p:spPr bwMode="auto">
          <a:xfrm>
            <a:off x="1577279" y="3892940"/>
            <a:ext cx="335491" cy="324806"/>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solidFill>
              <a:srgbClr val="6FCEC8"/>
            </a:solidFill>
          </a:ln>
        </p:spPr>
        <p:txBody>
          <a:bodyPr vert="horz" wrap="square" lIns="91440" tIns="45720" rIns="91440" bIns="45720" numCol="1" anchor="t" anchorCtr="0" compatLnSpc="1"/>
          <a:lstStyle/>
          <a:p>
            <a:endParaRPr lang="zh-CN" altLang="en-US">
              <a:solidFill>
                <a:schemeClr val="bg1"/>
              </a:solidFill>
            </a:endParaRPr>
          </a:p>
        </p:txBody>
      </p:sp>
      <p:sp>
        <p:nvSpPr>
          <p:cNvPr id="15" name="文本框 14"/>
          <p:cNvSpPr txBox="1"/>
          <p:nvPr/>
        </p:nvSpPr>
        <p:spPr>
          <a:xfrm>
            <a:off x="1563269" y="3794383"/>
            <a:ext cx="8712479" cy="127387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indent="355600" algn="l">
              <a:lnSpc>
                <a:spcPct val="150000"/>
              </a:lnSpc>
            </a:pP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2</a:t>
            </a: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2020</a:t>
            </a: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年之后申请国家助学贷款学生分期还款期限为</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15</a:t>
            </a: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年。毕业后前五年</a:t>
            </a:r>
            <a:b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b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        </a:t>
            </a: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是“还本宽限期”，后十年是“</a:t>
            </a:r>
            <a:r>
              <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还本付息期”（贷款期限</a:t>
            </a:r>
            <a:r>
              <a:rPr lang="en-US"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学制</a:t>
            </a:r>
            <a:r>
              <a:rPr lang="en-US"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+15</a:t>
            </a:r>
            <a:r>
              <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a:t>
            </a:r>
            <a:br>
              <a:rPr lang="en-US"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br>
            <a:r>
              <a:rPr lang="en-US"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        </a:t>
            </a:r>
            <a:r>
              <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最长不超</a:t>
            </a:r>
            <a:r>
              <a:rPr lang="en-US"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22</a:t>
            </a:r>
            <a:r>
              <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年）</a:t>
            </a:r>
            <a:r>
              <a:rPr lang="zh-CN"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endPar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p:txBody>
      </p:sp>
      <p:pic>
        <p:nvPicPr>
          <p:cNvPr id="17" name="图片 16"/>
          <p:cNvPicPr>
            <a:picLocks noChangeAspect="1"/>
          </p:cNvPicPr>
          <p:nvPr/>
        </p:nvPicPr>
        <p:blipFill>
          <a:blip r:embed="rId2"/>
          <a:stretch>
            <a:fillRect/>
          </a:stretch>
        </p:blipFill>
        <p:spPr>
          <a:xfrm rot="2448184">
            <a:off x="10767740" y="3489837"/>
            <a:ext cx="715386" cy="1012339"/>
          </a:xfrm>
          <a:prstGeom prst="rect">
            <a:avLst/>
          </a:prstGeom>
        </p:spPr>
      </p:pic>
      <p:sp>
        <p:nvSpPr>
          <p:cNvPr id="22" name="文本框 21"/>
          <p:cNvSpPr txBox="1"/>
          <p:nvPr/>
        </p:nvSpPr>
        <p:spPr>
          <a:xfrm>
            <a:off x="1693545" y="1097915"/>
            <a:ext cx="8582025" cy="1337945"/>
          </a:xfrm>
          <a:prstGeom prst="rect">
            <a:avLst/>
          </a:prstGeom>
          <a:noFill/>
        </p:spPr>
        <p:txBody>
          <a:bodyPr wrap="square">
            <a:spAutoFit/>
          </a:bodyPr>
          <a:lstStyle/>
          <a:p>
            <a:pPr indent="355600" algn="just">
              <a:lnSpc>
                <a:spcPct val="150000"/>
              </a:lnSpc>
            </a:pPr>
            <a:r>
              <a:rPr lang="en-US" altLang="zh-CN" b="1" dirty="0">
                <a:latin typeface="楷体" panose="02010609060101010101" pitchFamily="49" charset="-122"/>
                <a:ea typeface="楷体" panose="02010609060101010101" pitchFamily="49" charset="-122"/>
                <a:sym typeface="+mn-ea"/>
              </a:rPr>
              <a:t> </a:t>
            </a:r>
            <a:r>
              <a:rPr lang="zh-CN" altLang="en-US" b="1" dirty="0">
                <a:latin typeface="楷体" panose="02010609060101010101" pitchFamily="49" charset="-122"/>
                <a:ea typeface="楷体" panose="02010609060101010101" pitchFamily="49" charset="-122"/>
                <a:sym typeface="+mn-ea"/>
              </a:rPr>
              <a:t>分期还款期间又分为“</a:t>
            </a:r>
            <a:r>
              <a:rPr lang="zh-CN" altLang="en-US" b="1" dirty="0">
                <a:solidFill>
                  <a:srgbClr val="FF0000"/>
                </a:solidFill>
                <a:latin typeface="楷体" panose="02010609060101010101" pitchFamily="49" charset="-122"/>
                <a:ea typeface="楷体" panose="02010609060101010101" pitchFamily="49" charset="-122"/>
                <a:sym typeface="+mn-ea"/>
              </a:rPr>
              <a:t>还本宽限期</a:t>
            </a:r>
            <a:r>
              <a:rPr lang="zh-CN" altLang="en-US" b="1" dirty="0">
                <a:latin typeface="楷体" panose="02010609060101010101" pitchFamily="49" charset="-122"/>
                <a:ea typeface="楷体" panose="02010609060101010101" pitchFamily="49" charset="-122"/>
                <a:sym typeface="+mn-ea"/>
              </a:rPr>
              <a:t>”和“</a:t>
            </a:r>
            <a:r>
              <a:rPr lang="zh-CN" altLang="en-US" b="1" dirty="0">
                <a:solidFill>
                  <a:srgbClr val="FF0000"/>
                </a:solidFill>
                <a:latin typeface="楷体" panose="02010609060101010101" pitchFamily="49" charset="-122"/>
                <a:ea typeface="楷体" panose="02010609060101010101" pitchFamily="49" charset="-122"/>
                <a:sym typeface="+mn-ea"/>
              </a:rPr>
              <a:t>还本付息期</a:t>
            </a:r>
            <a:r>
              <a:rPr lang="zh-CN" altLang="en-US" b="1" dirty="0">
                <a:latin typeface="楷体" panose="02010609060101010101" pitchFamily="49" charset="-122"/>
                <a:ea typeface="楷体" panose="02010609060101010101" pitchFamily="49" charset="-122"/>
                <a:sym typeface="+mn-ea"/>
              </a:rPr>
              <a:t>”。还本宽限期内不还本金，只还利息。还本付息期内开始等额本息还款。</a:t>
            </a:r>
            <a:endParaRPr lang="zh-CN" altLang="en-US" b="1" dirty="0">
              <a:solidFill>
                <a:schemeClr val="tx1"/>
              </a:solidFill>
              <a:latin typeface="楷体" panose="02010609060101010101" pitchFamily="49" charset="-122"/>
              <a:ea typeface="楷体" panose="02010609060101010101" pitchFamily="49" charset="-122"/>
            </a:endParaRPr>
          </a:p>
          <a:p>
            <a:pPr indent="355600" algn="just">
              <a:lnSpc>
                <a:spcPct val="150000"/>
              </a:lnSpc>
            </a:pP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根据国家助学贷款政策规定，</a:t>
            </a:r>
            <a:r>
              <a:rPr lang="zh-CN" altLang="zh-CN" b="1" kern="100" dirty="0">
                <a:effectLst/>
                <a:latin typeface="楷体" panose="02010609060101010101" pitchFamily="49" charset="-122"/>
                <a:ea typeface="楷体" panose="02010609060101010101" pitchFamily="49" charset="-122"/>
                <a:cs typeface="宋体" panose="02010600030101010101" pitchFamily="2" charset="-122"/>
              </a:rPr>
              <a:t>不同贷款申请年度的学生，分期还款期限也不同。</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3" name="文本框 22"/>
          <p:cNvSpPr txBox="1"/>
          <p:nvPr/>
        </p:nvSpPr>
        <p:spPr>
          <a:xfrm>
            <a:off x="1563370" y="2513965"/>
            <a:ext cx="8505190" cy="133794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indent="355600" algn="l">
              <a:lnSpc>
                <a:spcPct val="150000"/>
              </a:lnSpc>
            </a:pP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1</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2015</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-2019</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年申请国家助学贷款学生分期还款期限为</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13</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年。毕业后前三</a:t>
            </a:r>
            <a:b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b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        </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年是“还本宽限期”，后十年是“还本付息期”（贷款期限</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学制</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+13</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a:t>
            </a:r>
            <a:b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b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        </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最长不超</a:t>
            </a:r>
            <a:r>
              <a:rPr lang="en-US" altLang="zh-CN"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20</a:t>
            </a:r>
            <a:r>
              <a:rPr lang="zh-CN" altLang="en-US" sz="1800" b="1" kern="100" dirty="0">
                <a:solidFill>
                  <a:schemeClr val="tx1"/>
                </a:solidFill>
                <a:effectLst/>
                <a:latin typeface="楷体" panose="02010609060101010101" pitchFamily="49" charset="-122"/>
                <a:ea typeface="楷体" panose="02010609060101010101" pitchFamily="49" charset="-122"/>
                <a:cs typeface="宋体" panose="02010600030101010101" pitchFamily="2" charset="-122"/>
              </a:rPr>
              <a:t>年）。</a:t>
            </a:r>
            <a:endParaRPr lang="zh-CN" altLang="zh-CN" sz="18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4" name="文本框 23"/>
          <p:cNvSpPr txBox="1"/>
          <p:nvPr/>
        </p:nvSpPr>
        <p:spPr>
          <a:xfrm>
            <a:off x="1898761" y="5183158"/>
            <a:ext cx="9040151" cy="922020"/>
          </a:xfrm>
          <a:prstGeom prst="rect">
            <a:avLst/>
          </a:prstGeom>
          <a:noFill/>
        </p:spPr>
        <p:txBody>
          <a:bodyPr wrap="square">
            <a:spAutoFit/>
          </a:bodyPr>
          <a:lstStyle/>
          <a:p>
            <a:pPr indent="355600">
              <a:lnSpc>
                <a:spcPct val="150000"/>
              </a:lnSpc>
            </a:pPr>
            <a:r>
              <a:rPr lang="zh-CN" altLang="en-US" b="1" kern="100" dirty="0">
                <a:solidFill>
                  <a:srgbClr val="FF0000"/>
                </a:solidFill>
                <a:effectLst/>
                <a:latin typeface="楷体" panose="02010609060101010101" pitchFamily="49" charset="-122"/>
                <a:ea typeface="楷体" panose="02010609060101010101" pitchFamily="49" charset="-122"/>
                <a:cs typeface="Times New Roman" panose="02020603050405020304" pitchFamily="18" charset="0"/>
              </a:rPr>
              <a:t>温馨提示</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：进入分期还款的学生也可随时办理贷款结清手续，还款方式与全额结清贷款相同</a:t>
            </a:r>
            <a:r>
              <a:rPr lang="zh-CN" altLang="en-US" b="1" kern="100" dirty="0">
                <a:latin typeface="楷体" panose="02010609060101010101" pitchFamily="49" charset="-122"/>
                <a:ea typeface="楷体" panose="02010609060101010101" pitchFamily="49" charset="-122"/>
                <a:cs typeface="Times New Roman" panose="02020603050405020304" pitchFamily="18" charset="0"/>
              </a:rPr>
              <a:t>，</a:t>
            </a:r>
            <a:r>
              <a:rPr lang="zh-CN" altLang="en-US" b="1" kern="100" dirty="0">
                <a:effectLst/>
                <a:latin typeface="楷体" panose="02010609060101010101" pitchFamily="49" charset="-122"/>
                <a:ea typeface="楷体" panose="02010609060101010101" pitchFamily="49" charset="-122"/>
                <a:cs typeface="Times New Roman" panose="02020603050405020304" pitchFamily="18" charset="0"/>
              </a:rPr>
              <a:t>利息收到贷款结清当天。</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3" name="组合 2"/>
          <p:cNvGrpSpPr/>
          <p:nvPr/>
        </p:nvGrpSpPr>
        <p:grpSpPr>
          <a:xfrm>
            <a:off x="3874770" y="633095"/>
            <a:ext cx="3314700" cy="464185"/>
            <a:chOff x="6102" y="1389"/>
            <a:chExt cx="5220" cy="1014"/>
          </a:xfrm>
        </p:grpSpPr>
        <p:sp>
          <p:nvSpPr>
            <p:cNvPr id="66" name="文本框 4"/>
            <p:cNvSpPr txBox="1">
              <a:spLocks noChangeArrowheads="1"/>
            </p:cNvSpPr>
            <p:nvPr>
              <p:custDataLst>
                <p:tags r:id="rId3"/>
              </p:custDataLst>
            </p:nvPr>
          </p:nvSpPr>
          <p:spPr bwMode="auto">
            <a:xfrm>
              <a:off x="7322" y="1389"/>
              <a:ext cx="4000" cy="10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3.</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分期还款</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67" name="Freeform 48"/>
            <p:cNvSpPr/>
            <p:nvPr>
              <p:custDataLst>
                <p:tags r:id="rId4"/>
              </p:custDataLst>
            </p:nvPr>
          </p:nvSpPr>
          <p:spPr bwMode="auto">
            <a:xfrm>
              <a:off x="6102" y="1478"/>
              <a:ext cx="850" cy="836"/>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AutoShape 3"/>
          <p:cNvSpPr>
            <a:spLocks noChangeArrowheads="1"/>
          </p:cNvSpPr>
          <p:nvPr/>
        </p:nvSpPr>
        <p:spPr bwMode="gray">
          <a:xfrm>
            <a:off x="4842227" y="2056729"/>
            <a:ext cx="2806023" cy="3052057"/>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20"/>
          </a:p>
        </p:txBody>
      </p:sp>
      <p:sp>
        <p:nvSpPr>
          <p:cNvPr id="3" name="AutoShape 4"/>
          <p:cNvSpPr>
            <a:spLocks noChangeArrowheads="1"/>
          </p:cNvSpPr>
          <p:nvPr/>
        </p:nvSpPr>
        <p:spPr bwMode="gray">
          <a:xfrm>
            <a:off x="8264387" y="2056729"/>
            <a:ext cx="2761884" cy="3052057"/>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20"/>
          </a:p>
        </p:txBody>
      </p:sp>
      <p:sp>
        <p:nvSpPr>
          <p:cNvPr id="4" name="AutoShape 6"/>
          <p:cNvSpPr>
            <a:spLocks noChangeArrowheads="1"/>
          </p:cNvSpPr>
          <p:nvPr/>
        </p:nvSpPr>
        <p:spPr bwMode="ltGray">
          <a:xfrm>
            <a:off x="8402553" y="1736583"/>
            <a:ext cx="2514498" cy="640292"/>
          </a:xfrm>
          <a:prstGeom prst="roundRect">
            <a:avLst>
              <a:gd name="adj" fmla="val 16667"/>
            </a:avLst>
          </a:prstGeom>
          <a:solidFill>
            <a:srgbClr val="5CB3C6"/>
          </a:solidFill>
          <a:ln w="38100" algn="ctr">
            <a:noFill/>
            <a:round/>
          </a:ln>
          <a:effectLst/>
        </p:spPr>
        <p:txBody>
          <a:bodyPr wrap="none" anchor="ctr"/>
          <a:lstStyle/>
          <a:p>
            <a:pPr algn="ctr">
              <a:defRPr/>
            </a:pPr>
            <a:r>
              <a:rPr lang="en-US" altLang="zh-CN" sz="2445" b="1" dirty="0">
                <a:solidFill>
                  <a:schemeClr val="bg1"/>
                </a:solidFill>
                <a:latin typeface="华文琥珀" panose="02010800040101010101" pitchFamily="2" charset="-122"/>
                <a:ea typeface="华文琥珀" panose="02010800040101010101" pitchFamily="2" charset="-122"/>
              </a:rPr>
              <a:t>3</a:t>
            </a:r>
            <a:endParaRPr lang="zh-CN" altLang="en-US" sz="2445" b="1" dirty="0">
              <a:solidFill>
                <a:schemeClr val="bg1"/>
              </a:solidFill>
              <a:latin typeface="华文琥珀" panose="02010800040101010101" pitchFamily="2" charset="-122"/>
              <a:ea typeface="华文琥珀" panose="02010800040101010101" pitchFamily="2" charset="-122"/>
            </a:endParaRPr>
          </a:p>
        </p:txBody>
      </p:sp>
      <p:sp>
        <p:nvSpPr>
          <p:cNvPr id="5" name="AutoShape 10"/>
          <p:cNvSpPr>
            <a:spLocks noChangeArrowheads="1"/>
          </p:cNvSpPr>
          <p:nvPr/>
        </p:nvSpPr>
        <p:spPr bwMode="ltGray">
          <a:xfrm>
            <a:off x="4956182" y="1750166"/>
            <a:ext cx="2554683" cy="640292"/>
          </a:xfrm>
          <a:prstGeom prst="roundRect">
            <a:avLst>
              <a:gd name="adj" fmla="val 16667"/>
            </a:avLst>
          </a:prstGeom>
          <a:solidFill>
            <a:srgbClr val="5CB3C6"/>
          </a:solidFill>
          <a:ln w="38100" algn="ctr">
            <a:noFill/>
            <a:round/>
          </a:ln>
          <a:effectLst/>
        </p:spPr>
        <p:txBody>
          <a:bodyPr wrap="none" anchor="ctr"/>
          <a:lstStyle/>
          <a:p>
            <a:pPr algn="ctr">
              <a:defRPr/>
            </a:pPr>
            <a:r>
              <a:rPr lang="en-US" altLang="zh-CN" sz="2445" b="1" dirty="0">
                <a:solidFill>
                  <a:schemeClr val="bg1"/>
                </a:solidFill>
                <a:latin typeface="华文琥珀" panose="02010800040101010101" pitchFamily="2" charset="-122"/>
                <a:ea typeface="华文琥珀" panose="02010800040101010101" pitchFamily="2" charset="-122"/>
              </a:rPr>
              <a:t>2</a:t>
            </a:r>
            <a:endParaRPr lang="zh-CN" altLang="en-US" sz="2445" b="1" dirty="0">
              <a:solidFill>
                <a:schemeClr val="bg1"/>
              </a:solidFill>
              <a:latin typeface="华文琥珀" panose="02010800040101010101" pitchFamily="2" charset="-122"/>
              <a:ea typeface="华文琥珀" panose="02010800040101010101" pitchFamily="2" charset="-122"/>
            </a:endParaRPr>
          </a:p>
        </p:txBody>
      </p:sp>
      <p:sp>
        <p:nvSpPr>
          <p:cNvPr id="6" name="AutoShape 13"/>
          <p:cNvSpPr>
            <a:spLocks noChangeArrowheads="1"/>
          </p:cNvSpPr>
          <p:nvPr/>
        </p:nvSpPr>
        <p:spPr bwMode="gray">
          <a:xfrm>
            <a:off x="1334583" y="2056729"/>
            <a:ext cx="2798261" cy="3052057"/>
          </a:xfrm>
          <a:prstGeom prst="roundRect">
            <a:avLst>
              <a:gd name="adj" fmla="val 4639"/>
            </a:avLst>
          </a:prstGeom>
          <a:solidFill>
            <a:schemeClr val="bg1">
              <a:lumMod val="95000"/>
            </a:schemeClr>
          </a:solidFill>
          <a:ln w="19050">
            <a:noFill/>
            <a:round/>
          </a:ln>
          <a:effectLst>
            <a:outerShdw blurRad="63500" sx="102000" sy="102000" algn="ctr" rotWithShape="0">
              <a:prstClr val="black">
                <a:alpha val="40000"/>
              </a:prstClr>
            </a:outerShdw>
          </a:effectLst>
        </p:spPr>
        <p:txBody>
          <a:bodyPr wrap="none" anchor="ctr"/>
          <a:lstStyle/>
          <a:p>
            <a:pPr>
              <a:defRPr/>
            </a:pPr>
            <a:endParaRPr lang="zh-CN" altLang="en-US" sz="2420"/>
          </a:p>
        </p:txBody>
      </p:sp>
      <p:sp>
        <p:nvSpPr>
          <p:cNvPr id="7" name="AutoShape 14"/>
          <p:cNvSpPr>
            <a:spLocks noChangeArrowheads="1"/>
          </p:cNvSpPr>
          <p:nvPr/>
        </p:nvSpPr>
        <p:spPr bwMode="ltGray">
          <a:xfrm>
            <a:off x="1444802" y="1750166"/>
            <a:ext cx="2547616" cy="640292"/>
          </a:xfrm>
          <a:prstGeom prst="roundRect">
            <a:avLst>
              <a:gd name="adj" fmla="val 16667"/>
            </a:avLst>
          </a:prstGeom>
          <a:solidFill>
            <a:srgbClr val="5CB3C6"/>
          </a:solidFill>
          <a:ln w="38100" algn="ctr">
            <a:noFill/>
            <a:round/>
          </a:ln>
          <a:effectLst/>
        </p:spPr>
        <p:txBody>
          <a:bodyPr wrap="none" anchor="ctr"/>
          <a:lstStyle/>
          <a:p>
            <a:pPr algn="ctr">
              <a:defRPr/>
            </a:pPr>
            <a:r>
              <a:rPr lang="en-US" altLang="zh-CN" sz="2445" b="1" dirty="0">
                <a:solidFill>
                  <a:schemeClr val="bg1"/>
                </a:solidFill>
                <a:latin typeface="华文琥珀" panose="02010800040101010101" pitchFamily="2" charset="-122"/>
                <a:ea typeface="华文琥珀" panose="02010800040101010101" pitchFamily="2" charset="-122"/>
              </a:rPr>
              <a:t>1</a:t>
            </a:r>
            <a:endParaRPr lang="zh-CN" altLang="en-US" sz="2445" b="1" dirty="0">
              <a:solidFill>
                <a:schemeClr val="bg1"/>
              </a:solidFill>
              <a:latin typeface="华文琥珀" panose="02010800040101010101" pitchFamily="2" charset="-122"/>
              <a:ea typeface="华文琥珀" panose="02010800040101010101" pitchFamily="2" charset="-122"/>
            </a:endParaRPr>
          </a:p>
        </p:txBody>
      </p:sp>
      <p:sp>
        <p:nvSpPr>
          <p:cNvPr id="8" name="Text Box 10"/>
          <p:cNvSpPr txBox="1">
            <a:spLocks noChangeArrowheads="1"/>
          </p:cNvSpPr>
          <p:nvPr/>
        </p:nvSpPr>
        <p:spPr bwMode="auto">
          <a:xfrm>
            <a:off x="1444802" y="2398192"/>
            <a:ext cx="2674463" cy="2640965"/>
          </a:xfrm>
          <a:prstGeom prst="rect">
            <a:avLst/>
          </a:prstGeom>
          <a:noFill/>
          <a:ln w="9525">
            <a:noFill/>
            <a:miter lim="800000"/>
          </a:ln>
        </p:spPr>
        <p:txBody>
          <a:bodyPr wrap="square" lIns="55880" tIns="27940" rIns="55880" bIns="27940">
            <a:spAutoFit/>
          </a:bodyPr>
          <a:lstStyle/>
          <a:p>
            <a:pPr>
              <a:lnSpc>
                <a:spcPct val="150000"/>
              </a:lnSpc>
              <a:defRPr/>
            </a:pPr>
            <a:r>
              <a:rPr lang="en-US" altLang="zh-CN" sz="1400" b="1" dirty="0">
                <a:latin typeface="楷体" panose="02010609060101010101" pitchFamily="49" charset="-122"/>
                <a:ea typeface="楷体" panose="02010609060101010101" pitchFamily="49" charset="-122"/>
              </a:rPr>
              <a:t>    </a:t>
            </a:r>
            <a:r>
              <a:rPr lang="zh-CN" altLang="zh-CN" sz="1400" b="1" dirty="0">
                <a:latin typeface="楷体" panose="02010609060101010101" pitchFamily="49" charset="-122"/>
                <a:ea typeface="楷体" panose="02010609060101010101" pitchFamily="49" charset="-122"/>
              </a:rPr>
              <a:t>签署还款确认书是国家助学贷款毕业生进入还款期之前必须要履行的一个办理环节。还款确认书与借款合同具有同等法律效力，签署还款确认书后，表明贷款学生已完全知悉国家助学贷款还款的一切事宜，并将严格按照合同约定履行自己的还款义务。</a:t>
            </a:r>
            <a:endParaRPr lang="zh-CN" altLang="zh-CN" sz="1400" b="1" dirty="0">
              <a:latin typeface="楷体" panose="02010609060101010101" pitchFamily="49" charset="-122"/>
              <a:ea typeface="楷体" panose="02010609060101010101" pitchFamily="49" charset="-122"/>
            </a:endParaRPr>
          </a:p>
        </p:txBody>
      </p:sp>
      <p:sp>
        <p:nvSpPr>
          <p:cNvPr id="9" name="Text Box 10"/>
          <p:cNvSpPr txBox="1">
            <a:spLocks noChangeArrowheads="1"/>
          </p:cNvSpPr>
          <p:nvPr/>
        </p:nvSpPr>
        <p:spPr bwMode="auto">
          <a:xfrm>
            <a:off x="4842227" y="2708885"/>
            <a:ext cx="2674463" cy="1348105"/>
          </a:xfrm>
          <a:prstGeom prst="rect">
            <a:avLst/>
          </a:prstGeom>
          <a:noFill/>
          <a:ln w="9525">
            <a:noFill/>
            <a:miter lim="800000"/>
          </a:ln>
        </p:spPr>
        <p:txBody>
          <a:bodyPr wrap="square" lIns="55880" tIns="27940" rIns="55880" bIns="27940">
            <a:spAutoFit/>
          </a:bodyPr>
          <a:lstStyle/>
          <a:p>
            <a:pPr lvl="0">
              <a:lnSpc>
                <a:spcPct val="150000"/>
              </a:lnSpc>
              <a:defRPr/>
            </a:pPr>
            <a:r>
              <a:rPr lang="en-US" altLang="zh-CN" sz="1400" b="1" dirty="0">
                <a:latin typeface="楷体" panose="02010609060101010101" pitchFamily="49" charset="-122"/>
                <a:ea typeface="楷体" panose="02010609060101010101" pitchFamily="49" charset="-122"/>
              </a:rPr>
              <a:t>    </a:t>
            </a:r>
            <a:r>
              <a:rPr lang="zh-CN" altLang="en-US" sz="1400" b="1" dirty="0">
                <a:latin typeface="楷体" panose="02010609060101010101" pitchFamily="49" charset="-122"/>
                <a:ea typeface="楷体" panose="02010609060101010101" pitchFamily="49" charset="-122"/>
              </a:rPr>
              <a:t>无论借款学生选择何种还款方式，只要尚未结清国家助学贷款，均须在规定时间内完成还款确认书的签署。</a:t>
            </a:r>
            <a:endParaRPr lang="zh-CN" altLang="en-US" sz="1400" b="1" dirty="0">
              <a:latin typeface="楷体" panose="02010609060101010101" pitchFamily="49" charset="-122"/>
              <a:ea typeface="楷体" panose="02010609060101010101" pitchFamily="49" charset="-122"/>
            </a:endParaRPr>
          </a:p>
        </p:txBody>
      </p:sp>
      <p:sp>
        <p:nvSpPr>
          <p:cNvPr id="10" name="Text Box 10"/>
          <p:cNvSpPr txBox="1">
            <a:spLocks noChangeArrowheads="1"/>
          </p:cNvSpPr>
          <p:nvPr/>
        </p:nvSpPr>
        <p:spPr bwMode="auto">
          <a:xfrm>
            <a:off x="8264387" y="2650251"/>
            <a:ext cx="2674463" cy="1994535"/>
          </a:xfrm>
          <a:prstGeom prst="rect">
            <a:avLst/>
          </a:prstGeom>
          <a:noFill/>
          <a:ln w="9525">
            <a:noFill/>
            <a:miter lim="800000"/>
          </a:ln>
        </p:spPr>
        <p:txBody>
          <a:bodyPr wrap="square" lIns="55880" tIns="27940" rIns="55880" bIns="27940">
            <a:spAutoFit/>
          </a:bodyPr>
          <a:lstStyle/>
          <a:p>
            <a:pPr lvl="0">
              <a:lnSpc>
                <a:spcPct val="150000"/>
              </a:lnSpc>
              <a:defRPr/>
            </a:pPr>
            <a:r>
              <a:rPr lang="en-US" altLang="zh-CN" sz="1400" b="1" dirty="0">
                <a:latin typeface="楷体" panose="02010609060101010101" pitchFamily="49" charset="-122"/>
                <a:ea typeface="楷体" panose="02010609060101010101" pitchFamily="49" charset="-122"/>
                <a:sym typeface="+mn-ea"/>
              </a:rPr>
              <a:t>   </a:t>
            </a:r>
            <a:r>
              <a:rPr lang="zh-CN" altLang="en-US" sz="1400" b="1" dirty="0">
                <a:latin typeface="楷体" panose="02010609060101010101" pitchFamily="49" charset="-122"/>
                <a:ea typeface="楷体" panose="02010609060101010101" pitchFamily="49" charset="-122"/>
                <a:sym typeface="+mn-ea"/>
              </a:rPr>
              <a:t>“华安助学”微信小程序在每年</a:t>
            </a:r>
            <a:r>
              <a:rPr lang="en-US" altLang="zh-CN" sz="1400" b="1" dirty="0">
                <a:latin typeface="楷体" panose="02010609060101010101" pitchFamily="49" charset="-122"/>
                <a:ea typeface="楷体" panose="02010609060101010101" pitchFamily="49" charset="-122"/>
                <a:sym typeface="+mn-ea"/>
              </a:rPr>
              <a:t>5</a:t>
            </a:r>
            <a:r>
              <a:rPr lang="zh-CN" altLang="en-US" sz="1400" b="1" dirty="0">
                <a:latin typeface="楷体" panose="02010609060101010101" pitchFamily="49" charset="-122"/>
                <a:ea typeface="楷体" panose="02010609060101010101" pitchFamily="49" charset="-122"/>
                <a:sym typeface="+mn-ea"/>
              </a:rPr>
              <a:t>月份第一个工作日将生成“毕业确认”签署任务，同学们须尽快登陆完成“毕业确认”签署任务（暨签署还款确认书）后，方可正常使用小程序其他功能。</a:t>
            </a:r>
            <a:endParaRPr lang="zh-CN" altLang="en-US" sz="1400" b="1" dirty="0">
              <a:solidFill>
                <a:srgbClr val="FF0000"/>
              </a:solidFill>
              <a:latin typeface="楷体" panose="02010609060101010101" pitchFamily="49" charset="-122"/>
              <a:ea typeface="楷体" panose="02010609060101010101" pitchFamily="49" charset="-122"/>
            </a:endParaRPr>
          </a:p>
        </p:txBody>
      </p:sp>
      <p:sp>
        <p:nvSpPr>
          <p:cNvPr id="12" name="文本框 4"/>
          <p:cNvSpPr txBox="1">
            <a:spLocks noChangeArrowheads="1"/>
          </p:cNvSpPr>
          <p:nvPr>
            <p:custDataLst>
              <p:tags r:id="rId1"/>
            </p:custDataLst>
          </p:nvPr>
        </p:nvSpPr>
        <p:spPr bwMode="auto">
          <a:xfrm>
            <a:off x="3721170" y="787797"/>
            <a:ext cx="5048579"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（二）签署还款确认书</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16" name="文本框 15"/>
          <p:cNvSpPr txBox="1"/>
          <p:nvPr/>
        </p:nvSpPr>
        <p:spPr>
          <a:xfrm>
            <a:off x="1125855" y="5382260"/>
            <a:ext cx="9544050" cy="368300"/>
          </a:xfrm>
          <a:prstGeom prst="rect">
            <a:avLst/>
          </a:prstGeom>
          <a:noFill/>
        </p:spPr>
        <p:txBody>
          <a:bodyPr wrap="square">
            <a:spAutoFit/>
          </a:bodyPr>
          <a:lstStyle/>
          <a:p>
            <a:r>
              <a:rPr lang="en-US" altLang="zh-CN" b="1" dirty="0">
                <a:latin typeface="楷体" panose="02010609060101010101" pitchFamily="49" charset="-122"/>
                <a:ea typeface="楷体" panose="02010609060101010101" pitchFamily="49" charset="-122"/>
              </a:rPr>
              <a:t>  </a:t>
            </a:r>
            <a:endParaRPr lang="zh-CN" altLang="en-US" b="1" dirty="0">
              <a:latin typeface="楷体" panose="02010609060101010101" pitchFamily="49" charset="-122"/>
              <a:ea typeface="楷体" panose="02010609060101010101" pitchFamily="49" charset="-122"/>
            </a:endParaRPr>
          </a:p>
        </p:txBody>
      </p:sp>
      <p:sp>
        <p:nvSpPr>
          <p:cNvPr id="11" name="Freeform 48"/>
          <p:cNvSpPr/>
          <p:nvPr>
            <p:custDataLst>
              <p:tags r:id="rId2"/>
            </p:custDataLst>
          </p:nvPr>
        </p:nvSpPr>
        <p:spPr bwMode="auto">
          <a:xfrm>
            <a:off x="3134599" y="844504"/>
            <a:ext cx="586522"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8"/>
          <p:cNvSpPr/>
          <p:nvPr/>
        </p:nvSpPr>
        <p:spPr>
          <a:xfrm>
            <a:off x="1286708" y="2267325"/>
            <a:ext cx="2898644" cy="4021982"/>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5CB3C6"/>
            </a:solidFill>
          </a:ln>
          <a:effectLst/>
        </p:spPr>
        <p:style>
          <a:lnRef idx="2">
            <a:schemeClr val="accent1">
              <a:shade val="50000"/>
            </a:schemeClr>
          </a:lnRef>
          <a:fillRef idx="1">
            <a:schemeClr val="accent1"/>
          </a:fillRef>
          <a:effectRef idx="0">
            <a:schemeClr val="accent1"/>
          </a:effectRef>
          <a:fontRef idx="minor">
            <a:schemeClr val="lt1"/>
          </a:fontRef>
        </p:style>
        <p:txBody>
          <a:bodyPr lIns="226781" tIns="680343" rIns="226781" bIns="57603" anchor="ctr"/>
          <a:lstStyle/>
          <a:p>
            <a:pPr>
              <a:lnSpc>
                <a:spcPct val="130000"/>
              </a:lnSpc>
              <a:spcBef>
                <a:spcPts val="755"/>
              </a:spcBef>
              <a:defRPr/>
            </a:pPr>
            <a:endParaRPr lang="zh-CN" altLang="en-US" sz="1400" b="1" dirty="0">
              <a:solidFill>
                <a:schemeClr val="tx1"/>
              </a:solidFill>
              <a:latin typeface="楷体" panose="02010609060101010101" pitchFamily="49" charset="-122"/>
              <a:ea typeface="楷体" panose="02010609060101010101" pitchFamily="49" charset="-122"/>
            </a:endParaRPr>
          </a:p>
        </p:txBody>
      </p:sp>
      <p:sp>
        <p:nvSpPr>
          <p:cNvPr id="6" name="文本框 5"/>
          <p:cNvSpPr txBox="1"/>
          <p:nvPr/>
        </p:nvSpPr>
        <p:spPr>
          <a:xfrm>
            <a:off x="1376854" y="2516453"/>
            <a:ext cx="2718351" cy="3425938"/>
          </a:xfrm>
          <a:prstGeom prst="rect">
            <a:avLst/>
          </a:prstGeom>
          <a:noFill/>
        </p:spPr>
        <p:txBody>
          <a:bodyPr wrap="square">
            <a:spAutoFit/>
          </a:bodyPr>
          <a:lstStyle/>
          <a:p>
            <a:pPr>
              <a:lnSpc>
                <a:spcPct val="130000"/>
              </a:lnSpc>
              <a:spcBef>
                <a:spcPts val="755"/>
              </a:spcBef>
              <a:defRPr/>
            </a:pPr>
            <a:r>
              <a:rPr lang="en-US" altLang="zh-CN" sz="1400" b="1" kern="100" dirty="0">
                <a:effectLst/>
                <a:latin typeface="楷体" panose="02010609060101010101" pitchFamily="49" charset="-122"/>
                <a:ea typeface="楷体" panose="02010609060101010101" pitchFamily="49" charset="-122"/>
                <a:cs typeface="Times New Roman" panose="02020603050405020304" pitchFamily="18" charset="0"/>
              </a:rPr>
              <a:t>1</a:t>
            </a:r>
            <a:r>
              <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rPr>
              <a:t>集中开卡的银行卡必须办理激活手续。如哈尔滨银行卡是由教育局资助中心或学校发放给贷款学生的，说明是集中开卡的银行卡。须要贷款学生本人前往哈尔滨银行任意网点柜台，凭本人身份证和银行卡办理密码修改业务（集中开卡银行卡初始密码为“六个零”）。只有将初始密码做了修改，银行卡才会被激活，方可正常办理贷款结清，查询余额，存取款等操作。</a:t>
            </a:r>
            <a:endParaRPr lang="zh-CN" altLang="en-US" sz="1400" b="1" dirty="0">
              <a:latin typeface="楷体" panose="02010609060101010101" pitchFamily="49" charset="-122"/>
              <a:ea typeface="楷体" panose="02010609060101010101" pitchFamily="49" charset="-122"/>
            </a:endParaRPr>
          </a:p>
        </p:txBody>
      </p:sp>
      <p:sp>
        <p:nvSpPr>
          <p:cNvPr id="7" name="矩形 18"/>
          <p:cNvSpPr/>
          <p:nvPr/>
        </p:nvSpPr>
        <p:spPr>
          <a:xfrm>
            <a:off x="4678287" y="2207690"/>
            <a:ext cx="2989752" cy="1493207"/>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5CB3C6"/>
            </a:solidFill>
          </a:ln>
          <a:effectLst/>
        </p:spPr>
        <p:style>
          <a:lnRef idx="2">
            <a:schemeClr val="accent1">
              <a:shade val="50000"/>
            </a:schemeClr>
          </a:lnRef>
          <a:fillRef idx="1">
            <a:schemeClr val="accent1"/>
          </a:fillRef>
          <a:effectRef idx="0">
            <a:schemeClr val="accent1"/>
          </a:effectRef>
          <a:fontRef idx="minor">
            <a:schemeClr val="lt1"/>
          </a:fontRef>
        </p:style>
        <p:txBody>
          <a:bodyPr lIns="226781" tIns="680343" rIns="226781" bIns="57603" anchor="ctr"/>
          <a:lstStyle/>
          <a:p>
            <a:pPr>
              <a:lnSpc>
                <a:spcPct val="130000"/>
              </a:lnSpc>
              <a:spcBef>
                <a:spcPts val="755"/>
              </a:spcBef>
              <a:defRPr/>
            </a:pPr>
            <a:endParaRPr lang="zh-CN" altLang="en-US" sz="1400" b="1" dirty="0">
              <a:solidFill>
                <a:schemeClr val="tx1"/>
              </a:solidFill>
              <a:latin typeface="楷体" panose="02010609060101010101" pitchFamily="49" charset="-122"/>
              <a:ea typeface="楷体" panose="02010609060101010101" pitchFamily="49" charset="-122"/>
            </a:endParaRPr>
          </a:p>
        </p:txBody>
      </p:sp>
      <p:sp>
        <p:nvSpPr>
          <p:cNvPr id="8" name="矩形 18"/>
          <p:cNvSpPr/>
          <p:nvPr/>
        </p:nvSpPr>
        <p:spPr>
          <a:xfrm>
            <a:off x="4678287" y="3817183"/>
            <a:ext cx="2989752" cy="2412489"/>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5CB3C6"/>
            </a:solidFill>
          </a:ln>
          <a:effectLst/>
        </p:spPr>
        <p:style>
          <a:lnRef idx="2">
            <a:schemeClr val="accent1">
              <a:shade val="50000"/>
            </a:schemeClr>
          </a:lnRef>
          <a:fillRef idx="1">
            <a:schemeClr val="accent1"/>
          </a:fillRef>
          <a:effectRef idx="0">
            <a:schemeClr val="accent1"/>
          </a:effectRef>
          <a:fontRef idx="minor">
            <a:schemeClr val="lt1"/>
          </a:fontRef>
        </p:style>
        <p:txBody>
          <a:bodyPr lIns="226781" tIns="680343" rIns="226781" bIns="57603" anchor="ctr"/>
          <a:lstStyle/>
          <a:p>
            <a:pPr>
              <a:lnSpc>
                <a:spcPct val="130000"/>
              </a:lnSpc>
              <a:spcBef>
                <a:spcPts val="755"/>
              </a:spcBef>
              <a:defRPr/>
            </a:pPr>
            <a:endParaRPr lang="zh-CN" altLang="en-US" sz="1400" b="1" dirty="0">
              <a:solidFill>
                <a:schemeClr val="tx1"/>
              </a:solidFill>
              <a:latin typeface="楷体" panose="02010609060101010101" pitchFamily="49" charset="-122"/>
              <a:ea typeface="楷体" panose="02010609060101010101" pitchFamily="49" charset="-122"/>
            </a:endParaRPr>
          </a:p>
        </p:txBody>
      </p:sp>
      <p:sp>
        <p:nvSpPr>
          <p:cNvPr id="10" name="文本框 9"/>
          <p:cNvSpPr txBox="1"/>
          <p:nvPr/>
        </p:nvSpPr>
        <p:spPr>
          <a:xfrm>
            <a:off x="4723841" y="2361631"/>
            <a:ext cx="2898643" cy="1185324"/>
          </a:xfrm>
          <a:prstGeom prst="rect">
            <a:avLst/>
          </a:prstGeom>
          <a:noFill/>
        </p:spPr>
        <p:txBody>
          <a:bodyPr wrap="square">
            <a:spAutoFit/>
          </a:bodyPr>
          <a:lstStyle/>
          <a:p>
            <a:pPr>
              <a:lnSpc>
                <a:spcPct val="130000"/>
              </a:lnSpc>
              <a:spcBef>
                <a:spcPts val="755"/>
              </a:spcBef>
              <a:defRPr/>
            </a:pPr>
            <a:r>
              <a:rPr lang="en-US" altLang="zh-CN" sz="1400" b="1" dirty="0">
                <a:latin typeface="楷体" panose="02010609060101010101" pitchFamily="49" charset="-122"/>
                <a:ea typeface="楷体" panose="02010609060101010101" pitchFamily="49" charset="-122"/>
              </a:rPr>
              <a:t>2</a:t>
            </a:r>
            <a:r>
              <a:rPr lang="zh-CN" altLang="en-US" sz="1400" b="1" dirty="0">
                <a:latin typeface="楷体" panose="02010609060101010101" pitchFamily="49" charset="-122"/>
                <a:ea typeface="楷体" panose="02010609060101010101" pitchFamily="49" charset="-122"/>
              </a:rPr>
              <a:t>、保证哈尔滨银行卡绑定的身份证在有效期内。身份证件过期会导致银行卡无法正常使用，请及时更新与银行卡绑定的身份证有效期。</a:t>
            </a:r>
            <a:endParaRPr lang="zh-CN" altLang="en-US" sz="1400" b="1" dirty="0">
              <a:latin typeface="楷体" panose="02010609060101010101" pitchFamily="49" charset="-122"/>
              <a:ea typeface="楷体" panose="02010609060101010101" pitchFamily="49" charset="-122"/>
            </a:endParaRPr>
          </a:p>
        </p:txBody>
      </p:sp>
      <p:sp>
        <p:nvSpPr>
          <p:cNvPr id="11" name="文本框 10"/>
          <p:cNvSpPr txBox="1"/>
          <p:nvPr/>
        </p:nvSpPr>
        <p:spPr>
          <a:xfrm>
            <a:off x="4765673" y="3924041"/>
            <a:ext cx="2989752" cy="2047875"/>
          </a:xfrm>
          <a:prstGeom prst="rect">
            <a:avLst/>
          </a:prstGeom>
          <a:noFill/>
        </p:spPr>
        <p:txBody>
          <a:bodyPr wrap="square">
            <a:spAutoFit/>
          </a:bodyPr>
          <a:lstStyle/>
          <a:p>
            <a:pPr>
              <a:lnSpc>
                <a:spcPct val="130000"/>
              </a:lnSpc>
              <a:spcBef>
                <a:spcPts val="755"/>
              </a:spcBef>
              <a:defRPr/>
            </a:pPr>
            <a:r>
              <a:rPr lang="en-US" altLang="zh-CN" sz="1400" b="1" dirty="0">
                <a:latin typeface="楷体" panose="02010609060101010101" pitchFamily="49" charset="-122"/>
                <a:ea typeface="楷体" panose="02010609060101010101" pitchFamily="49" charset="-122"/>
              </a:rPr>
              <a:t>3</a:t>
            </a:r>
            <a:r>
              <a:rPr lang="zh-CN" altLang="en-US" sz="1400" b="1" dirty="0">
                <a:latin typeface="楷体" panose="02010609060101010101" pitchFamily="49" charset="-122"/>
                <a:ea typeface="楷体" panose="02010609060101010101" pitchFamily="49" charset="-122"/>
              </a:rPr>
              <a:t>、建议贷款学生（特别是毕业后打算离开黑龙江省的学生）在毕业离校前，开通下载哈尔滨银行</a:t>
            </a:r>
            <a:r>
              <a:rPr lang="en-US" altLang="zh-CN" sz="1400" b="1" dirty="0">
                <a:latin typeface="楷体" panose="02010609060101010101" pitchFamily="49" charset="-122"/>
                <a:ea typeface="楷体" panose="02010609060101010101" pitchFamily="49" charset="-122"/>
              </a:rPr>
              <a:t>APP</a:t>
            </a:r>
            <a:r>
              <a:rPr lang="zh-CN" altLang="en-US" sz="1400" b="1" dirty="0">
                <a:latin typeface="楷体" panose="02010609060101010101" pitchFamily="49" charset="-122"/>
                <a:ea typeface="楷体" panose="02010609060101010101" pitchFamily="49" charset="-122"/>
              </a:rPr>
              <a:t>。通过哈尔滨银行</a:t>
            </a:r>
            <a:r>
              <a:rPr lang="en-US" altLang="zh-CN" sz="1400" b="1" dirty="0">
                <a:latin typeface="楷体" panose="02010609060101010101" pitchFamily="49" charset="-122"/>
                <a:ea typeface="楷体" panose="02010609060101010101" pitchFamily="49" charset="-122"/>
              </a:rPr>
              <a:t>APP</a:t>
            </a:r>
            <a:r>
              <a:rPr lang="zh-CN" altLang="en-US" sz="1400" b="1" dirty="0">
                <a:latin typeface="楷体" panose="02010609060101010101" pitchFamily="49" charset="-122"/>
                <a:ea typeface="楷体" panose="02010609060101010101" pitchFamily="49" charset="-122"/>
              </a:rPr>
              <a:t>可以实现查询贷款余额、还款计划、更新个人信息（包括变更身份证有效期），办理贷款结清手续等功能。</a:t>
            </a:r>
            <a:endParaRPr lang="zh-CN" altLang="en-US" sz="1400" b="1" dirty="0">
              <a:latin typeface="楷体" panose="02010609060101010101" pitchFamily="49" charset="-122"/>
              <a:ea typeface="楷体" panose="02010609060101010101" pitchFamily="49" charset="-122"/>
            </a:endParaRPr>
          </a:p>
        </p:txBody>
      </p:sp>
      <p:sp>
        <p:nvSpPr>
          <p:cNvPr id="12" name="矩形 18"/>
          <p:cNvSpPr/>
          <p:nvPr/>
        </p:nvSpPr>
        <p:spPr>
          <a:xfrm>
            <a:off x="8160974" y="2207690"/>
            <a:ext cx="2898644" cy="3943793"/>
          </a:xfrm>
          <a:custGeom>
            <a:avLst/>
            <a:gdLst/>
            <a:ahLst/>
            <a:cxnLst/>
            <a:rect l="l" t="t" r="r" b="b"/>
            <a:pathLst>
              <a:path w="2736304" h="3312368">
                <a:moveTo>
                  <a:pt x="571805" y="0"/>
                </a:moveTo>
                <a:lnTo>
                  <a:pt x="1008112" y="0"/>
                </a:lnTo>
                <a:lnTo>
                  <a:pt x="2164499" y="0"/>
                </a:lnTo>
                <a:lnTo>
                  <a:pt x="2736304" y="0"/>
                </a:lnTo>
                <a:lnTo>
                  <a:pt x="2736304" y="571805"/>
                </a:lnTo>
                <a:lnTo>
                  <a:pt x="2736304" y="1296144"/>
                </a:lnTo>
                <a:lnTo>
                  <a:pt x="2736304" y="2740563"/>
                </a:lnTo>
                <a:cubicBezTo>
                  <a:pt x="2736304" y="3056362"/>
                  <a:pt x="2480298" y="3312368"/>
                  <a:pt x="2164499" y="3312368"/>
                </a:cubicBezTo>
                <a:lnTo>
                  <a:pt x="1728192" y="3312368"/>
                </a:lnTo>
                <a:lnTo>
                  <a:pt x="571805" y="3312368"/>
                </a:lnTo>
                <a:lnTo>
                  <a:pt x="0" y="3312368"/>
                </a:lnTo>
                <a:lnTo>
                  <a:pt x="0" y="2740563"/>
                </a:lnTo>
                <a:lnTo>
                  <a:pt x="0" y="2016224"/>
                </a:lnTo>
                <a:lnTo>
                  <a:pt x="0" y="571805"/>
                </a:lnTo>
                <a:cubicBezTo>
                  <a:pt x="0" y="256006"/>
                  <a:pt x="256006" y="0"/>
                  <a:pt x="571805" y="0"/>
                </a:cubicBezTo>
                <a:close/>
              </a:path>
            </a:pathLst>
          </a:custGeom>
          <a:solidFill>
            <a:schemeClr val="bg1"/>
          </a:solidFill>
          <a:ln w="127000">
            <a:solidFill>
              <a:srgbClr val="5CB3C6"/>
            </a:solidFill>
          </a:ln>
          <a:effectLst/>
        </p:spPr>
        <p:style>
          <a:lnRef idx="2">
            <a:schemeClr val="accent1">
              <a:shade val="50000"/>
            </a:schemeClr>
          </a:lnRef>
          <a:fillRef idx="1">
            <a:schemeClr val="accent1"/>
          </a:fillRef>
          <a:effectRef idx="0">
            <a:schemeClr val="accent1"/>
          </a:effectRef>
          <a:fontRef idx="minor">
            <a:schemeClr val="lt1"/>
          </a:fontRef>
        </p:style>
        <p:txBody>
          <a:bodyPr lIns="226781" tIns="680343" rIns="226781" bIns="57603" anchor="ctr"/>
          <a:lstStyle/>
          <a:p>
            <a:pPr>
              <a:lnSpc>
                <a:spcPct val="130000"/>
              </a:lnSpc>
              <a:spcBef>
                <a:spcPts val="755"/>
              </a:spcBef>
              <a:defRPr/>
            </a:pPr>
            <a:endParaRPr lang="zh-CN" altLang="en-US" sz="1400" b="1" dirty="0">
              <a:solidFill>
                <a:schemeClr val="tx1"/>
              </a:solidFill>
              <a:latin typeface="楷体" panose="02010609060101010101" pitchFamily="49" charset="-122"/>
              <a:ea typeface="楷体" panose="02010609060101010101" pitchFamily="49" charset="-122"/>
            </a:endParaRPr>
          </a:p>
        </p:txBody>
      </p:sp>
      <p:sp>
        <p:nvSpPr>
          <p:cNvPr id="13" name="文本框 12"/>
          <p:cNvSpPr txBox="1"/>
          <p:nvPr/>
        </p:nvSpPr>
        <p:spPr>
          <a:xfrm>
            <a:off x="8315299" y="2820975"/>
            <a:ext cx="2582263" cy="2305631"/>
          </a:xfrm>
          <a:prstGeom prst="rect">
            <a:avLst/>
          </a:prstGeom>
          <a:noFill/>
        </p:spPr>
        <p:txBody>
          <a:bodyPr wrap="square">
            <a:spAutoFit/>
          </a:bodyPr>
          <a:lstStyle/>
          <a:p>
            <a:pPr>
              <a:lnSpc>
                <a:spcPct val="130000"/>
              </a:lnSpc>
              <a:spcBef>
                <a:spcPts val="755"/>
              </a:spcBef>
              <a:defRPr/>
            </a:pPr>
            <a:r>
              <a:rPr lang="en-US" altLang="zh-CN" sz="1400" b="1" dirty="0">
                <a:latin typeface="楷体" panose="02010609060101010101" pitchFamily="49" charset="-122"/>
                <a:ea typeface="楷体" panose="02010609060101010101" pitchFamily="49" charset="-122"/>
              </a:rPr>
              <a:t>4</a:t>
            </a:r>
            <a:r>
              <a:rPr lang="zh-CN" altLang="en-US" sz="1400" b="1" dirty="0">
                <a:latin typeface="楷体" panose="02010609060101010101" pitchFamily="49" charset="-122"/>
                <a:ea typeface="楷体" panose="02010609060101010101" pitchFamily="49" charset="-122"/>
              </a:rPr>
              <a:t>、如果贷款银行卡丢失，学生本人须携带身份证原件，前往任意哈尔滨银行网点柜台办理挂失补办新卡业务。补办新卡后务必通过“华安助学”微信小程序“卡号变更”功能办理“还款账号变更”手续，银行方可从补办新卡进行扣款。</a:t>
            </a:r>
            <a:endParaRPr lang="zh-CN" altLang="en-US" sz="1400" b="1" dirty="0">
              <a:latin typeface="楷体" panose="02010609060101010101" pitchFamily="49" charset="-122"/>
              <a:ea typeface="楷体" panose="02010609060101010101" pitchFamily="49" charset="-122"/>
            </a:endParaRPr>
          </a:p>
        </p:txBody>
      </p:sp>
      <p:sp>
        <p:nvSpPr>
          <p:cNvPr id="18" name="文本框 4"/>
          <p:cNvSpPr txBox="1">
            <a:spLocks noChangeArrowheads="1"/>
          </p:cNvSpPr>
          <p:nvPr>
            <p:custDataLst>
              <p:tags r:id="rId1"/>
            </p:custDataLst>
          </p:nvPr>
        </p:nvSpPr>
        <p:spPr bwMode="auto">
          <a:xfrm>
            <a:off x="3577025" y="716042"/>
            <a:ext cx="5367116"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（三）哈尔滨银行卡注意事项</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20" name="文本框 19"/>
          <p:cNvSpPr txBox="1"/>
          <p:nvPr/>
        </p:nvSpPr>
        <p:spPr>
          <a:xfrm>
            <a:off x="1525905" y="1360170"/>
            <a:ext cx="9372600" cy="645160"/>
          </a:xfrm>
          <a:prstGeom prst="rect">
            <a:avLst/>
          </a:prstGeom>
          <a:noFill/>
        </p:spPr>
        <p:txBody>
          <a:bodyPr wrap="square">
            <a:spAutoFit/>
          </a:bodyPr>
          <a:lstStyle/>
          <a:p>
            <a:pPr indent="355600"/>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为保证毕业生能够正常还款，同学们须在毕业前审视一下自己的哈尔滨银行卡是否能够正常使用。重点需关注以下问题：</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17" name="Freeform 48"/>
          <p:cNvSpPr/>
          <p:nvPr>
            <p:custDataLst>
              <p:tags r:id="rId2"/>
            </p:custDataLst>
          </p:nvPr>
        </p:nvSpPr>
        <p:spPr bwMode="auto">
          <a:xfrm>
            <a:off x="3034040" y="772478"/>
            <a:ext cx="542915"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组合 4"/>
          <p:cNvGrpSpPr/>
          <p:nvPr/>
        </p:nvGrpSpPr>
        <p:grpSpPr>
          <a:xfrm>
            <a:off x="2258437" y="2339290"/>
            <a:ext cx="1678781" cy="1652134"/>
            <a:chOff x="2258437" y="2339290"/>
            <a:chExt cx="1678781" cy="1652134"/>
          </a:xfrm>
        </p:grpSpPr>
        <p:sp>
          <p:nvSpPr>
            <p:cNvPr id="6" name="KSO_Shape"/>
            <p:cNvSpPr/>
            <p:nvPr/>
          </p:nvSpPr>
          <p:spPr bwMode="auto">
            <a:xfrm>
              <a:off x="2258437" y="2339290"/>
              <a:ext cx="1678781" cy="1652134"/>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E3677C"/>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bwMode="auto">
            <a:xfrm>
              <a:off x="3242783" y="2625391"/>
              <a:ext cx="426747" cy="328151"/>
            </a:xfrm>
            <a:custGeom>
              <a:avLst/>
              <a:gdLst>
                <a:gd name="T0" fmla="*/ 1558905 w 2669"/>
                <a:gd name="T1" fmla="*/ 137081 h 2051"/>
                <a:gd name="T2" fmla="*/ 1484704 w 2669"/>
                <a:gd name="T3" fmla="*/ 1351 h 2051"/>
                <a:gd name="T4" fmla="*/ 1295827 w 2669"/>
                <a:gd name="T5" fmla="*/ 62800 h 2051"/>
                <a:gd name="T6" fmla="*/ 1167661 w 2669"/>
                <a:gd name="T7" fmla="*/ 190427 h 2051"/>
                <a:gd name="T8" fmla="*/ 507268 w 2669"/>
                <a:gd name="T9" fmla="*/ 137081 h 2051"/>
                <a:gd name="T10" fmla="*/ 441161 w 2669"/>
                <a:gd name="T11" fmla="*/ 0 h 2051"/>
                <a:gd name="T12" fmla="*/ 244190 w 2669"/>
                <a:gd name="T13" fmla="*/ 57398 h 2051"/>
                <a:gd name="T14" fmla="*/ 135586 w 2669"/>
                <a:gd name="T15" fmla="*/ 192453 h 2051"/>
                <a:gd name="T16" fmla="*/ 0 w 2669"/>
                <a:gd name="T17" fmla="*/ 1257359 h 2051"/>
                <a:gd name="T18" fmla="*/ 1660089 w 2669"/>
                <a:gd name="T19" fmla="*/ 1384986 h 2051"/>
                <a:gd name="T20" fmla="*/ 1800397 w 2669"/>
                <a:gd name="T21" fmla="*/ 320080 h 2051"/>
                <a:gd name="T22" fmla="*/ 1361934 w 2669"/>
                <a:gd name="T23" fmla="*/ 133029 h 2051"/>
                <a:gd name="T24" fmla="*/ 1427366 w 2669"/>
                <a:gd name="T25" fmla="*/ 66852 h 2051"/>
                <a:gd name="T26" fmla="*/ 1493473 w 2669"/>
                <a:gd name="T27" fmla="*/ 264032 h 2051"/>
                <a:gd name="T28" fmla="*/ 1425342 w 2669"/>
                <a:gd name="T29" fmla="*/ 330209 h 2051"/>
                <a:gd name="T30" fmla="*/ 1361934 w 2669"/>
                <a:gd name="T31" fmla="*/ 133029 h 2051"/>
                <a:gd name="T32" fmla="*/ 1000370 w 2669"/>
                <a:gd name="T33" fmla="*/ 861649 h 2051"/>
                <a:gd name="T34" fmla="*/ 1000370 w 2669"/>
                <a:gd name="T35" fmla="*/ 786018 h 2051"/>
                <a:gd name="T36" fmla="*/ 1361934 w 2669"/>
                <a:gd name="T37" fmla="*/ 825184 h 2051"/>
                <a:gd name="T38" fmla="*/ 1359910 w 2669"/>
                <a:gd name="T39" fmla="*/ 973744 h 2051"/>
                <a:gd name="T40" fmla="*/ 1004418 w 2669"/>
                <a:gd name="T41" fmla="*/ 1010884 h 2051"/>
                <a:gd name="T42" fmla="*/ 1004418 w 2669"/>
                <a:gd name="T43" fmla="*/ 938630 h 2051"/>
                <a:gd name="T44" fmla="*/ 1359910 w 2669"/>
                <a:gd name="T45" fmla="*/ 973744 h 2051"/>
                <a:gd name="T46" fmla="*/ 636783 w 2669"/>
                <a:gd name="T47" fmla="*/ 752930 h 2051"/>
                <a:gd name="T48" fmla="*/ 372356 w 2669"/>
                <a:gd name="T49" fmla="*/ 752930 h 2051"/>
                <a:gd name="T50" fmla="*/ 312321 w 2669"/>
                <a:gd name="T51" fmla="*/ 129653 h 2051"/>
                <a:gd name="T52" fmla="*/ 377753 w 2669"/>
                <a:gd name="T53" fmla="*/ 67527 h 2051"/>
                <a:gd name="T54" fmla="*/ 441161 w 2669"/>
                <a:gd name="T55" fmla="*/ 264032 h 2051"/>
                <a:gd name="T56" fmla="*/ 371682 w 2669"/>
                <a:gd name="T57" fmla="*/ 330209 h 2051"/>
                <a:gd name="T58" fmla="*/ 312321 w 2669"/>
                <a:gd name="T59" fmla="*/ 129653 h 2051"/>
                <a:gd name="T60" fmla="*/ 283315 w 2669"/>
                <a:gd name="T61" fmla="*/ 1158094 h 2051"/>
                <a:gd name="T62" fmla="*/ 262403 w 2669"/>
                <a:gd name="T63" fmla="*/ 1059504 h 2051"/>
                <a:gd name="T64" fmla="*/ 411481 w 2669"/>
                <a:gd name="T65" fmla="*/ 962940 h 2051"/>
                <a:gd name="T66" fmla="*/ 520759 w 2669"/>
                <a:gd name="T67" fmla="*/ 1005482 h 2051"/>
                <a:gd name="T68" fmla="*/ 690748 w 2669"/>
                <a:gd name="T69" fmla="*/ 962940 h 2051"/>
                <a:gd name="T70" fmla="*/ 776417 w 2669"/>
                <a:gd name="T71" fmla="*/ 1100021 h 2051"/>
                <a:gd name="T72" fmla="*/ 1332253 w 2669"/>
                <a:gd name="T73" fmla="*/ 1162146 h 2051"/>
                <a:gd name="T74" fmla="*/ 965293 w 2669"/>
                <a:gd name="T75" fmla="*/ 1120954 h 2051"/>
                <a:gd name="T76" fmla="*/ 1332253 w 2669"/>
                <a:gd name="T77" fmla="*/ 1085840 h 2051"/>
                <a:gd name="T78" fmla="*/ 1332253 w 2669"/>
                <a:gd name="T79" fmla="*/ 1162146 h 2051"/>
                <a:gd name="T80" fmla="*/ 1032075 w 2669"/>
                <a:gd name="T81" fmla="*/ 711063 h 2051"/>
                <a:gd name="T82" fmla="*/ 1032075 w 2669"/>
                <a:gd name="T83" fmla="*/ 596942 h 2051"/>
                <a:gd name="T84" fmla="*/ 1560929 w 2669"/>
                <a:gd name="T85" fmla="*/ 649613 h 20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69" h="2051">
                  <a:moveTo>
                    <a:pt x="2467" y="285"/>
                  </a:moveTo>
                  <a:cubicBezTo>
                    <a:pt x="2467" y="285"/>
                    <a:pt x="2311" y="282"/>
                    <a:pt x="2311" y="203"/>
                  </a:cubicBezTo>
                  <a:cubicBezTo>
                    <a:pt x="2311" y="99"/>
                    <a:pt x="2311" y="99"/>
                    <a:pt x="2311" y="99"/>
                  </a:cubicBezTo>
                  <a:cubicBezTo>
                    <a:pt x="2311" y="99"/>
                    <a:pt x="2299" y="2"/>
                    <a:pt x="2201" y="2"/>
                  </a:cubicBezTo>
                  <a:cubicBezTo>
                    <a:pt x="2019" y="2"/>
                    <a:pt x="2019" y="2"/>
                    <a:pt x="2019" y="2"/>
                  </a:cubicBezTo>
                  <a:cubicBezTo>
                    <a:pt x="2019" y="2"/>
                    <a:pt x="1921" y="2"/>
                    <a:pt x="1921" y="93"/>
                  </a:cubicBezTo>
                  <a:cubicBezTo>
                    <a:pt x="1921" y="190"/>
                    <a:pt x="1921" y="190"/>
                    <a:pt x="1921" y="190"/>
                  </a:cubicBezTo>
                  <a:cubicBezTo>
                    <a:pt x="1921" y="294"/>
                    <a:pt x="1731" y="282"/>
                    <a:pt x="1731" y="282"/>
                  </a:cubicBezTo>
                  <a:cubicBezTo>
                    <a:pt x="946" y="283"/>
                    <a:pt x="946" y="283"/>
                    <a:pt x="946" y="283"/>
                  </a:cubicBezTo>
                  <a:cubicBezTo>
                    <a:pt x="946" y="283"/>
                    <a:pt x="752" y="288"/>
                    <a:pt x="752" y="203"/>
                  </a:cubicBezTo>
                  <a:cubicBezTo>
                    <a:pt x="752" y="79"/>
                    <a:pt x="752" y="79"/>
                    <a:pt x="752" y="79"/>
                  </a:cubicBezTo>
                  <a:cubicBezTo>
                    <a:pt x="752" y="79"/>
                    <a:pt x="758" y="0"/>
                    <a:pt x="654" y="0"/>
                  </a:cubicBezTo>
                  <a:cubicBezTo>
                    <a:pt x="459" y="0"/>
                    <a:pt x="459" y="0"/>
                    <a:pt x="459" y="0"/>
                  </a:cubicBezTo>
                  <a:cubicBezTo>
                    <a:pt x="459" y="0"/>
                    <a:pt x="362" y="0"/>
                    <a:pt x="362" y="85"/>
                  </a:cubicBezTo>
                  <a:cubicBezTo>
                    <a:pt x="362" y="203"/>
                    <a:pt x="362" y="203"/>
                    <a:pt x="362" y="203"/>
                  </a:cubicBezTo>
                  <a:cubicBezTo>
                    <a:pt x="362" y="203"/>
                    <a:pt x="396" y="285"/>
                    <a:pt x="201" y="285"/>
                  </a:cubicBezTo>
                  <a:cubicBezTo>
                    <a:pt x="201" y="285"/>
                    <a:pt x="0" y="260"/>
                    <a:pt x="0" y="480"/>
                  </a:cubicBezTo>
                  <a:cubicBezTo>
                    <a:pt x="0" y="1862"/>
                    <a:pt x="0" y="1862"/>
                    <a:pt x="0" y="1862"/>
                  </a:cubicBezTo>
                  <a:cubicBezTo>
                    <a:pt x="0" y="1862"/>
                    <a:pt x="6" y="2051"/>
                    <a:pt x="195" y="2051"/>
                  </a:cubicBezTo>
                  <a:cubicBezTo>
                    <a:pt x="2461" y="2051"/>
                    <a:pt x="2461" y="2051"/>
                    <a:pt x="2461" y="2051"/>
                  </a:cubicBezTo>
                  <a:cubicBezTo>
                    <a:pt x="2461" y="2051"/>
                    <a:pt x="2669" y="2039"/>
                    <a:pt x="2669" y="1868"/>
                  </a:cubicBezTo>
                  <a:cubicBezTo>
                    <a:pt x="2669" y="474"/>
                    <a:pt x="2669" y="474"/>
                    <a:pt x="2669" y="474"/>
                  </a:cubicBezTo>
                  <a:cubicBezTo>
                    <a:pt x="2669" y="474"/>
                    <a:pt x="2662" y="285"/>
                    <a:pt x="2467" y="285"/>
                  </a:cubicBezTo>
                  <a:close/>
                  <a:moveTo>
                    <a:pt x="2019" y="197"/>
                  </a:moveTo>
                  <a:cubicBezTo>
                    <a:pt x="2019" y="143"/>
                    <a:pt x="2056" y="99"/>
                    <a:pt x="2110" y="99"/>
                  </a:cubicBezTo>
                  <a:cubicBezTo>
                    <a:pt x="2116" y="99"/>
                    <a:pt x="2116" y="99"/>
                    <a:pt x="2116" y="99"/>
                  </a:cubicBezTo>
                  <a:cubicBezTo>
                    <a:pt x="2170" y="99"/>
                    <a:pt x="2214" y="143"/>
                    <a:pt x="2214" y="197"/>
                  </a:cubicBezTo>
                  <a:cubicBezTo>
                    <a:pt x="2214" y="391"/>
                    <a:pt x="2214" y="391"/>
                    <a:pt x="2214" y="391"/>
                  </a:cubicBezTo>
                  <a:cubicBezTo>
                    <a:pt x="2214" y="445"/>
                    <a:pt x="2173" y="489"/>
                    <a:pt x="2119" y="489"/>
                  </a:cubicBezTo>
                  <a:cubicBezTo>
                    <a:pt x="2113" y="489"/>
                    <a:pt x="2113" y="489"/>
                    <a:pt x="2113" y="489"/>
                  </a:cubicBezTo>
                  <a:cubicBezTo>
                    <a:pt x="2059" y="489"/>
                    <a:pt x="2019" y="445"/>
                    <a:pt x="2019" y="391"/>
                  </a:cubicBezTo>
                  <a:lnTo>
                    <a:pt x="2019" y="197"/>
                  </a:lnTo>
                  <a:close/>
                  <a:moveTo>
                    <a:pt x="1970" y="1276"/>
                  </a:moveTo>
                  <a:cubicBezTo>
                    <a:pt x="1483" y="1276"/>
                    <a:pt x="1483" y="1276"/>
                    <a:pt x="1483" y="1276"/>
                  </a:cubicBezTo>
                  <a:cubicBezTo>
                    <a:pt x="1456" y="1276"/>
                    <a:pt x="1434" y="1249"/>
                    <a:pt x="1434" y="1222"/>
                  </a:cubicBezTo>
                  <a:cubicBezTo>
                    <a:pt x="1434" y="1195"/>
                    <a:pt x="1456" y="1164"/>
                    <a:pt x="1483" y="1164"/>
                  </a:cubicBezTo>
                  <a:cubicBezTo>
                    <a:pt x="1970" y="1164"/>
                    <a:pt x="1970" y="1164"/>
                    <a:pt x="1970" y="1164"/>
                  </a:cubicBezTo>
                  <a:cubicBezTo>
                    <a:pt x="1997" y="1164"/>
                    <a:pt x="2019" y="1195"/>
                    <a:pt x="2019" y="1222"/>
                  </a:cubicBezTo>
                  <a:cubicBezTo>
                    <a:pt x="2019" y="1249"/>
                    <a:pt x="1997" y="1276"/>
                    <a:pt x="1970" y="1276"/>
                  </a:cubicBezTo>
                  <a:close/>
                  <a:moveTo>
                    <a:pt x="2016" y="1442"/>
                  </a:moveTo>
                  <a:cubicBezTo>
                    <a:pt x="2016" y="1470"/>
                    <a:pt x="1992" y="1497"/>
                    <a:pt x="1964" y="1497"/>
                  </a:cubicBezTo>
                  <a:cubicBezTo>
                    <a:pt x="1489" y="1497"/>
                    <a:pt x="1489" y="1497"/>
                    <a:pt x="1489" y="1497"/>
                  </a:cubicBezTo>
                  <a:cubicBezTo>
                    <a:pt x="1460" y="1497"/>
                    <a:pt x="1437" y="1470"/>
                    <a:pt x="1437" y="1442"/>
                  </a:cubicBezTo>
                  <a:cubicBezTo>
                    <a:pt x="1437" y="1413"/>
                    <a:pt x="1460" y="1390"/>
                    <a:pt x="1489" y="1390"/>
                  </a:cubicBezTo>
                  <a:cubicBezTo>
                    <a:pt x="1964" y="1390"/>
                    <a:pt x="1964" y="1390"/>
                    <a:pt x="1964" y="1390"/>
                  </a:cubicBezTo>
                  <a:cubicBezTo>
                    <a:pt x="1992" y="1390"/>
                    <a:pt x="2016" y="1413"/>
                    <a:pt x="2016" y="1442"/>
                  </a:cubicBezTo>
                  <a:close/>
                  <a:moveTo>
                    <a:pt x="748" y="881"/>
                  </a:moveTo>
                  <a:cubicBezTo>
                    <a:pt x="856" y="881"/>
                    <a:pt x="944" y="986"/>
                    <a:pt x="944" y="1115"/>
                  </a:cubicBezTo>
                  <a:cubicBezTo>
                    <a:pt x="944" y="1245"/>
                    <a:pt x="856" y="1349"/>
                    <a:pt x="748" y="1349"/>
                  </a:cubicBezTo>
                  <a:cubicBezTo>
                    <a:pt x="640" y="1349"/>
                    <a:pt x="552" y="1245"/>
                    <a:pt x="552" y="1115"/>
                  </a:cubicBezTo>
                  <a:cubicBezTo>
                    <a:pt x="552" y="986"/>
                    <a:pt x="640" y="881"/>
                    <a:pt x="748" y="881"/>
                  </a:cubicBezTo>
                  <a:close/>
                  <a:moveTo>
                    <a:pt x="463" y="192"/>
                  </a:moveTo>
                  <a:cubicBezTo>
                    <a:pt x="463" y="138"/>
                    <a:pt x="500" y="100"/>
                    <a:pt x="554" y="100"/>
                  </a:cubicBezTo>
                  <a:cubicBezTo>
                    <a:pt x="560" y="100"/>
                    <a:pt x="560" y="100"/>
                    <a:pt x="560" y="100"/>
                  </a:cubicBezTo>
                  <a:cubicBezTo>
                    <a:pt x="614" y="100"/>
                    <a:pt x="654" y="138"/>
                    <a:pt x="654" y="192"/>
                  </a:cubicBezTo>
                  <a:cubicBezTo>
                    <a:pt x="654" y="391"/>
                    <a:pt x="654" y="391"/>
                    <a:pt x="654" y="391"/>
                  </a:cubicBezTo>
                  <a:cubicBezTo>
                    <a:pt x="654" y="445"/>
                    <a:pt x="611" y="489"/>
                    <a:pt x="557" y="489"/>
                  </a:cubicBezTo>
                  <a:cubicBezTo>
                    <a:pt x="551" y="489"/>
                    <a:pt x="551" y="489"/>
                    <a:pt x="551" y="489"/>
                  </a:cubicBezTo>
                  <a:cubicBezTo>
                    <a:pt x="497" y="489"/>
                    <a:pt x="463" y="445"/>
                    <a:pt x="463" y="391"/>
                  </a:cubicBezTo>
                  <a:lnTo>
                    <a:pt x="463" y="192"/>
                  </a:lnTo>
                  <a:close/>
                  <a:moveTo>
                    <a:pt x="1089" y="1715"/>
                  </a:moveTo>
                  <a:cubicBezTo>
                    <a:pt x="420" y="1715"/>
                    <a:pt x="420" y="1715"/>
                    <a:pt x="420" y="1715"/>
                  </a:cubicBezTo>
                  <a:cubicBezTo>
                    <a:pt x="420" y="1715"/>
                    <a:pt x="359" y="1690"/>
                    <a:pt x="359" y="1629"/>
                  </a:cubicBezTo>
                  <a:cubicBezTo>
                    <a:pt x="389" y="1569"/>
                    <a:pt x="389" y="1569"/>
                    <a:pt x="389" y="1569"/>
                  </a:cubicBezTo>
                  <a:cubicBezTo>
                    <a:pt x="389" y="1569"/>
                    <a:pt x="428" y="1491"/>
                    <a:pt x="485" y="1426"/>
                  </a:cubicBezTo>
                  <a:cubicBezTo>
                    <a:pt x="543" y="1361"/>
                    <a:pt x="610" y="1426"/>
                    <a:pt x="610" y="1426"/>
                  </a:cubicBezTo>
                  <a:cubicBezTo>
                    <a:pt x="610" y="1426"/>
                    <a:pt x="639" y="1487"/>
                    <a:pt x="738" y="1489"/>
                  </a:cubicBezTo>
                  <a:cubicBezTo>
                    <a:pt x="772" y="1489"/>
                    <a:pt x="772" y="1489"/>
                    <a:pt x="772" y="1489"/>
                  </a:cubicBezTo>
                  <a:cubicBezTo>
                    <a:pt x="870" y="1487"/>
                    <a:pt x="900" y="1426"/>
                    <a:pt x="900" y="1426"/>
                  </a:cubicBezTo>
                  <a:cubicBezTo>
                    <a:pt x="900" y="1426"/>
                    <a:pt x="967" y="1361"/>
                    <a:pt x="1024" y="1426"/>
                  </a:cubicBezTo>
                  <a:cubicBezTo>
                    <a:pt x="1081" y="1491"/>
                    <a:pt x="1121" y="1569"/>
                    <a:pt x="1121" y="1569"/>
                  </a:cubicBezTo>
                  <a:cubicBezTo>
                    <a:pt x="1151" y="1629"/>
                    <a:pt x="1151" y="1629"/>
                    <a:pt x="1151" y="1629"/>
                  </a:cubicBezTo>
                  <a:cubicBezTo>
                    <a:pt x="1151" y="1690"/>
                    <a:pt x="1089" y="1715"/>
                    <a:pt x="1089" y="1715"/>
                  </a:cubicBezTo>
                  <a:close/>
                  <a:moveTo>
                    <a:pt x="1975" y="1721"/>
                  </a:moveTo>
                  <a:cubicBezTo>
                    <a:pt x="1478" y="1721"/>
                    <a:pt x="1478" y="1721"/>
                    <a:pt x="1478" y="1721"/>
                  </a:cubicBezTo>
                  <a:cubicBezTo>
                    <a:pt x="1452" y="1721"/>
                    <a:pt x="1431" y="1686"/>
                    <a:pt x="1431" y="1660"/>
                  </a:cubicBezTo>
                  <a:cubicBezTo>
                    <a:pt x="1431" y="1634"/>
                    <a:pt x="1452" y="1608"/>
                    <a:pt x="1478" y="1608"/>
                  </a:cubicBezTo>
                  <a:cubicBezTo>
                    <a:pt x="1975" y="1608"/>
                    <a:pt x="1975" y="1608"/>
                    <a:pt x="1975" y="1608"/>
                  </a:cubicBezTo>
                  <a:cubicBezTo>
                    <a:pt x="2001" y="1608"/>
                    <a:pt x="2022" y="1634"/>
                    <a:pt x="2022" y="1660"/>
                  </a:cubicBezTo>
                  <a:cubicBezTo>
                    <a:pt x="2022" y="1686"/>
                    <a:pt x="2001" y="1721"/>
                    <a:pt x="1975" y="1721"/>
                  </a:cubicBezTo>
                  <a:close/>
                  <a:moveTo>
                    <a:pt x="2218" y="1053"/>
                  </a:moveTo>
                  <a:cubicBezTo>
                    <a:pt x="1530" y="1053"/>
                    <a:pt x="1530" y="1053"/>
                    <a:pt x="1530" y="1053"/>
                  </a:cubicBezTo>
                  <a:cubicBezTo>
                    <a:pt x="1477" y="1053"/>
                    <a:pt x="1434" y="1015"/>
                    <a:pt x="1434" y="962"/>
                  </a:cubicBezTo>
                  <a:cubicBezTo>
                    <a:pt x="1434" y="909"/>
                    <a:pt x="1477" y="884"/>
                    <a:pt x="1530" y="884"/>
                  </a:cubicBezTo>
                  <a:cubicBezTo>
                    <a:pt x="2218" y="884"/>
                    <a:pt x="2218" y="884"/>
                    <a:pt x="2218" y="884"/>
                  </a:cubicBezTo>
                  <a:cubicBezTo>
                    <a:pt x="2271" y="884"/>
                    <a:pt x="2314" y="909"/>
                    <a:pt x="2314" y="962"/>
                  </a:cubicBezTo>
                  <a:cubicBezTo>
                    <a:pt x="2314" y="1015"/>
                    <a:pt x="2271" y="1053"/>
                    <a:pt x="2218" y="105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grpSp>
        <p:nvGrpSpPr>
          <p:cNvPr id="13" name="组合 12"/>
          <p:cNvGrpSpPr/>
          <p:nvPr/>
        </p:nvGrpSpPr>
        <p:grpSpPr>
          <a:xfrm>
            <a:off x="8322593" y="2339290"/>
            <a:ext cx="1678781" cy="1652134"/>
            <a:chOff x="8322593" y="2339290"/>
            <a:chExt cx="1678781" cy="1652134"/>
          </a:xfrm>
        </p:grpSpPr>
        <p:sp>
          <p:nvSpPr>
            <p:cNvPr id="8" name="KSO_Shape"/>
            <p:cNvSpPr/>
            <p:nvPr/>
          </p:nvSpPr>
          <p:spPr bwMode="auto">
            <a:xfrm>
              <a:off x="8322593" y="2339290"/>
              <a:ext cx="1678781" cy="1652134"/>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ECAB0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KSO_Shape"/>
            <p:cNvSpPr/>
            <p:nvPr/>
          </p:nvSpPr>
          <p:spPr bwMode="auto">
            <a:xfrm>
              <a:off x="9324364" y="2597543"/>
              <a:ext cx="451584" cy="383846"/>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grpSp>
        <p:nvGrpSpPr>
          <p:cNvPr id="12" name="组合 11"/>
          <p:cNvGrpSpPr/>
          <p:nvPr/>
        </p:nvGrpSpPr>
        <p:grpSpPr>
          <a:xfrm>
            <a:off x="5342828" y="2339290"/>
            <a:ext cx="1678781" cy="1652134"/>
            <a:chOff x="5355544" y="3991424"/>
            <a:chExt cx="1678781" cy="1652134"/>
          </a:xfrm>
        </p:grpSpPr>
        <p:sp>
          <p:nvSpPr>
            <p:cNvPr id="7" name="KSO_Shape"/>
            <p:cNvSpPr/>
            <p:nvPr/>
          </p:nvSpPr>
          <p:spPr bwMode="auto">
            <a:xfrm>
              <a:off x="5355544" y="3991424"/>
              <a:ext cx="1678781" cy="1652134"/>
            </a:xfrm>
            <a:custGeom>
              <a:avLst/>
              <a:gdLst>
                <a:gd name="T0" fmla="*/ 1800397 w 3395"/>
                <a:gd name="T1" fmla="*/ 871431 h 3342"/>
                <a:gd name="T2" fmla="*/ 1259482 w 3395"/>
                <a:gd name="T3" fmla="*/ 812027 h 3342"/>
                <a:gd name="T4" fmla="*/ 912661 w 3395"/>
                <a:gd name="T5" fmla="*/ 692690 h 3342"/>
                <a:gd name="T6" fmla="*/ 912661 w 3395"/>
                <a:gd name="T7" fmla="*/ 1571546 h 3342"/>
                <a:gd name="T8" fmla="*/ 768417 w 3395"/>
                <a:gd name="T9" fmla="*/ 1571546 h 3342"/>
                <a:gd name="T10" fmla="*/ 768417 w 3395"/>
                <a:gd name="T11" fmla="*/ 0 h 3342"/>
                <a:gd name="T12" fmla="*/ 912661 w 3395"/>
                <a:gd name="T13" fmla="*/ 0 h 3342"/>
                <a:gd name="T14" fmla="*/ 912661 w 3395"/>
                <a:gd name="T15" fmla="*/ 97061 h 3342"/>
                <a:gd name="T16" fmla="*/ 1259482 w 3395"/>
                <a:gd name="T17" fmla="*/ 216399 h 3342"/>
                <a:gd name="T18" fmla="*/ 1800397 w 3395"/>
                <a:gd name="T19" fmla="*/ 275803 h 3342"/>
                <a:gd name="T20" fmla="*/ 1621683 w 3395"/>
                <a:gd name="T21" fmla="*/ 573882 h 3342"/>
                <a:gd name="T22" fmla="*/ 1800397 w 3395"/>
                <a:gd name="T23" fmla="*/ 871431 h 3342"/>
                <a:gd name="T24" fmla="*/ 226972 w 3395"/>
                <a:gd name="T25" fmla="*/ 1499413 h 3342"/>
                <a:gd name="T26" fmla="*/ 843721 w 3395"/>
                <a:gd name="T27" fmla="*/ 1677094 h 3342"/>
                <a:gd name="T28" fmla="*/ 1460469 w 3395"/>
                <a:gd name="T29" fmla="*/ 1499413 h 3342"/>
                <a:gd name="T30" fmla="*/ 1097738 w 3395"/>
                <a:gd name="T31" fmla="*/ 1340296 h 3342"/>
                <a:gd name="T32" fmla="*/ 1106754 w 3395"/>
                <a:gd name="T33" fmla="*/ 1240583 h 3342"/>
                <a:gd name="T34" fmla="*/ 1687441 w 3395"/>
                <a:gd name="T35" fmla="*/ 1499413 h 3342"/>
                <a:gd name="T36" fmla="*/ 843721 w 3395"/>
                <a:gd name="T37" fmla="*/ 1772564 h 3342"/>
                <a:gd name="T38" fmla="*/ 0 w 3395"/>
                <a:gd name="T39" fmla="*/ 1499413 h 3342"/>
                <a:gd name="T40" fmla="*/ 573794 w 3395"/>
                <a:gd name="T41" fmla="*/ 1241113 h 3342"/>
                <a:gd name="T42" fmla="*/ 582279 w 3395"/>
                <a:gd name="T43" fmla="*/ 1341357 h 3342"/>
                <a:gd name="T44" fmla="*/ 226972 w 3395"/>
                <a:gd name="T45" fmla="*/ 1499413 h 3342"/>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3395" h="3342">
                  <a:moveTo>
                    <a:pt x="3395" y="1643"/>
                  </a:moveTo>
                  <a:cubicBezTo>
                    <a:pt x="3395" y="1643"/>
                    <a:pt x="2824" y="1531"/>
                    <a:pt x="2375" y="1531"/>
                  </a:cubicBezTo>
                  <a:cubicBezTo>
                    <a:pt x="1926" y="1531"/>
                    <a:pt x="1721" y="1306"/>
                    <a:pt x="1721" y="1306"/>
                  </a:cubicBezTo>
                  <a:cubicBezTo>
                    <a:pt x="1721" y="2963"/>
                    <a:pt x="1721" y="2963"/>
                    <a:pt x="1721" y="2963"/>
                  </a:cubicBezTo>
                  <a:cubicBezTo>
                    <a:pt x="1449" y="2963"/>
                    <a:pt x="1449" y="2963"/>
                    <a:pt x="1449" y="2963"/>
                  </a:cubicBezTo>
                  <a:cubicBezTo>
                    <a:pt x="1449" y="0"/>
                    <a:pt x="1449" y="0"/>
                    <a:pt x="1449" y="0"/>
                  </a:cubicBezTo>
                  <a:cubicBezTo>
                    <a:pt x="1721" y="0"/>
                    <a:pt x="1721" y="0"/>
                    <a:pt x="1721" y="0"/>
                  </a:cubicBezTo>
                  <a:cubicBezTo>
                    <a:pt x="1721" y="183"/>
                    <a:pt x="1721" y="183"/>
                    <a:pt x="1721" y="183"/>
                  </a:cubicBezTo>
                  <a:cubicBezTo>
                    <a:pt x="1721" y="183"/>
                    <a:pt x="1926" y="408"/>
                    <a:pt x="2375" y="408"/>
                  </a:cubicBezTo>
                  <a:cubicBezTo>
                    <a:pt x="2824" y="408"/>
                    <a:pt x="3395" y="520"/>
                    <a:pt x="3395" y="520"/>
                  </a:cubicBezTo>
                  <a:cubicBezTo>
                    <a:pt x="3058" y="1082"/>
                    <a:pt x="3058" y="1082"/>
                    <a:pt x="3058" y="1082"/>
                  </a:cubicBezTo>
                  <a:lnTo>
                    <a:pt x="3395" y="1643"/>
                  </a:lnTo>
                  <a:close/>
                  <a:moveTo>
                    <a:pt x="428" y="2827"/>
                  </a:moveTo>
                  <a:cubicBezTo>
                    <a:pt x="428" y="3012"/>
                    <a:pt x="1020" y="3162"/>
                    <a:pt x="1591" y="3162"/>
                  </a:cubicBezTo>
                  <a:cubicBezTo>
                    <a:pt x="2162" y="3162"/>
                    <a:pt x="2754" y="3012"/>
                    <a:pt x="2754" y="2827"/>
                  </a:cubicBezTo>
                  <a:cubicBezTo>
                    <a:pt x="2754" y="2695"/>
                    <a:pt x="2451" y="2581"/>
                    <a:pt x="2070" y="2527"/>
                  </a:cubicBezTo>
                  <a:cubicBezTo>
                    <a:pt x="2087" y="2339"/>
                    <a:pt x="2087" y="2339"/>
                    <a:pt x="2087" y="2339"/>
                  </a:cubicBezTo>
                  <a:cubicBezTo>
                    <a:pt x="2723" y="2406"/>
                    <a:pt x="3182" y="2599"/>
                    <a:pt x="3182" y="2827"/>
                  </a:cubicBezTo>
                  <a:cubicBezTo>
                    <a:pt x="3182" y="3112"/>
                    <a:pt x="2470" y="3342"/>
                    <a:pt x="1591" y="3342"/>
                  </a:cubicBezTo>
                  <a:cubicBezTo>
                    <a:pt x="712" y="3342"/>
                    <a:pt x="0" y="3112"/>
                    <a:pt x="0" y="2827"/>
                  </a:cubicBezTo>
                  <a:cubicBezTo>
                    <a:pt x="0" y="2601"/>
                    <a:pt x="453" y="2409"/>
                    <a:pt x="1082" y="2340"/>
                  </a:cubicBezTo>
                  <a:cubicBezTo>
                    <a:pt x="1098" y="2529"/>
                    <a:pt x="1098" y="2529"/>
                    <a:pt x="1098" y="2529"/>
                  </a:cubicBezTo>
                  <a:cubicBezTo>
                    <a:pt x="723" y="2584"/>
                    <a:pt x="428" y="2697"/>
                    <a:pt x="428" y="2827"/>
                  </a:cubicBezTo>
                  <a:close/>
                </a:path>
              </a:pathLst>
            </a:custGeom>
            <a:solidFill>
              <a:srgbClr val="5CB3C6"/>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1" name="KSO_Shape"/>
            <p:cNvSpPr/>
            <p:nvPr/>
          </p:nvSpPr>
          <p:spPr bwMode="auto">
            <a:xfrm>
              <a:off x="6387068" y="4255319"/>
              <a:ext cx="322883" cy="451584"/>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16" name="MH_SubTitle_1"/>
          <p:cNvSpPr txBox="1">
            <a:spLocks noChangeArrowheads="1"/>
          </p:cNvSpPr>
          <p:nvPr>
            <p:custDataLst>
              <p:tags r:id="rId1"/>
            </p:custDataLst>
          </p:nvPr>
        </p:nvSpPr>
        <p:spPr bwMode="auto">
          <a:xfrm>
            <a:off x="2384829" y="4328996"/>
            <a:ext cx="1506341" cy="29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ts val="1900"/>
              </a:lnSpc>
              <a:defRPr/>
            </a:pPr>
            <a:r>
              <a:rPr lang="en-US" altLang="zh-CN" sz="2000" b="1" dirty="0">
                <a:latin typeface="楷体" panose="02010609060101010101" pitchFamily="49" charset="-122"/>
                <a:ea typeface="楷体" panose="02010609060101010101" pitchFamily="49" charset="-122"/>
              </a:rPr>
              <a:t>1.</a:t>
            </a:r>
            <a:r>
              <a:rPr lang="zh-CN" altLang="en-US" sz="2000" b="1" dirty="0">
                <a:latin typeface="楷体" panose="02010609060101010101" pitchFamily="49" charset="-122"/>
                <a:ea typeface="楷体" panose="02010609060101010101" pitchFamily="49" charset="-122"/>
              </a:rPr>
              <a:t>展期定义 </a:t>
            </a:r>
            <a:endParaRPr lang="zh-CN" altLang="en-US" sz="2000" b="1" dirty="0">
              <a:solidFill>
                <a:prstClr val="black"/>
              </a:solidFill>
              <a:latin typeface="楷体" panose="02010609060101010101" pitchFamily="49" charset="-122"/>
              <a:ea typeface="楷体" panose="02010609060101010101" pitchFamily="49" charset="-122"/>
              <a:cs typeface="Verdana" panose="020B0604030504040204" pitchFamily="34" charset="0"/>
            </a:endParaRPr>
          </a:p>
          <a:p>
            <a:pPr eaLnBrk="1" hangingPunct="1">
              <a:lnSpc>
                <a:spcPts val="1900"/>
              </a:lnSpc>
              <a:defRPr/>
            </a:pPr>
            <a:endParaRPr lang="zh-CN" altLang="en-US" sz="1400" dirty="0">
              <a:latin typeface="黑体" panose="02010609060101010101" charset="-122"/>
              <a:ea typeface="黑体" panose="02010609060101010101" charset="-122"/>
              <a:cs typeface="Verdana" panose="020B0604030504040204" pitchFamily="34" charset="0"/>
            </a:endParaRPr>
          </a:p>
        </p:txBody>
      </p:sp>
      <p:sp>
        <p:nvSpPr>
          <p:cNvPr id="28" name="文本框 4"/>
          <p:cNvSpPr txBox="1">
            <a:spLocks noChangeArrowheads="1"/>
          </p:cNvSpPr>
          <p:nvPr>
            <p:custDataLst>
              <p:tags r:id="rId2"/>
            </p:custDataLst>
          </p:nvPr>
        </p:nvSpPr>
        <p:spPr bwMode="auto">
          <a:xfrm>
            <a:off x="4719019" y="1057827"/>
            <a:ext cx="2754058"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（四）展期申请</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30" name="MH_SubTitle_1"/>
          <p:cNvSpPr txBox="1">
            <a:spLocks noChangeArrowheads="1"/>
          </p:cNvSpPr>
          <p:nvPr>
            <p:custDataLst>
              <p:tags r:id="rId3"/>
            </p:custDataLst>
          </p:nvPr>
        </p:nvSpPr>
        <p:spPr bwMode="auto">
          <a:xfrm>
            <a:off x="5429047" y="4328995"/>
            <a:ext cx="1506341" cy="29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ts val="1900"/>
              </a:lnSpc>
              <a:defRPr/>
            </a:pPr>
            <a:r>
              <a:rPr lang="en-US" altLang="zh-CN" sz="2000" b="1" dirty="0">
                <a:latin typeface="楷体" panose="02010609060101010101" pitchFamily="49" charset="-122"/>
                <a:ea typeface="楷体" panose="02010609060101010101" pitchFamily="49" charset="-122"/>
              </a:rPr>
              <a:t>2.</a:t>
            </a:r>
            <a:r>
              <a:rPr lang="zh-CN" altLang="en-US" sz="2000" b="1" dirty="0">
                <a:latin typeface="楷体" panose="02010609060101010101" pitchFamily="49" charset="-122"/>
                <a:ea typeface="楷体" panose="02010609060101010101" pitchFamily="49" charset="-122"/>
              </a:rPr>
              <a:t>申请流程</a:t>
            </a:r>
            <a:endParaRPr lang="zh-CN" altLang="en-US" sz="1400" dirty="0">
              <a:latin typeface="黑体" panose="02010609060101010101" charset="-122"/>
              <a:ea typeface="黑体" panose="02010609060101010101" charset="-122"/>
              <a:cs typeface="Verdana" panose="020B0604030504040204" pitchFamily="34" charset="0"/>
            </a:endParaRPr>
          </a:p>
        </p:txBody>
      </p:sp>
      <p:sp>
        <p:nvSpPr>
          <p:cNvPr id="31" name="MH_SubTitle_1"/>
          <p:cNvSpPr txBox="1">
            <a:spLocks noChangeArrowheads="1"/>
          </p:cNvSpPr>
          <p:nvPr>
            <p:custDataLst>
              <p:tags r:id="rId4"/>
            </p:custDataLst>
          </p:nvPr>
        </p:nvSpPr>
        <p:spPr bwMode="auto">
          <a:xfrm>
            <a:off x="8473265" y="4328994"/>
            <a:ext cx="1506341" cy="291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lvl="0">
              <a:lnSpc>
                <a:spcPts val="1900"/>
              </a:lnSpc>
              <a:defRPr/>
            </a:pPr>
            <a:r>
              <a:rPr lang="en-US" altLang="zh-CN" sz="2000" b="1" dirty="0">
                <a:latin typeface="楷体" panose="02010609060101010101" pitchFamily="49" charset="-122"/>
                <a:ea typeface="楷体" panose="02010609060101010101" pitchFamily="49" charset="-122"/>
              </a:rPr>
              <a:t>3.</a:t>
            </a:r>
            <a:r>
              <a:rPr lang="zh-CN" altLang="en-US" sz="2000" b="1" dirty="0">
                <a:latin typeface="楷体" panose="02010609060101010101" pitchFamily="49" charset="-122"/>
                <a:ea typeface="楷体" panose="02010609060101010101" pitchFamily="49" charset="-122"/>
              </a:rPr>
              <a:t>注意事项</a:t>
            </a:r>
            <a:endParaRPr lang="zh-CN" altLang="en-US" sz="1400" dirty="0">
              <a:latin typeface="黑体" panose="02010609060101010101" charset="-122"/>
              <a:ea typeface="黑体" panose="02010609060101010101" charset="-122"/>
              <a:cs typeface="Verdana" panose="020B0604030504040204" pitchFamily="34" charset="0"/>
            </a:endParaRPr>
          </a:p>
        </p:txBody>
      </p:sp>
      <p:sp>
        <p:nvSpPr>
          <p:cNvPr id="29" name="Freeform 48"/>
          <p:cNvSpPr/>
          <p:nvPr>
            <p:custDataLst>
              <p:tags r:id="rId5"/>
            </p:custDataLst>
          </p:nvPr>
        </p:nvSpPr>
        <p:spPr bwMode="auto">
          <a:xfrm>
            <a:off x="4159097" y="1114353"/>
            <a:ext cx="560224"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202385" y="2560605"/>
            <a:ext cx="8563953" cy="2786913"/>
          </a:xfrm>
          <a:prstGeom prst="rect">
            <a:avLst/>
          </a:prstGeom>
        </p:spPr>
      </p:pic>
      <p:sp>
        <p:nvSpPr>
          <p:cNvPr id="61" name="椭圆 31"/>
          <p:cNvSpPr/>
          <p:nvPr/>
        </p:nvSpPr>
        <p:spPr>
          <a:xfrm rot="16200000">
            <a:off x="5846170" y="1030380"/>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62" name="文本框 61"/>
          <p:cNvSpPr txBox="1"/>
          <p:nvPr/>
        </p:nvSpPr>
        <p:spPr>
          <a:xfrm>
            <a:off x="4879618" y="2946275"/>
            <a:ext cx="4886720" cy="1822450"/>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1800" b="1" dirty="0">
                <a:solidFill>
                  <a:schemeClr val="tx1"/>
                </a:solidFill>
                <a:latin typeface="楷体" panose="02010609060101010101" pitchFamily="49" charset="-122"/>
                <a:ea typeface="楷体" panose="02010609060101010101" pitchFamily="49" charset="-122"/>
              </a:rPr>
              <a:t>    展期是指借款学生毕业后继续攻读学位，向银行申请延期还款的行为。</a:t>
            </a:r>
            <a:endParaRPr lang="zh-CN" altLang="en-US" sz="1800" b="1" dirty="0">
              <a:solidFill>
                <a:schemeClr val="tx1"/>
              </a:solidFill>
              <a:latin typeface="楷体" panose="02010609060101010101" pitchFamily="49" charset="-122"/>
              <a:ea typeface="楷体" panose="02010609060101010101" pitchFamily="49" charset="-122"/>
            </a:endParaRPr>
          </a:p>
          <a:p>
            <a:pPr algn="l"/>
            <a:r>
              <a:rPr lang="zh-CN" altLang="en-US" sz="1800" b="1" dirty="0">
                <a:solidFill>
                  <a:schemeClr val="tx1"/>
                </a:solidFill>
                <a:latin typeface="楷体" panose="02010609060101010101" pitchFamily="49" charset="-122"/>
                <a:ea typeface="楷体" panose="02010609060101010101" pitchFamily="49" charset="-122"/>
              </a:rPr>
              <a:t>    展期申请成功继续攻读学位期间由国家财政继续贴息，再毕业后国家助学贷款重新开始进入还款期。</a:t>
            </a:r>
            <a:endParaRPr lang="zh-CN" altLang="en-US" sz="1800" b="1" dirty="0">
              <a:solidFill>
                <a:schemeClr val="tx1"/>
              </a:solidFill>
              <a:latin typeface="楷体" panose="02010609060101010101" pitchFamily="49" charset="-122"/>
              <a:ea typeface="楷体" panose="02010609060101010101" pitchFamily="49" charset="-122"/>
            </a:endParaRPr>
          </a:p>
        </p:txBody>
      </p:sp>
      <p:pic>
        <p:nvPicPr>
          <p:cNvPr id="64" name="图片 63"/>
          <p:cNvPicPr>
            <a:picLocks noChangeAspect="1"/>
          </p:cNvPicPr>
          <p:nvPr/>
        </p:nvPicPr>
        <p:blipFill>
          <a:blip r:embed="rId2"/>
          <a:stretch>
            <a:fillRect/>
          </a:stretch>
        </p:blipFill>
        <p:spPr>
          <a:xfrm rot="2448184">
            <a:off x="10253266" y="889915"/>
            <a:ext cx="715386" cy="1012339"/>
          </a:xfrm>
          <a:prstGeom prst="rect">
            <a:avLst/>
          </a:prstGeom>
        </p:spPr>
      </p:pic>
      <p:sp>
        <p:nvSpPr>
          <p:cNvPr id="66" name="文本框 4"/>
          <p:cNvSpPr txBox="1">
            <a:spLocks noChangeArrowheads="1"/>
          </p:cNvSpPr>
          <p:nvPr>
            <p:custDataLst>
              <p:tags r:id="rId3"/>
            </p:custDataLst>
          </p:nvPr>
        </p:nvSpPr>
        <p:spPr bwMode="auto">
          <a:xfrm>
            <a:off x="4725670" y="945515"/>
            <a:ext cx="2741295"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1.</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展期定义</a:t>
            </a:r>
            <a:endParaRPr lang="zh-CN" altLang="en-US" sz="2800" b="1" spc="300" dirty="0">
              <a:solidFill>
                <a:srgbClr val="E3677C"/>
              </a:solidFill>
              <a:latin typeface="楷体" panose="02010609060101010101" pitchFamily="49" charset="-122"/>
              <a:ea typeface="楷体" panose="02010609060101010101" pitchFamily="49" charset="-122"/>
            </a:endParaRPr>
          </a:p>
        </p:txBody>
      </p:sp>
      <p:grpSp>
        <p:nvGrpSpPr>
          <p:cNvPr id="21" name="Group 16"/>
          <p:cNvGrpSpPr>
            <a:grpSpLocks noChangeAspect="1"/>
          </p:cNvGrpSpPr>
          <p:nvPr/>
        </p:nvGrpSpPr>
        <p:grpSpPr bwMode="auto">
          <a:xfrm>
            <a:off x="3015622" y="3180522"/>
            <a:ext cx="1210849" cy="2089957"/>
            <a:chOff x="1449" y="1496"/>
            <a:chExt cx="730" cy="1260"/>
          </a:xfrm>
          <a:solidFill>
            <a:srgbClr val="A77FC6"/>
          </a:solidFill>
        </p:grpSpPr>
        <p:sp>
          <p:nvSpPr>
            <p:cNvPr id="22" name="Freeform 17"/>
            <p:cNvSpPr>
              <a:spLocks noEditPoints="1"/>
            </p:cNvSpPr>
            <p:nvPr/>
          </p:nvSpPr>
          <p:spPr bwMode="auto">
            <a:xfrm>
              <a:off x="1449" y="1496"/>
              <a:ext cx="730" cy="1260"/>
            </a:xfrm>
            <a:custGeom>
              <a:avLst/>
              <a:gdLst>
                <a:gd name="T0" fmla="*/ 609 w 684"/>
                <a:gd name="T1" fmla="*/ 553 h 1183"/>
                <a:gd name="T2" fmla="*/ 448 w 684"/>
                <a:gd name="T3" fmla="*/ 401 h 1183"/>
                <a:gd name="T4" fmla="*/ 269 w 684"/>
                <a:gd name="T5" fmla="*/ 315 h 1183"/>
                <a:gd name="T6" fmla="*/ 94 w 684"/>
                <a:gd name="T7" fmla="*/ 233 h 1183"/>
                <a:gd name="T8" fmla="*/ 88 w 684"/>
                <a:gd name="T9" fmla="*/ 655 h 1183"/>
                <a:gd name="T10" fmla="*/ 70 w 684"/>
                <a:gd name="T11" fmla="*/ 918 h 1183"/>
                <a:gd name="T12" fmla="*/ 139 w 684"/>
                <a:gd name="T13" fmla="*/ 1167 h 1183"/>
                <a:gd name="T14" fmla="*/ 202 w 684"/>
                <a:gd name="T15" fmla="*/ 975 h 1183"/>
                <a:gd name="T16" fmla="*/ 70 w 684"/>
                <a:gd name="T17" fmla="*/ 734 h 1183"/>
                <a:gd name="T18" fmla="*/ 278 w 684"/>
                <a:gd name="T19" fmla="*/ 562 h 1183"/>
                <a:gd name="T20" fmla="*/ 307 w 684"/>
                <a:gd name="T21" fmla="*/ 754 h 1183"/>
                <a:gd name="T22" fmla="*/ 323 w 684"/>
                <a:gd name="T23" fmla="*/ 769 h 1183"/>
                <a:gd name="T24" fmla="*/ 322 w 684"/>
                <a:gd name="T25" fmla="*/ 948 h 1183"/>
                <a:gd name="T26" fmla="*/ 345 w 684"/>
                <a:gd name="T27" fmla="*/ 765 h 1183"/>
                <a:gd name="T28" fmla="*/ 457 w 684"/>
                <a:gd name="T29" fmla="*/ 753 h 1183"/>
                <a:gd name="T30" fmla="*/ 553 w 684"/>
                <a:gd name="T31" fmla="*/ 815 h 1183"/>
                <a:gd name="T32" fmla="*/ 388 w 684"/>
                <a:gd name="T33" fmla="*/ 1179 h 1183"/>
                <a:gd name="T34" fmla="*/ 445 w 684"/>
                <a:gd name="T35" fmla="*/ 1002 h 1183"/>
                <a:gd name="T36" fmla="*/ 666 w 684"/>
                <a:gd name="T37" fmla="*/ 692 h 1183"/>
                <a:gd name="T38" fmla="*/ 200 w 684"/>
                <a:gd name="T39" fmla="*/ 558 h 1183"/>
                <a:gd name="T40" fmla="*/ 132 w 684"/>
                <a:gd name="T41" fmla="*/ 509 h 1183"/>
                <a:gd name="T42" fmla="*/ 123 w 684"/>
                <a:gd name="T43" fmla="*/ 61 h 1183"/>
                <a:gd name="T44" fmla="*/ 241 w 684"/>
                <a:gd name="T45" fmla="*/ 532 h 1183"/>
                <a:gd name="T46" fmla="*/ 388 w 684"/>
                <a:gd name="T47" fmla="*/ 620 h 1183"/>
                <a:gd name="T48" fmla="*/ 406 w 684"/>
                <a:gd name="T49" fmla="*/ 459 h 1183"/>
                <a:gd name="T50" fmla="*/ 305 w 684"/>
                <a:gd name="T51" fmla="*/ 567 h 1183"/>
                <a:gd name="T52" fmla="*/ 444 w 684"/>
                <a:gd name="T53" fmla="*/ 423 h 1183"/>
                <a:gd name="T54" fmla="*/ 423 w 684"/>
                <a:gd name="T55" fmla="*/ 643 h 1183"/>
                <a:gd name="T56" fmla="*/ 415 w 684"/>
                <a:gd name="T57" fmla="*/ 724 h 1183"/>
                <a:gd name="T58" fmla="*/ 428 w 684"/>
                <a:gd name="T59" fmla="*/ 654 h 1183"/>
                <a:gd name="T60" fmla="*/ 574 w 684"/>
                <a:gd name="T61" fmla="*/ 534 h 1183"/>
                <a:gd name="T62" fmla="*/ 415 w 684"/>
                <a:gd name="T63" fmla="*/ 724 h 1183"/>
                <a:gd name="T64" fmla="*/ 476 w 684"/>
                <a:gd name="T65" fmla="*/ 750 h 1183"/>
                <a:gd name="T66" fmla="*/ 607 w 684"/>
                <a:gd name="T67" fmla="*/ 631 h 1183"/>
                <a:gd name="T68" fmla="*/ 517 w 684"/>
                <a:gd name="T69" fmla="*/ 804 h 1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684" h="1183">
                  <a:moveTo>
                    <a:pt x="612" y="606"/>
                  </a:moveTo>
                  <a:cubicBezTo>
                    <a:pt x="615" y="584"/>
                    <a:pt x="613" y="565"/>
                    <a:pt x="609" y="553"/>
                  </a:cubicBezTo>
                  <a:cubicBezTo>
                    <a:pt x="599" y="516"/>
                    <a:pt x="568" y="479"/>
                    <a:pt x="517" y="483"/>
                  </a:cubicBezTo>
                  <a:cubicBezTo>
                    <a:pt x="514" y="445"/>
                    <a:pt x="477" y="404"/>
                    <a:pt x="448" y="401"/>
                  </a:cubicBezTo>
                  <a:cubicBezTo>
                    <a:pt x="329" y="387"/>
                    <a:pt x="263" y="490"/>
                    <a:pt x="263" y="490"/>
                  </a:cubicBezTo>
                  <a:cubicBezTo>
                    <a:pt x="263" y="490"/>
                    <a:pt x="253" y="433"/>
                    <a:pt x="269" y="315"/>
                  </a:cubicBezTo>
                  <a:cubicBezTo>
                    <a:pt x="290" y="158"/>
                    <a:pt x="232" y="0"/>
                    <a:pt x="116" y="36"/>
                  </a:cubicBezTo>
                  <a:cubicBezTo>
                    <a:pt x="0" y="72"/>
                    <a:pt x="71" y="136"/>
                    <a:pt x="94" y="233"/>
                  </a:cubicBezTo>
                  <a:cubicBezTo>
                    <a:pt x="117" y="330"/>
                    <a:pt x="117" y="454"/>
                    <a:pt x="110" y="505"/>
                  </a:cubicBezTo>
                  <a:cubicBezTo>
                    <a:pt x="104" y="546"/>
                    <a:pt x="92" y="624"/>
                    <a:pt x="88" y="655"/>
                  </a:cubicBezTo>
                  <a:cubicBezTo>
                    <a:pt x="69" y="678"/>
                    <a:pt x="57" y="697"/>
                    <a:pt x="54" y="711"/>
                  </a:cubicBezTo>
                  <a:cubicBezTo>
                    <a:pt x="45" y="741"/>
                    <a:pt x="31" y="868"/>
                    <a:pt x="70" y="918"/>
                  </a:cubicBezTo>
                  <a:cubicBezTo>
                    <a:pt x="109" y="969"/>
                    <a:pt x="148" y="980"/>
                    <a:pt x="177" y="979"/>
                  </a:cubicBezTo>
                  <a:cubicBezTo>
                    <a:pt x="203" y="1073"/>
                    <a:pt x="139" y="1167"/>
                    <a:pt x="139" y="1167"/>
                  </a:cubicBezTo>
                  <a:cubicBezTo>
                    <a:pt x="153" y="1174"/>
                    <a:pt x="153" y="1174"/>
                    <a:pt x="153" y="1174"/>
                  </a:cubicBezTo>
                  <a:cubicBezTo>
                    <a:pt x="220" y="1102"/>
                    <a:pt x="207" y="1002"/>
                    <a:pt x="202" y="975"/>
                  </a:cubicBezTo>
                  <a:cubicBezTo>
                    <a:pt x="215" y="971"/>
                    <a:pt x="223" y="966"/>
                    <a:pt x="223" y="966"/>
                  </a:cubicBezTo>
                  <a:cubicBezTo>
                    <a:pt x="50" y="954"/>
                    <a:pt x="64" y="794"/>
                    <a:pt x="70" y="734"/>
                  </a:cubicBezTo>
                  <a:cubicBezTo>
                    <a:pt x="76" y="674"/>
                    <a:pt x="155" y="611"/>
                    <a:pt x="205" y="572"/>
                  </a:cubicBezTo>
                  <a:cubicBezTo>
                    <a:pt x="254" y="533"/>
                    <a:pt x="270" y="550"/>
                    <a:pt x="278" y="562"/>
                  </a:cubicBezTo>
                  <a:cubicBezTo>
                    <a:pt x="326" y="637"/>
                    <a:pt x="384" y="625"/>
                    <a:pt x="408" y="655"/>
                  </a:cubicBezTo>
                  <a:cubicBezTo>
                    <a:pt x="432" y="685"/>
                    <a:pt x="388" y="757"/>
                    <a:pt x="307" y="754"/>
                  </a:cubicBezTo>
                  <a:cubicBezTo>
                    <a:pt x="226" y="751"/>
                    <a:pt x="207" y="675"/>
                    <a:pt x="207" y="675"/>
                  </a:cubicBezTo>
                  <a:cubicBezTo>
                    <a:pt x="216" y="753"/>
                    <a:pt x="271" y="775"/>
                    <a:pt x="323" y="769"/>
                  </a:cubicBezTo>
                  <a:cubicBezTo>
                    <a:pt x="342" y="782"/>
                    <a:pt x="376" y="814"/>
                    <a:pt x="370" y="868"/>
                  </a:cubicBezTo>
                  <a:cubicBezTo>
                    <a:pt x="363" y="933"/>
                    <a:pt x="322" y="948"/>
                    <a:pt x="322" y="948"/>
                  </a:cubicBezTo>
                  <a:cubicBezTo>
                    <a:pt x="322" y="948"/>
                    <a:pt x="390" y="939"/>
                    <a:pt x="390" y="866"/>
                  </a:cubicBezTo>
                  <a:cubicBezTo>
                    <a:pt x="390" y="808"/>
                    <a:pt x="363" y="777"/>
                    <a:pt x="345" y="765"/>
                  </a:cubicBezTo>
                  <a:cubicBezTo>
                    <a:pt x="366" y="759"/>
                    <a:pt x="386" y="749"/>
                    <a:pt x="400" y="738"/>
                  </a:cubicBezTo>
                  <a:cubicBezTo>
                    <a:pt x="409" y="745"/>
                    <a:pt x="427" y="755"/>
                    <a:pt x="457" y="753"/>
                  </a:cubicBezTo>
                  <a:cubicBezTo>
                    <a:pt x="456" y="773"/>
                    <a:pt x="463" y="815"/>
                    <a:pt x="523" y="817"/>
                  </a:cubicBezTo>
                  <a:cubicBezTo>
                    <a:pt x="534" y="817"/>
                    <a:pt x="544" y="816"/>
                    <a:pt x="553" y="815"/>
                  </a:cubicBezTo>
                  <a:cubicBezTo>
                    <a:pt x="559" y="845"/>
                    <a:pt x="569" y="952"/>
                    <a:pt x="418" y="982"/>
                  </a:cubicBezTo>
                  <a:cubicBezTo>
                    <a:pt x="418" y="982"/>
                    <a:pt x="425" y="1121"/>
                    <a:pt x="388" y="1179"/>
                  </a:cubicBezTo>
                  <a:cubicBezTo>
                    <a:pt x="408" y="1183"/>
                    <a:pt x="408" y="1183"/>
                    <a:pt x="408" y="1183"/>
                  </a:cubicBezTo>
                  <a:cubicBezTo>
                    <a:pt x="408" y="1183"/>
                    <a:pt x="446" y="1121"/>
                    <a:pt x="445" y="1002"/>
                  </a:cubicBezTo>
                  <a:cubicBezTo>
                    <a:pt x="445" y="1002"/>
                    <a:pt x="592" y="979"/>
                    <a:pt x="582" y="806"/>
                  </a:cubicBezTo>
                  <a:cubicBezTo>
                    <a:pt x="625" y="787"/>
                    <a:pt x="651" y="744"/>
                    <a:pt x="666" y="692"/>
                  </a:cubicBezTo>
                  <a:cubicBezTo>
                    <a:pt x="684" y="633"/>
                    <a:pt x="636" y="608"/>
                    <a:pt x="612" y="606"/>
                  </a:cubicBezTo>
                  <a:close/>
                  <a:moveTo>
                    <a:pt x="200" y="558"/>
                  </a:moveTo>
                  <a:cubicBezTo>
                    <a:pt x="162" y="583"/>
                    <a:pt x="132" y="608"/>
                    <a:pt x="109" y="632"/>
                  </a:cubicBezTo>
                  <a:cubicBezTo>
                    <a:pt x="111" y="609"/>
                    <a:pt x="122" y="580"/>
                    <a:pt x="132" y="509"/>
                  </a:cubicBezTo>
                  <a:cubicBezTo>
                    <a:pt x="146" y="422"/>
                    <a:pt x="128" y="293"/>
                    <a:pt x="113" y="228"/>
                  </a:cubicBezTo>
                  <a:cubicBezTo>
                    <a:pt x="100" y="171"/>
                    <a:pt x="31" y="75"/>
                    <a:pt x="123" y="61"/>
                  </a:cubicBezTo>
                  <a:cubicBezTo>
                    <a:pt x="254" y="41"/>
                    <a:pt x="256" y="256"/>
                    <a:pt x="250" y="311"/>
                  </a:cubicBezTo>
                  <a:cubicBezTo>
                    <a:pt x="244" y="359"/>
                    <a:pt x="241" y="500"/>
                    <a:pt x="241" y="532"/>
                  </a:cubicBezTo>
                  <a:cubicBezTo>
                    <a:pt x="230" y="538"/>
                    <a:pt x="217" y="546"/>
                    <a:pt x="200" y="558"/>
                  </a:cubicBezTo>
                  <a:close/>
                  <a:moveTo>
                    <a:pt x="388" y="620"/>
                  </a:moveTo>
                  <a:cubicBezTo>
                    <a:pt x="378" y="617"/>
                    <a:pt x="365" y="611"/>
                    <a:pt x="352" y="603"/>
                  </a:cubicBezTo>
                  <a:cubicBezTo>
                    <a:pt x="335" y="522"/>
                    <a:pt x="406" y="459"/>
                    <a:pt x="406" y="459"/>
                  </a:cubicBezTo>
                  <a:cubicBezTo>
                    <a:pt x="324" y="501"/>
                    <a:pt x="330" y="567"/>
                    <a:pt x="336" y="593"/>
                  </a:cubicBezTo>
                  <a:cubicBezTo>
                    <a:pt x="325" y="585"/>
                    <a:pt x="314" y="577"/>
                    <a:pt x="305" y="567"/>
                  </a:cubicBezTo>
                  <a:cubicBezTo>
                    <a:pt x="281" y="542"/>
                    <a:pt x="282" y="520"/>
                    <a:pt x="261" y="524"/>
                  </a:cubicBezTo>
                  <a:cubicBezTo>
                    <a:pt x="287" y="485"/>
                    <a:pt x="396" y="408"/>
                    <a:pt x="444" y="423"/>
                  </a:cubicBezTo>
                  <a:cubicBezTo>
                    <a:pt x="496" y="439"/>
                    <a:pt x="508" y="509"/>
                    <a:pt x="485" y="574"/>
                  </a:cubicBezTo>
                  <a:cubicBezTo>
                    <a:pt x="469" y="620"/>
                    <a:pt x="439" y="637"/>
                    <a:pt x="423" y="643"/>
                  </a:cubicBezTo>
                  <a:cubicBezTo>
                    <a:pt x="414" y="629"/>
                    <a:pt x="400" y="624"/>
                    <a:pt x="388" y="620"/>
                  </a:cubicBezTo>
                  <a:close/>
                  <a:moveTo>
                    <a:pt x="415" y="724"/>
                  </a:moveTo>
                  <a:cubicBezTo>
                    <a:pt x="420" y="717"/>
                    <a:pt x="424" y="710"/>
                    <a:pt x="426" y="703"/>
                  </a:cubicBezTo>
                  <a:cubicBezTo>
                    <a:pt x="431" y="681"/>
                    <a:pt x="431" y="666"/>
                    <a:pt x="428" y="654"/>
                  </a:cubicBezTo>
                  <a:cubicBezTo>
                    <a:pt x="510" y="623"/>
                    <a:pt x="514" y="552"/>
                    <a:pt x="516" y="508"/>
                  </a:cubicBezTo>
                  <a:cubicBezTo>
                    <a:pt x="531" y="508"/>
                    <a:pt x="558" y="512"/>
                    <a:pt x="574" y="534"/>
                  </a:cubicBezTo>
                  <a:cubicBezTo>
                    <a:pt x="597" y="567"/>
                    <a:pt x="601" y="681"/>
                    <a:pt x="508" y="721"/>
                  </a:cubicBezTo>
                  <a:cubicBezTo>
                    <a:pt x="444" y="748"/>
                    <a:pt x="422" y="735"/>
                    <a:pt x="415" y="724"/>
                  </a:cubicBezTo>
                  <a:close/>
                  <a:moveTo>
                    <a:pt x="517" y="804"/>
                  </a:moveTo>
                  <a:cubicBezTo>
                    <a:pt x="469" y="797"/>
                    <a:pt x="471" y="766"/>
                    <a:pt x="476" y="750"/>
                  </a:cubicBezTo>
                  <a:cubicBezTo>
                    <a:pt x="488" y="747"/>
                    <a:pt x="502" y="742"/>
                    <a:pt x="519" y="734"/>
                  </a:cubicBezTo>
                  <a:cubicBezTo>
                    <a:pt x="570" y="710"/>
                    <a:pt x="596" y="669"/>
                    <a:pt x="607" y="631"/>
                  </a:cubicBezTo>
                  <a:cubicBezTo>
                    <a:pt x="622" y="636"/>
                    <a:pt x="644" y="647"/>
                    <a:pt x="643" y="675"/>
                  </a:cubicBezTo>
                  <a:cubicBezTo>
                    <a:pt x="642" y="718"/>
                    <a:pt x="584" y="812"/>
                    <a:pt x="517" y="80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8"/>
            <p:cNvSpPr/>
            <p:nvPr/>
          </p:nvSpPr>
          <p:spPr bwMode="auto">
            <a:xfrm>
              <a:off x="1760" y="2545"/>
              <a:ext cx="57" cy="47"/>
            </a:xfrm>
            <a:custGeom>
              <a:avLst/>
              <a:gdLst>
                <a:gd name="T0" fmla="*/ 0 w 54"/>
                <a:gd name="T1" fmla="*/ 18 h 44"/>
                <a:gd name="T2" fmla="*/ 54 w 54"/>
                <a:gd name="T3" fmla="*/ 0 h 44"/>
                <a:gd name="T4" fmla="*/ 46 w 54"/>
                <a:gd name="T5" fmla="*/ 44 h 44"/>
                <a:gd name="T6" fmla="*/ 39 w 54"/>
                <a:gd name="T7" fmla="*/ 23 h 44"/>
                <a:gd name="T8" fmla="*/ 0 w 54"/>
                <a:gd name="T9" fmla="*/ 18 h 44"/>
              </a:gdLst>
              <a:ahLst/>
              <a:cxnLst>
                <a:cxn ang="0">
                  <a:pos x="T0" y="T1"/>
                </a:cxn>
                <a:cxn ang="0">
                  <a:pos x="T2" y="T3"/>
                </a:cxn>
                <a:cxn ang="0">
                  <a:pos x="T4" y="T5"/>
                </a:cxn>
                <a:cxn ang="0">
                  <a:pos x="T6" y="T7"/>
                </a:cxn>
                <a:cxn ang="0">
                  <a:pos x="T8" y="T9"/>
                </a:cxn>
              </a:cxnLst>
              <a:rect l="0" t="0" r="r" b="b"/>
              <a:pathLst>
                <a:path w="54" h="44">
                  <a:moveTo>
                    <a:pt x="0" y="18"/>
                  </a:moveTo>
                  <a:cubicBezTo>
                    <a:pt x="0" y="18"/>
                    <a:pt x="30" y="19"/>
                    <a:pt x="54" y="0"/>
                  </a:cubicBezTo>
                  <a:cubicBezTo>
                    <a:pt x="46" y="44"/>
                    <a:pt x="46" y="44"/>
                    <a:pt x="46" y="44"/>
                  </a:cubicBezTo>
                  <a:cubicBezTo>
                    <a:pt x="39" y="23"/>
                    <a:pt x="39" y="23"/>
                    <a:pt x="39" y="23"/>
                  </a:cubicBezTo>
                  <a:cubicBezTo>
                    <a:pt x="39" y="23"/>
                    <a:pt x="28" y="31"/>
                    <a:pt x="0"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48"/>
          <p:cNvSpPr/>
          <p:nvPr>
            <p:custDataLst>
              <p:tags r:id="rId4"/>
            </p:custDataLst>
          </p:nvPr>
        </p:nvSpPr>
        <p:spPr bwMode="auto">
          <a:xfrm>
            <a:off x="4003703" y="1002081"/>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矩形 86"/>
          <p:cNvSpPr/>
          <p:nvPr/>
        </p:nvSpPr>
        <p:spPr>
          <a:xfrm>
            <a:off x="2080481" y="1799191"/>
            <a:ext cx="814201" cy="4015690"/>
          </a:xfrm>
          <a:prstGeom prst="rect">
            <a:avLst/>
          </a:prstGeom>
          <a:solidFill>
            <a:srgbClr val="5CB3C6"/>
          </a:solidFill>
          <a:ln w="12700" cap="flat" cmpd="sng" algn="ctr">
            <a:noFill/>
            <a:prstDash val="solid"/>
            <a:miter lim="800000"/>
          </a:ln>
          <a:effectLst/>
        </p:spPr>
        <p:txBody>
          <a:bodyPr rot="0" spcFirstLastPara="0" vertOverflow="overflow" horzOverflow="overflow" vert="horz" wrap="square" lIns="91440" tIns="45720" rIns="91440" bIns="45720" numCol="1" spcCol="0" rtlCol="0" fromWordArt="0" anchor="ctr" anchorCtr="0" forceAA="0" compatLnSpc="1">
            <a:noAutofit/>
          </a:bodyP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srgbClr val="FFFDFB"/>
              </a:solidFill>
              <a:effectLst/>
              <a:uLnTx/>
              <a:uFillTx/>
              <a:latin typeface="楷体" panose="02010609060101010101" pitchFamily="49" charset="-122"/>
              <a:ea typeface="楷体" panose="02010609060101010101" pitchFamily="49" charset="-122"/>
            </a:endParaRPr>
          </a:p>
        </p:txBody>
      </p:sp>
      <p:sp>
        <p:nvSpPr>
          <p:cNvPr id="89" name="矩形 88"/>
          <p:cNvSpPr/>
          <p:nvPr/>
        </p:nvSpPr>
        <p:spPr>
          <a:xfrm>
            <a:off x="3423843" y="1799190"/>
            <a:ext cx="6580507" cy="1877241"/>
          </a:xfrm>
          <a:prstGeom prst="rect">
            <a:avLst/>
          </a:prstGeom>
          <a:noFill/>
          <a:ln w="31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endParaRPr>
          </a:p>
        </p:txBody>
      </p:sp>
      <p:sp>
        <p:nvSpPr>
          <p:cNvPr id="90" name="矩形 89"/>
          <p:cNvSpPr/>
          <p:nvPr/>
        </p:nvSpPr>
        <p:spPr>
          <a:xfrm>
            <a:off x="3423843" y="3937639"/>
            <a:ext cx="6580504" cy="1877241"/>
          </a:xfrm>
          <a:prstGeom prst="rect">
            <a:avLst/>
          </a:prstGeom>
          <a:noFill/>
          <a:ln w="3175" cap="flat" cmpd="sng" algn="ctr">
            <a:solidFill>
              <a:sysClr val="window" lastClr="FFFFFF">
                <a:lumMod val="75000"/>
              </a:sys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endParaRPr>
          </a:p>
        </p:txBody>
      </p:sp>
      <p:sp>
        <p:nvSpPr>
          <p:cNvPr id="95" name="矩形 94"/>
          <p:cNvSpPr/>
          <p:nvPr/>
        </p:nvSpPr>
        <p:spPr>
          <a:xfrm>
            <a:off x="3534974" y="4169434"/>
            <a:ext cx="3259967" cy="370840"/>
          </a:xfrm>
          <a:prstGeom prst="rect">
            <a:avLst/>
          </a:prstGeom>
        </p:spPr>
        <p:txBody>
          <a:bodyPr wrap="square">
            <a:spAutoFit/>
          </a:bodyPr>
          <a:lstStyle/>
          <a:p>
            <a:pPr>
              <a:lnSpc>
                <a:spcPct val="130000"/>
              </a:lnSpc>
            </a:pPr>
            <a:r>
              <a:rPr lang="zh-CN" altLang="en-US" sz="1400" b="1" dirty="0">
                <a:solidFill>
                  <a:srgbClr val="1F7173"/>
                </a:solidFill>
                <a:latin typeface="楷体" panose="02010609060101010101" pitchFamily="49" charset="-122"/>
                <a:ea typeface="楷体" panose="02010609060101010101" pitchFamily="49" charset="-122"/>
              </a:rPr>
              <a:t>（</a:t>
            </a:r>
            <a:r>
              <a:rPr lang="en-US" altLang="zh-CN" sz="1400" b="1" dirty="0">
                <a:solidFill>
                  <a:srgbClr val="1F7173"/>
                </a:solidFill>
                <a:latin typeface="楷体" panose="02010609060101010101" pitchFamily="49" charset="-122"/>
                <a:ea typeface="楷体" panose="02010609060101010101" pitchFamily="49" charset="-122"/>
              </a:rPr>
              <a:t>2</a:t>
            </a:r>
            <a:r>
              <a:rPr lang="zh-CN" altLang="en-US" sz="1400" b="1" dirty="0">
                <a:solidFill>
                  <a:srgbClr val="1F7173"/>
                </a:solidFill>
                <a:latin typeface="楷体" panose="02010609060101010101" pitchFamily="49" charset="-122"/>
                <a:ea typeface="楷体" panose="02010609060101010101" pitchFamily="49" charset="-122"/>
              </a:rPr>
              <a:t>）校园地展期流程</a:t>
            </a:r>
            <a:endParaRPr lang="zh-CN" altLang="en-US" sz="1400" b="1" dirty="0">
              <a:solidFill>
                <a:srgbClr val="1F7173"/>
              </a:solidFill>
              <a:latin typeface="楷体" panose="02010609060101010101" pitchFamily="49" charset="-122"/>
              <a:ea typeface="楷体" panose="02010609060101010101" pitchFamily="49" charset="-122"/>
            </a:endParaRPr>
          </a:p>
        </p:txBody>
      </p:sp>
      <p:sp>
        <p:nvSpPr>
          <p:cNvPr id="96" name="文本框 34"/>
          <p:cNvSpPr>
            <a:spLocks noChangeArrowheads="1"/>
          </p:cNvSpPr>
          <p:nvPr/>
        </p:nvSpPr>
        <p:spPr bwMode="auto">
          <a:xfrm>
            <a:off x="3586755" y="2438916"/>
            <a:ext cx="6350804" cy="6426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820" tIns="41911" rIns="83820" bIns="41911">
            <a:spAutoFit/>
          </a:bodyPr>
          <a:lstStyle/>
          <a:p>
            <a:pPr>
              <a:lnSpc>
                <a:spcPct val="130000"/>
              </a:lnSpc>
            </a:pPr>
            <a:r>
              <a:rPr lang="en-US" altLang="zh-CN" sz="1400" b="1" dirty="0">
                <a:latin typeface="楷体" panose="02010609060101010101" pitchFamily="49" charset="-122"/>
                <a:ea typeface="楷体" panose="02010609060101010101" pitchFamily="49" charset="-122"/>
              </a:rPr>
              <a:t>    </a:t>
            </a:r>
            <a:r>
              <a:rPr lang="zh-CN" altLang="en-US" sz="1400" b="1" dirty="0">
                <a:latin typeface="楷体" panose="02010609060101010101" pitchFamily="49" charset="-122"/>
                <a:ea typeface="楷体" panose="02010609060101010101" pitchFamily="49" charset="-122"/>
              </a:rPr>
              <a:t>登录“华安助学”微信小程序，“我的贷款”→“展期申请”，填写信息，拍照上传“录取通知书”，完成展期申请，等待审核。</a:t>
            </a:r>
            <a:endParaRPr lang="zh-CN" altLang="en-US" sz="1400" b="1" dirty="0">
              <a:latin typeface="楷体" panose="02010609060101010101" pitchFamily="49" charset="-122"/>
              <a:ea typeface="楷体" panose="02010609060101010101" pitchFamily="49" charset="-122"/>
            </a:endParaRPr>
          </a:p>
        </p:txBody>
      </p:sp>
      <p:sp>
        <p:nvSpPr>
          <p:cNvPr id="97" name="矩形 96"/>
          <p:cNvSpPr/>
          <p:nvPr/>
        </p:nvSpPr>
        <p:spPr>
          <a:xfrm>
            <a:off x="3534974" y="2042228"/>
            <a:ext cx="3506709" cy="370840"/>
          </a:xfrm>
          <a:prstGeom prst="rect">
            <a:avLst/>
          </a:prstGeom>
        </p:spPr>
        <p:txBody>
          <a:bodyPr wrap="square">
            <a:spAutoFit/>
          </a:bodyPr>
          <a:lstStyle/>
          <a:p>
            <a:pPr>
              <a:lnSpc>
                <a:spcPct val="130000"/>
              </a:lnSpc>
            </a:pPr>
            <a:r>
              <a:rPr lang="zh-CN" altLang="en-US" sz="1400" b="1" dirty="0">
                <a:solidFill>
                  <a:srgbClr val="1F7173"/>
                </a:solidFill>
                <a:latin typeface="楷体" panose="02010609060101010101" pitchFamily="49" charset="-122"/>
                <a:ea typeface="楷体" panose="02010609060101010101" pitchFamily="49" charset="-122"/>
              </a:rPr>
              <a:t>（</a:t>
            </a:r>
            <a:r>
              <a:rPr lang="en-US" altLang="zh-CN" sz="1400" b="1" dirty="0">
                <a:solidFill>
                  <a:srgbClr val="1F7173"/>
                </a:solidFill>
                <a:latin typeface="楷体" panose="02010609060101010101" pitchFamily="49" charset="-122"/>
                <a:ea typeface="楷体" panose="02010609060101010101" pitchFamily="49" charset="-122"/>
              </a:rPr>
              <a:t>1</a:t>
            </a:r>
            <a:r>
              <a:rPr lang="zh-CN" altLang="en-US" sz="1400" b="1" dirty="0">
                <a:solidFill>
                  <a:srgbClr val="1F7173"/>
                </a:solidFill>
                <a:latin typeface="楷体" panose="02010609060101010101" pitchFamily="49" charset="-122"/>
                <a:ea typeface="楷体" panose="02010609060101010101" pitchFamily="49" charset="-122"/>
              </a:rPr>
              <a:t>）生源地展期流程</a:t>
            </a:r>
            <a:endParaRPr lang="zh-CN" altLang="en-US" sz="1400" b="1" dirty="0">
              <a:solidFill>
                <a:srgbClr val="1F7173"/>
              </a:solidFill>
              <a:latin typeface="楷体" panose="02010609060101010101" pitchFamily="49" charset="-122"/>
              <a:ea typeface="楷体" panose="02010609060101010101" pitchFamily="49" charset="-122"/>
            </a:endParaRPr>
          </a:p>
        </p:txBody>
      </p:sp>
      <p:sp>
        <p:nvSpPr>
          <p:cNvPr id="98" name="矩形 97"/>
          <p:cNvSpPr/>
          <p:nvPr/>
        </p:nvSpPr>
        <p:spPr>
          <a:xfrm>
            <a:off x="3199544" y="1790976"/>
            <a:ext cx="224299" cy="1877241"/>
          </a:xfrm>
          <a:prstGeom prst="rect">
            <a:avLst/>
          </a:prstGeom>
          <a:solidFill>
            <a:srgbClr val="5CB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endParaRPr>
          </a:p>
        </p:txBody>
      </p:sp>
      <p:sp>
        <p:nvSpPr>
          <p:cNvPr id="99" name="矩形 98"/>
          <p:cNvSpPr/>
          <p:nvPr/>
        </p:nvSpPr>
        <p:spPr>
          <a:xfrm>
            <a:off x="3199544" y="3937639"/>
            <a:ext cx="224299" cy="1877241"/>
          </a:xfrm>
          <a:prstGeom prst="rect">
            <a:avLst/>
          </a:prstGeom>
          <a:solidFill>
            <a:srgbClr val="5CB3C6"/>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400" b="1" i="0" u="none" strike="noStrike" kern="0" cap="none" spc="0" normalizeH="0" baseline="0" noProof="0" dirty="0">
              <a:ln>
                <a:noFill/>
              </a:ln>
              <a:solidFill>
                <a:prstClr val="white"/>
              </a:solidFill>
              <a:effectLst/>
              <a:uLnTx/>
              <a:uFillTx/>
              <a:latin typeface="楷体" panose="02010609060101010101" pitchFamily="49" charset="-122"/>
              <a:ea typeface="楷体" panose="02010609060101010101" pitchFamily="49" charset="-122"/>
            </a:endParaRPr>
          </a:p>
        </p:txBody>
      </p:sp>
      <p:sp>
        <p:nvSpPr>
          <p:cNvPr id="101" name="文本框 4"/>
          <p:cNvSpPr txBox="1">
            <a:spLocks noChangeArrowheads="1"/>
          </p:cNvSpPr>
          <p:nvPr>
            <p:custDataLst>
              <p:tags r:id="rId1"/>
            </p:custDataLst>
          </p:nvPr>
        </p:nvSpPr>
        <p:spPr bwMode="auto">
          <a:xfrm>
            <a:off x="4619625" y="877570"/>
            <a:ext cx="2953385"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2.</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申请流程</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103" name="文本框 34"/>
          <p:cNvSpPr>
            <a:spLocks noChangeArrowheads="1"/>
          </p:cNvSpPr>
          <p:nvPr/>
        </p:nvSpPr>
        <p:spPr bwMode="auto">
          <a:xfrm>
            <a:off x="3448078" y="4494507"/>
            <a:ext cx="6350804" cy="9220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3820" tIns="41911" rIns="83820" bIns="41911">
            <a:spAutoFit/>
          </a:bodyPr>
          <a:lstStyle/>
          <a:p>
            <a:pPr>
              <a:lnSpc>
                <a:spcPct val="130000"/>
              </a:lnSpc>
            </a:pPr>
            <a:r>
              <a:rPr lang="en-US" altLang="zh-CN" sz="1400" b="1" dirty="0">
                <a:latin typeface="楷体" panose="02010609060101010101" pitchFamily="49" charset="-122"/>
                <a:ea typeface="楷体" panose="02010609060101010101" pitchFamily="49" charset="-122"/>
              </a:rPr>
              <a:t>    </a:t>
            </a:r>
            <a:r>
              <a:rPr lang="zh-CN" altLang="en-US" sz="1400" b="1" dirty="0">
                <a:latin typeface="楷体" panose="02010609060101010101" pitchFamily="49" charset="-122"/>
                <a:ea typeface="楷体" panose="02010609060101010101" pitchFamily="49" charset="-122"/>
              </a:rPr>
              <a:t>登录“华安助学”微信小程序，“我的贷款”→“展期申请”，填写信息，下载打印“展期申请表”，由高校资助中心盖章后和“录取通知书”一起上传，完成展期申请，等待审核。</a:t>
            </a:r>
            <a:endParaRPr lang="zh-CN" altLang="en-US" sz="1400" b="1" dirty="0">
              <a:latin typeface="楷体" panose="02010609060101010101" pitchFamily="49" charset="-122"/>
              <a:ea typeface="楷体" panose="02010609060101010101" pitchFamily="49" charset="-122"/>
            </a:endParaRPr>
          </a:p>
        </p:txBody>
      </p:sp>
      <p:sp>
        <p:nvSpPr>
          <p:cNvPr id="6" name="文本框 5"/>
          <p:cNvSpPr txBox="1"/>
          <p:nvPr/>
        </p:nvSpPr>
        <p:spPr>
          <a:xfrm>
            <a:off x="2164065" y="2351107"/>
            <a:ext cx="615553" cy="2312720"/>
          </a:xfrm>
          <a:prstGeom prst="rect">
            <a:avLst/>
          </a:prstGeom>
          <a:noFill/>
        </p:spPr>
        <p:txBody>
          <a:bodyPr vert="eaVert" wrap="square" rtlCol="0">
            <a:spAutoFit/>
          </a:bodyPr>
          <a:lstStyle/>
          <a:p>
            <a:pPr algn="dist"/>
            <a:r>
              <a:rPr lang="zh-CN" altLang="en-US" sz="2800" b="1" dirty="0">
                <a:solidFill>
                  <a:schemeClr val="bg1"/>
                </a:solidFill>
                <a:latin typeface="华文新魏" panose="02010800040101010101" pitchFamily="2" charset="-122"/>
                <a:ea typeface="华文新魏" panose="02010800040101010101" pitchFamily="2" charset="-122"/>
              </a:rPr>
              <a:t>展期申请</a:t>
            </a:r>
            <a:endParaRPr lang="zh-CN" altLang="en-US" sz="2800" b="1" dirty="0">
              <a:solidFill>
                <a:schemeClr val="bg1"/>
              </a:solidFill>
              <a:latin typeface="华文新魏" panose="02010800040101010101" pitchFamily="2" charset="-122"/>
              <a:ea typeface="华文新魏" panose="02010800040101010101" pitchFamily="2" charset="-122"/>
            </a:endParaRPr>
          </a:p>
        </p:txBody>
      </p:sp>
      <p:sp>
        <p:nvSpPr>
          <p:cNvPr id="102" name="Freeform 48"/>
          <p:cNvSpPr/>
          <p:nvPr>
            <p:custDataLst>
              <p:tags r:id="rId2"/>
            </p:custDataLst>
          </p:nvPr>
        </p:nvSpPr>
        <p:spPr bwMode="auto">
          <a:xfrm>
            <a:off x="3904008" y="934136"/>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8" name="组合 27"/>
          <p:cNvGrpSpPr/>
          <p:nvPr/>
        </p:nvGrpSpPr>
        <p:grpSpPr>
          <a:xfrm>
            <a:off x="1395445" y="1896555"/>
            <a:ext cx="3390219" cy="3917224"/>
            <a:chOff x="1808389" y="1822815"/>
            <a:chExt cx="3390219" cy="3917224"/>
          </a:xfrm>
        </p:grpSpPr>
        <p:grpSp>
          <p:nvGrpSpPr>
            <p:cNvPr id="12" name="组合 11"/>
            <p:cNvGrpSpPr/>
            <p:nvPr/>
          </p:nvGrpSpPr>
          <p:grpSpPr>
            <a:xfrm>
              <a:off x="1808389" y="1822815"/>
              <a:ext cx="3390219" cy="3917224"/>
              <a:chOff x="2501562" y="719752"/>
              <a:chExt cx="4689515" cy="5418494"/>
            </a:xfrm>
          </p:grpSpPr>
          <p:sp>
            <p:nvSpPr>
              <p:cNvPr id="13" name="任意多边形 12"/>
              <p:cNvSpPr/>
              <p:nvPr/>
            </p:nvSpPr>
            <p:spPr>
              <a:xfrm rot="2561600">
                <a:off x="4605511" y="4519794"/>
                <a:ext cx="822815" cy="57656"/>
              </a:xfrm>
              <a:custGeom>
                <a:avLst/>
                <a:gdLst/>
                <a:ahLst/>
                <a:cxnLst/>
                <a:rect l="0" t="0" r="0" b="0"/>
                <a:pathLst>
                  <a:path>
                    <a:moveTo>
                      <a:pt x="0" y="28828"/>
                    </a:moveTo>
                    <a:lnTo>
                      <a:pt x="822815" y="28828"/>
                    </a:lnTo>
                  </a:path>
                </a:pathLst>
              </a:custGeom>
              <a:noFill/>
              <a:ln>
                <a:solidFill>
                  <a:srgbClr val="67B26D"/>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4" name="任意多边形 13"/>
              <p:cNvSpPr/>
              <p:nvPr/>
            </p:nvSpPr>
            <p:spPr>
              <a:xfrm>
                <a:off x="4714537" y="3400171"/>
                <a:ext cx="914439" cy="57656"/>
              </a:xfrm>
              <a:custGeom>
                <a:avLst/>
                <a:gdLst/>
                <a:ahLst/>
                <a:cxnLst/>
                <a:rect l="0" t="0" r="0" b="0"/>
                <a:pathLst>
                  <a:path>
                    <a:moveTo>
                      <a:pt x="0" y="28828"/>
                    </a:moveTo>
                    <a:lnTo>
                      <a:pt x="914439" y="28828"/>
                    </a:lnTo>
                  </a:path>
                </a:pathLst>
              </a:custGeom>
              <a:noFill/>
              <a:ln>
                <a:solidFill>
                  <a:srgbClr val="5CB3C6"/>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5" name="任意多边形 14"/>
              <p:cNvSpPr/>
              <p:nvPr/>
            </p:nvSpPr>
            <p:spPr>
              <a:xfrm rot="19038400">
                <a:off x="4605511" y="2280548"/>
                <a:ext cx="822815" cy="57656"/>
              </a:xfrm>
              <a:custGeom>
                <a:avLst/>
                <a:gdLst/>
                <a:ahLst/>
                <a:cxnLst/>
                <a:rect l="0" t="0" r="0" b="0"/>
                <a:pathLst>
                  <a:path>
                    <a:moveTo>
                      <a:pt x="0" y="28828"/>
                    </a:moveTo>
                    <a:lnTo>
                      <a:pt x="822815" y="28828"/>
                    </a:lnTo>
                  </a:path>
                </a:pathLst>
              </a:custGeom>
              <a:noFill/>
              <a:ln>
                <a:solidFill>
                  <a:srgbClr val="E3677C"/>
                </a:solidFill>
              </a:ln>
            </p:spPr>
            <p:style>
              <a:lnRef idx="2">
                <a:schemeClr val="accent1">
                  <a:shade val="60000"/>
                  <a:hueOff val="0"/>
                  <a:satOff val="0"/>
                  <a:lumOff val="0"/>
                  <a:alphaOff val="0"/>
                </a:schemeClr>
              </a:lnRef>
              <a:fillRef idx="0">
                <a:scrgbClr r="0" g="0" b="0"/>
              </a:fillRef>
              <a:effectRef idx="0">
                <a:schemeClr val="accent1">
                  <a:hueOff val="0"/>
                  <a:satOff val="0"/>
                  <a:lumOff val="0"/>
                  <a:alphaOff val="0"/>
                </a:schemeClr>
              </a:effectRef>
              <a:fontRef idx="minor">
                <a:schemeClr val="tx1">
                  <a:hueOff val="0"/>
                  <a:satOff val="0"/>
                  <a:lumOff val="0"/>
                  <a:alphaOff val="0"/>
                </a:schemeClr>
              </a:fontRef>
            </p:style>
          </p:sp>
          <p:sp>
            <p:nvSpPr>
              <p:cNvPr id="16" name="椭圆 15"/>
              <p:cNvSpPr/>
              <p:nvPr/>
            </p:nvSpPr>
            <p:spPr>
              <a:xfrm>
                <a:off x="2501562" y="2127249"/>
                <a:ext cx="2603499" cy="2603499"/>
              </a:xfrm>
              <a:prstGeom prst="ellipse">
                <a:avLst/>
              </a:prstGeom>
              <a:blipFill>
                <a:blip r:embed="rId1"/>
                <a:stretch>
                  <a:fillRect/>
                </a:stretch>
              </a:blip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7" name="任意多边形 16"/>
              <p:cNvSpPr/>
              <p:nvPr/>
            </p:nvSpPr>
            <p:spPr>
              <a:xfrm>
                <a:off x="5112318" y="719752"/>
                <a:ext cx="1562100" cy="15621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E3677C"/>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19" name="任意多边形 18"/>
              <p:cNvSpPr/>
              <p:nvPr/>
            </p:nvSpPr>
            <p:spPr>
              <a:xfrm>
                <a:off x="5628977" y="2647949"/>
                <a:ext cx="1562100" cy="15621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5CB3C6"/>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defTabSz="1600200">
                  <a:lnSpc>
                    <a:spcPct val="90000"/>
                  </a:lnSpc>
                  <a:spcBef>
                    <a:spcPct val="0"/>
                  </a:spcBef>
                  <a:spcAft>
                    <a:spcPct val="35000"/>
                  </a:spcAft>
                </a:pPr>
                <a:endParaRPr lang="zh-CN" altLang="en-US" sz="3600" kern="1200"/>
              </a:p>
            </p:txBody>
          </p:sp>
          <p:sp>
            <p:nvSpPr>
              <p:cNvPr id="21" name="任意多边形 20"/>
              <p:cNvSpPr/>
              <p:nvPr/>
            </p:nvSpPr>
            <p:spPr>
              <a:xfrm>
                <a:off x="5112318" y="4576146"/>
                <a:ext cx="1562100" cy="1562100"/>
              </a:xfrm>
              <a:custGeom>
                <a:avLst/>
                <a:gdLst>
                  <a:gd name="connsiteX0" fmla="*/ 0 w 1562100"/>
                  <a:gd name="connsiteY0" fmla="*/ 781050 h 1562100"/>
                  <a:gd name="connsiteX1" fmla="*/ 781050 w 1562100"/>
                  <a:gd name="connsiteY1" fmla="*/ 0 h 1562100"/>
                  <a:gd name="connsiteX2" fmla="*/ 1562100 w 1562100"/>
                  <a:gd name="connsiteY2" fmla="*/ 781050 h 1562100"/>
                  <a:gd name="connsiteX3" fmla="*/ 781050 w 1562100"/>
                  <a:gd name="connsiteY3" fmla="*/ 1562100 h 1562100"/>
                  <a:gd name="connsiteX4" fmla="*/ 0 w 1562100"/>
                  <a:gd name="connsiteY4" fmla="*/ 781050 h 15621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562100" h="1562100">
                    <a:moveTo>
                      <a:pt x="0" y="781050"/>
                    </a:moveTo>
                    <a:cubicBezTo>
                      <a:pt x="0" y="349688"/>
                      <a:pt x="349688" y="0"/>
                      <a:pt x="781050" y="0"/>
                    </a:cubicBezTo>
                    <a:cubicBezTo>
                      <a:pt x="1212412" y="0"/>
                      <a:pt x="1562100" y="349688"/>
                      <a:pt x="1562100" y="781050"/>
                    </a:cubicBezTo>
                    <a:cubicBezTo>
                      <a:pt x="1562100" y="1212412"/>
                      <a:pt x="1212412" y="1562100"/>
                      <a:pt x="781050" y="1562100"/>
                    </a:cubicBezTo>
                    <a:cubicBezTo>
                      <a:pt x="349688" y="1562100"/>
                      <a:pt x="0" y="1212412"/>
                      <a:pt x="0" y="781050"/>
                    </a:cubicBezTo>
                    <a:close/>
                  </a:path>
                </a:pathLst>
              </a:custGeom>
              <a:solidFill>
                <a:srgbClr val="67B26D"/>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51624" tIns="251624" rIns="251624" bIns="251624" numCol="1" spcCol="1270" anchor="ctr" anchorCtr="0">
                <a:noAutofit/>
              </a:bodyPr>
              <a:lstStyle/>
              <a:p>
                <a:pPr lvl="0" algn="ctr" defTabSz="1600200">
                  <a:lnSpc>
                    <a:spcPct val="90000"/>
                  </a:lnSpc>
                  <a:spcBef>
                    <a:spcPct val="0"/>
                  </a:spcBef>
                  <a:spcAft>
                    <a:spcPct val="35000"/>
                  </a:spcAft>
                </a:pPr>
                <a:endParaRPr lang="zh-CN" altLang="en-US" sz="3600" kern="1200"/>
              </a:p>
            </p:txBody>
          </p:sp>
        </p:grpSp>
        <p:sp>
          <p:nvSpPr>
            <p:cNvPr id="25" name="KSO_Shape"/>
            <p:cNvSpPr/>
            <p:nvPr/>
          </p:nvSpPr>
          <p:spPr bwMode="auto">
            <a:xfrm>
              <a:off x="3998561" y="2186085"/>
              <a:ext cx="523771" cy="402759"/>
            </a:xfrm>
            <a:custGeom>
              <a:avLst/>
              <a:gdLst>
                <a:gd name="T0" fmla="*/ 1558905 w 2669"/>
                <a:gd name="T1" fmla="*/ 137081 h 2051"/>
                <a:gd name="T2" fmla="*/ 1484704 w 2669"/>
                <a:gd name="T3" fmla="*/ 1351 h 2051"/>
                <a:gd name="T4" fmla="*/ 1295827 w 2669"/>
                <a:gd name="T5" fmla="*/ 62800 h 2051"/>
                <a:gd name="T6" fmla="*/ 1167661 w 2669"/>
                <a:gd name="T7" fmla="*/ 190427 h 2051"/>
                <a:gd name="T8" fmla="*/ 507268 w 2669"/>
                <a:gd name="T9" fmla="*/ 137081 h 2051"/>
                <a:gd name="T10" fmla="*/ 441161 w 2669"/>
                <a:gd name="T11" fmla="*/ 0 h 2051"/>
                <a:gd name="T12" fmla="*/ 244190 w 2669"/>
                <a:gd name="T13" fmla="*/ 57398 h 2051"/>
                <a:gd name="T14" fmla="*/ 135586 w 2669"/>
                <a:gd name="T15" fmla="*/ 192453 h 2051"/>
                <a:gd name="T16" fmla="*/ 0 w 2669"/>
                <a:gd name="T17" fmla="*/ 1257359 h 2051"/>
                <a:gd name="T18" fmla="*/ 1660089 w 2669"/>
                <a:gd name="T19" fmla="*/ 1384986 h 2051"/>
                <a:gd name="T20" fmla="*/ 1800397 w 2669"/>
                <a:gd name="T21" fmla="*/ 320080 h 2051"/>
                <a:gd name="T22" fmla="*/ 1361934 w 2669"/>
                <a:gd name="T23" fmla="*/ 133029 h 2051"/>
                <a:gd name="T24" fmla="*/ 1427366 w 2669"/>
                <a:gd name="T25" fmla="*/ 66852 h 2051"/>
                <a:gd name="T26" fmla="*/ 1493473 w 2669"/>
                <a:gd name="T27" fmla="*/ 264032 h 2051"/>
                <a:gd name="T28" fmla="*/ 1425342 w 2669"/>
                <a:gd name="T29" fmla="*/ 330209 h 2051"/>
                <a:gd name="T30" fmla="*/ 1361934 w 2669"/>
                <a:gd name="T31" fmla="*/ 133029 h 2051"/>
                <a:gd name="T32" fmla="*/ 1000370 w 2669"/>
                <a:gd name="T33" fmla="*/ 861649 h 2051"/>
                <a:gd name="T34" fmla="*/ 1000370 w 2669"/>
                <a:gd name="T35" fmla="*/ 786018 h 2051"/>
                <a:gd name="T36" fmla="*/ 1361934 w 2669"/>
                <a:gd name="T37" fmla="*/ 825184 h 2051"/>
                <a:gd name="T38" fmla="*/ 1359910 w 2669"/>
                <a:gd name="T39" fmla="*/ 973744 h 2051"/>
                <a:gd name="T40" fmla="*/ 1004418 w 2669"/>
                <a:gd name="T41" fmla="*/ 1010884 h 2051"/>
                <a:gd name="T42" fmla="*/ 1004418 w 2669"/>
                <a:gd name="T43" fmla="*/ 938630 h 2051"/>
                <a:gd name="T44" fmla="*/ 1359910 w 2669"/>
                <a:gd name="T45" fmla="*/ 973744 h 2051"/>
                <a:gd name="T46" fmla="*/ 636783 w 2669"/>
                <a:gd name="T47" fmla="*/ 752930 h 2051"/>
                <a:gd name="T48" fmla="*/ 372356 w 2669"/>
                <a:gd name="T49" fmla="*/ 752930 h 2051"/>
                <a:gd name="T50" fmla="*/ 312321 w 2669"/>
                <a:gd name="T51" fmla="*/ 129653 h 2051"/>
                <a:gd name="T52" fmla="*/ 377753 w 2669"/>
                <a:gd name="T53" fmla="*/ 67527 h 2051"/>
                <a:gd name="T54" fmla="*/ 441161 w 2669"/>
                <a:gd name="T55" fmla="*/ 264032 h 2051"/>
                <a:gd name="T56" fmla="*/ 371682 w 2669"/>
                <a:gd name="T57" fmla="*/ 330209 h 2051"/>
                <a:gd name="T58" fmla="*/ 312321 w 2669"/>
                <a:gd name="T59" fmla="*/ 129653 h 2051"/>
                <a:gd name="T60" fmla="*/ 283315 w 2669"/>
                <a:gd name="T61" fmla="*/ 1158094 h 2051"/>
                <a:gd name="T62" fmla="*/ 262403 w 2669"/>
                <a:gd name="T63" fmla="*/ 1059504 h 2051"/>
                <a:gd name="T64" fmla="*/ 411481 w 2669"/>
                <a:gd name="T65" fmla="*/ 962940 h 2051"/>
                <a:gd name="T66" fmla="*/ 520759 w 2669"/>
                <a:gd name="T67" fmla="*/ 1005482 h 2051"/>
                <a:gd name="T68" fmla="*/ 690748 w 2669"/>
                <a:gd name="T69" fmla="*/ 962940 h 2051"/>
                <a:gd name="T70" fmla="*/ 776417 w 2669"/>
                <a:gd name="T71" fmla="*/ 1100021 h 2051"/>
                <a:gd name="T72" fmla="*/ 1332253 w 2669"/>
                <a:gd name="T73" fmla="*/ 1162146 h 2051"/>
                <a:gd name="T74" fmla="*/ 965293 w 2669"/>
                <a:gd name="T75" fmla="*/ 1120954 h 2051"/>
                <a:gd name="T76" fmla="*/ 1332253 w 2669"/>
                <a:gd name="T77" fmla="*/ 1085840 h 2051"/>
                <a:gd name="T78" fmla="*/ 1332253 w 2669"/>
                <a:gd name="T79" fmla="*/ 1162146 h 2051"/>
                <a:gd name="T80" fmla="*/ 1032075 w 2669"/>
                <a:gd name="T81" fmla="*/ 711063 h 2051"/>
                <a:gd name="T82" fmla="*/ 1032075 w 2669"/>
                <a:gd name="T83" fmla="*/ 596942 h 2051"/>
                <a:gd name="T84" fmla="*/ 1560929 w 2669"/>
                <a:gd name="T85" fmla="*/ 649613 h 205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0" t="0" r="r" b="b"/>
              <a:pathLst>
                <a:path w="2669" h="2051">
                  <a:moveTo>
                    <a:pt x="2467" y="285"/>
                  </a:moveTo>
                  <a:cubicBezTo>
                    <a:pt x="2467" y="285"/>
                    <a:pt x="2311" y="282"/>
                    <a:pt x="2311" y="203"/>
                  </a:cubicBezTo>
                  <a:cubicBezTo>
                    <a:pt x="2311" y="99"/>
                    <a:pt x="2311" y="99"/>
                    <a:pt x="2311" y="99"/>
                  </a:cubicBezTo>
                  <a:cubicBezTo>
                    <a:pt x="2311" y="99"/>
                    <a:pt x="2299" y="2"/>
                    <a:pt x="2201" y="2"/>
                  </a:cubicBezTo>
                  <a:cubicBezTo>
                    <a:pt x="2019" y="2"/>
                    <a:pt x="2019" y="2"/>
                    <a:pt x="2019" y="2"/>
                  </a:cubicBezTo>
                  <a:cubicBezTo>
                    <a:pt x="2019" y="2"/>
                    <a:pt x="1921" y="2"/>
                    <a:pt x="1921" y="93"/>
                  </a:cubicBezTo>
                  <a:cubicBezTo>
                    <a:pt x="1921" y="190"/>
                    <a:pt x="1921" y="190"/>
                    <a:pt x="1921" y="190"/>
                  </a:cubicBezTo>
                  <a:cubicBezTo>
                    <a:pt x="1921" y="294"/>
                    <a:pt x="1731" y="282"/>
                    <a:pt x="1731" y="282"/>
                  </a:cubicBezTo>
                  <a:cubicBezTo>
                    <a:pt x="946" y="283"/>
                    <a:pt x="946" y="283"/>
                    <a:pt x="946" y="283"/>
                  </a:cubicBezTo>
                  <a:cubicBezTo>
                    <a:pt x="946" y="283"/>
                    <a:pt x="752" y="288"/>
                    <a:pt x="752" y="203"/>
                  </a:cubicBezTo>
                  <a:cubicBezTo>
                    <a:pt x="752" y="79"/>
                    <a:pt x="752" y="79"/>
                    <a:pt x="752" y="79"/>
                  </a:cubicBezTo>
                  <a:cubicBezTo>
                    <a:pt x="752" y="79"/>
                    <a:pt x="758" y="0"/>
                    <a:pt x="654" y="0"/>
                  </a:cubicBezTo>
                  <a:cubicBezTo>
                    <a:pt x="459" y="0"/>
                    <a:pt x="459" y="0"/>
                    <a:pt x="459" y="0"/>
                  </a:cubicBezTo>
                  <a:cubicBezTo>
                    <a:pt x="459" y="0"/>
                    <a:pt x="362" y="0"/>
                    <a:pt x="362" y="85"/>
                  </a:cubicBezTo>
                  <a:cubicBezTo>
                    <a:pt x="362" y="203"/>
                    <a:pt x="362" y="203"/>
                    <a:pt x="362" y="203"/>
                  </a:cubicBezTo>
                  <a:cubicBezTo>
                    <a:pt x="362" y="203"/>
                    <a:pt x="396" y="285"/>
                    <a:pt x="201" y="285"/>
                  </a:cubicBezTo>
                  <a:cubicBezTo>
                    <a:pt x="201" y="285"/>
                    <a:pt x="0" y="260"/>
                    <a:pt x="0" y="480"/>
                  </a:cubicBezTo>
                  <a:cubicBezTo>
                    <a:pt x="0" y="1862"/>
                    <a:pt x="0" y="1862"/>
                    <a:pt x="0" y="1862"/>
                  </a:cubicBezTo>
                  <a:cubicBezTo>
                    <a:pt x="0" y="1862"/>
                    <a:pt x="6" y="2051"/>
                    <a:pt x="195" y="2051"/>
                  </a:cubicBezTo>
                  <a:cubicBezTo>
                    <a:pt x="2461" y="2051"/>
                    <a:pt x="2461" y="2051"/>
                    <a:pt x="2461" y="2051"/>
                  </a:cubicBezTo>
                  <a:cubicBezTo>
                    <a:pt x="2461" y="2051"/>
                    <a:pt x="2669" y="2039"/>
                    <a:pt x="2669" y="1868"/>
                  </a:cubicBezTo>
                  <a:cubicBezTo>
                    <a:pt x="2669" y="474"/>
                    <a:pt x="2669" y="474"/>
                    <a:pt x="2669" y="474"/>
                  </a:cubicBezTo>
                  <a:cubicBezTo>
                    <a:pt x="2669" y="474"/>
                    <a:pt x="2662" y="285"/>
                    <a:pt x="2467" y="285"/>
                  </a:cubicBezTo>
                  <a:close/>
                  <a:moveTo>
                    <a:pt x="2019" y="197"/>
                  </a:moveTo>
                  <a:cubicBezTo>
                    <a:pt x="2019" y="143"/>
                    <a:pt x="2056" y="99"/>
                    <a:pt x="2110" y="99"/>
                  </a:cubicBezTo>
                  <a:cubicBezTo>
                    <a:pt x="2116" y="99"/>
                    <a:pt x="2116" y="99"/>
                    <a:pt x="2116" y="99"/>
                  </a:cubicBezTo>
                  <a:cubicBezTo>
                    <a:pt x="2170" y="99"/>
                    <a:pt x="2214" y="143"/>
                    <a:pt x="2214" y="197"/>
                  </a:cubicBezTo>
                  <a:cubicBezTo>
                    <a:pt x="2214" y="391"/>
                    <a:pt x="2214" y="391"/>
                    <a:pt x="2214" y="391"/>
                  </a:cubicBezTo>
                  <a:cubicBezTo>
                    <a:pt x="2214" y="445"/>
                    <a:pt x="2173" y="489"/>
                    <a:pt x="2119" y="489"/>
                  </a:cubicBezTo>
                  <a:cubicBezTo>
                    <a:pt x="2113" y="489"/>
                    <a:pt x="2113" y="489"/>
                    <a:pt x="2113" y="489"/>
                  </a:cubicBezTo>
                  <a:cubicBezTo>
                    <a:pt x="2059" y="489"/>
                    <a:pt x="2019" y="445"/>
                    <a:pt x="2019" y="391"/>
                  </a:cubicBezTo>
                  <a:lnTo>
                    <a:pt x="2019" y="197"/>
                  </a:lnTo>
                  <a:close/>
                  <a:moveTo>
                    <a:pt x="1970" y="1276"/>
                  </a:moveTo>
                  <a:cubicBezTo>
                    <a:pt x="1483" y="1276"/>
                    <a:pt x="1483" y="1276"/>
                    <a:pt x="1483" y="1276"/>
                  </a:cubicBezTo>
                  <a:cubicBezTo>
                    <a:pt x="1456" y="1276"/>
                    <a:pt x="1434" y="1249"/>
                    <a:pt x="1434" y="1222"/>
                  </a:cubicBezTo>
                  <a:cubicBezTo>
                    <a:pt x="1434" y="1195"/>
                    <a:pt x="1456" y="1164"/>
                    <a:pt x="1483" y="1164"/>
                  </a:cubicBezTo>
                  <a:cubicBezTo>
                    <a:pt x="1970" y="1164"/>
                    <a:pt x="1970" y="1164"/>
                    <a:pt x="1970" y="1164"/>
                  </a:cubicBezTo>
                  <a:cubicBezTo>
                    <a:pt x="1997" y="1164"/>
                    <a:pt x="2019" y="1195"/>
                    <a:pt x="2019" y="1222"/>
                  </a:cubicBezTo>
                  <a:cubicBezTo>
                    <a:pt x="2019" y="1249"/>
                    <a:pt x="1997" y="1276"/>
                    <a:pt x="1970" y="1276"/>
                  </a:cubicBezTo>
                  <a:close/>
                  <a:moveTo>
                    <a:pt x="2016" y="1442"/>
                  </a:moveTo>
                  <a:cubicBezTo>
                    <a:pt x="2016" y="1470"/>
                    <a:pt x="1992" y="1497"/>
                    <a:pt x="1964" y="1497"/>
                  </a:cubicBezTo>
                  <a:cubicBezTo>
                    <a:pt x="1489" y="1497"/>
                    <a:pt x="1489" y="1497"/>
                    <a:pt x="1489" y="1497"/>
                  </a:cubicBezTo>
                  <a:cubicBezTo>
                    <a:pt x="1460" y="1497"/>
                    <a:pt x="1437" y="1470"/>
                    <a:pt x="1437" y="1442"/>
                  </a:cubicBezTo>
                  <a:cubicBezTo>
                    <a:pt x="1437" y="1413"/>
                    <a:pt x="1460" y="1390"/>
                    <a:pt x="1489" y="1390"/>
                  </a:cubicBezTo>
                  <a:cubicBezTo>
                    <a:pt x="1964" y="1390"/>
                    <a:pt x="1964" y="1390"/>
                    <a:pt x="1964" y="1390"/>
                  </a:cubicBezTo>
                  <a:cubicBezTo>
                    <a:pt x="1992" y="1390"/>
                    <a:pt x="2016" y="1413"/>
                    <a:pt x="2016" y="1442"/>
                  </a:cubicBezTo>
                  <a:close/>
                  <a:moveTo>
                    <a:pt x="748" y="881"/>
                  </a:moveTo>
                  <a:cubicBezTo>
                    <a:pt x="856" y="881"/>
                    <a:pt x="944" y="986"/>
                    <a:pt x="944" y="1115"/>
                  </a:cubicBezTo>
                  <a:cubicBezTo>
                    <a:pt x="944" y="1245"/>
                    <a:pt x="856" y="1349"/>
                    <a:pt x="748" y="1349"/>
                  </a:cubicBezTo>
                  <a:cubicBezTo>
                    <a:pt x="640" y="1349"/>
                    <a:pt x="552" y="1245"/>
                    <a:pt x="552" y="1115"/>
                  </a:cubicBezTo>
                  <a:cubicBezTo>
                    <a:pt x="552" y="986"/>
                    <a:pt x="640" y="881"/>
                    <a:pt x="748" y="881"/>
                  </a:cubicBezTo>
                  <a:close/>
                  <a:moveTo>
                    <a:pt x="463" y="192"/>
                  </a:moveTo>
                  <a:cubicBezTo>
                    <a:pt x="463" y="138"/>
                    <a:pt x="500" y="100"/>
                    <a:pt x="554" y="100"/>
                  </a:cubicBezTo>
                  <a:cubicBezTo>
                    <a:pt x="560" y="100"/>
                    <a:pt x="560" y="100"/>
                    <a:pt x="560" y="100"/>
                  </a:cubicBezTo>
                  <a:cubicBezTo>
                    <a:pt x="614" y="100"/>
                    <a:pt x="654" y="138"/>
                    <a:pt x="654" y="192"/>
                  </a:cubicBezTo>
                  <a:cubicBezTo>
                    <a:pt x="654" y="391"/>
                    <a:pt x="654" y="391"/>
                    <a:pt x="654" y="391"/>
                  </a:cubicBezTo>
                  <a:cubicBezTo>
                    <a:pt x="654" y="445"/>
                    <a:pt x="611" y="489"/>
                    <a:pt x="557" y="489"/>
                  </a:cubicBezTo>
                  <a:cubicBezTo>
                    <a:pt x="551" y="489"/>
                    <a:pt x="551" y="489"/>
                    <a:pt x="551" y="489"/>
                  </a:cubicBezTo>
                  <a:cubicBezTo>
                    <a:pt x="497" y="489"/>
                    <a:pt x="463" y="445"/>
                    <a:pt x="463" y="391"/>
                  </a:cubicBezTo>
                  <a:lnTo>
                    <a:pt x="463" y="192"/>
                  </a:lnTo>
                  <a:close/>
                  <a:moveTo>
                    <a:pt x="1089" y="1715"/>
                  </a:moveTo>
                  <a:cubicBezTo>
                    <a:pt x="420" y="1715"/>
                    <a:pt x="420" y="1715"/>
                    <a:pt x="420" y="1715"/>
                  </a:cubicBezTo>
                  <a:cubicBezTo>
                    <a:pt x="420" y="1715"/>
                    <a:pt x="359" y="1690"/>
                    <a:pt x="359" y="1629"/>
                  </a:cubicBezTo>
                  <a:cubicBezTo>
                    <a:pt x="389" y="1569"/>
                    <a:pt x="389" y="1569"/>
                    <a:pt x="389" y="1569"/>
                  </a:cubicBezTo>
                  <a:cubicBezTo>
                    <a:pt x="389" y="1569"/>
                    <a:pt x="428" y="1491"/>
                    <a:pt x="485" y="1426"/>
                  </a:cubicBezTo>
                  <a:cubicBezTo>
                    <a:pt x="543" y="1361"/>
                    <a:pt x="610" y="1426"/>
                    <a:pt x="610" y="1426"/>
                  </a:cubicBezTo>
                  <a:cubicBezTo>
                    <a:pt x="610" y="1426"/>
                    <a:pt x="639" y="1487"/>
                    <a:pt x="738" y="1489"/>
                  </a:cubicBezTo>
                  <a:cubicBezTo>
                    <a:pt x="772" y="1489"/>
                    <a:pt x="772" y="1489"/>
                    <a:pt x="772" y="1489"/>
                  </a:cubicBezTo>
                  <a:cubicBezTo>
                    <a:pt x="870" y="1487"/>
                    <a:pt x="900" y="1426"/>
                    <a:pt x="900" y="1426"/>
                  </a:cubicBezTo>
                  <a:cubicBezTo>
                    <a:pt x="900" y="1426"/>
                    <a:pt x="967" y="1361"/>
                    <a:pt x="1024" y="1426"/>
                  </a:cubicBezTo>
                  <a:cubicBezTo>
                    <a:pt x="1081" y="1491"/>
                    <a:pt x="1121" y="1569"/>
                    <a:pt x="1121" y="1569"/>
                  </a:cubicBezTo>
                  <a:cubicBezTo>
                    <a:pt x="1151" y="1629"/>
                    <a:pt x="1151" y="1629"/>
                    <a:pt x="1151" y="1629"/>
                  </a:cubicBezTo>
                  <a:cubicBezTo>
                    <a:pt x="1151" y="1690"/>
                    <a:pt x="1089" y="1715"/>
                    <a:pt x="1089" y="1715"/>
                  </a:cubicBezTo>
                  <a:close/>
                  <a:moveTo>
                    <a:pt x="1975" y="1721"/>
                  </a:moveTo>
                  <a:cubicBezTo>
                    <a:pt x="1478" y="1721"/>
                    <a:pt x="1478" y="1721"/>
                    <a:pt x="1478" y="1721"/>
                  </a:cubicBezTo>
                  <a:cubicBezTo>
                    <a:pt x="1452" y="1721"/>
                    <a:pt x="1431" y="1686"/>
                    <a:pt x="1431" y="1660"/>
                  </a:cubicBezTo>
                  <a:cubicBezTo>
                    <a:pt x="1431" y="1634"/>
                    <a:pt x="1452" y="1608"/>
                    <a:pt x="1478" y="1608"/>
                  </a:cubicBezTo>
                  <a:cubicBezTo>
                    <a:pt x="1975" y="1608"/>
                    <a:pt x="1975" y="1608"/>
                    <a:pt x="1975" y="1608"/>
                  </a:cubicBezTo>
                  <a:cubicBezTo>
                    <a:pt x="2001" y="1608"/>
                    <a:pt x="2022" y="1634"/>
                    <a:pt x="2022" y="1660"/>
                  </a:cubicBezTo>
                  <a:cubicBezTo>
                    <a:pt x="2022" y="1686"/>
                    <a:pt x="2001" y="1721"/>
                    <a:pt x="1975" y="1721"/>
                  </a:cubicBezTo>
                  <a:close/>
                  <a:moveTo>
                    <a:pt x="2218" y="1053"/>
                  </a:moveTo>
                  <a:cubicBezTo>
                    <a:pt x="1530" y="1053"/>
                    <a:pt x="1530" y="1053"/>
                    <a:pt x="1530" y="1053"/>
                  </a:cubicBezTo>
                  <a:cubicBezTo>
                    <a:pt x="1477" y="1053"/>
                    <a:pt x="1434" y="1015"/>
                    <a:pt x="1434" y="962"/>
                  </a:cubicBezTo>
                  <a:cubicBezTo>
                    <a:pt x="1434" y="909"/>
                    <a:pt x="1477" y="884"/>
                    <a:pt x="1530" y="884"/>
                  </a:cubicBezTo>
                  <a:cubicBezTo>
                    <a:pt x="2218" y="884"/>
                    <a:pt x="2218" y="884"/>
                    <a:pt x="2218" y="884"/>
                  </a:cubicBezTo>
                  <a:cubicBezTo>
                    <a:pt x="2271" y="884"/>
                    <a:pt x="2314" y="909"/>
                    <a:pt x="2314" y="962"/>
                  </a:cubicBezTo>
                  <a:cubicBezTo>
                    <a:pt x="2314" y="1015"/>
                    <a:pt x="2271" y="1053"/>
                    <a:pt x="2218" y="1053"/>
                  </a:cubicBezTo>
                  <a:close/>
                </a:path>
              </a:pathLst>
            </a:custGeom>
            <a:solidFill>
              <a:schemeClr val="bg1"/>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6" name="KSO_Shape"/>
            <p:cNvSpPr/>
            <p:nvPr/>
          </p:nvSpPr>
          <p:spPr bwMode="auto">
            <a:xfrm>
              <a:off x="3983318" y="4941492"/>
              <a:ext cx="554256" cy="471117"/>
            </a:xfrm>
            <a:custGeom>
              <a:avLst/>
              <a:gdLst>
                <a:gd name="T0" fmla="*/ 1221908 w 2276475"/>
                <a:gd name="T1" fmla="*/ 1328927 h 1936751"/>
                <a:gd name="T2" fmla="*/ 1196654 w 2276475"/>
                <a:gd name="T3" fmla="*/ 1388292 h 1936751"/>
                <a:gd name="T4" fmla="*/ 691864 w 2276475"/>
                <a:gd name="T5" fmla="*/ 1376845 h 1936751"/>
                <a:gd name="T6" fmla="*/ 695585 w 2276475"/>
                <a:gd name="T7" fmla="*/ 1314285 h 1936751"/>
                <a:gd name="T8" fmla="*/ 1104489 w 2276475"/>
                <a:gd name="T9" fmla="*/ 1115137 h 1936751"/>
                <a:gd name="T10" fmla="*/ 1117497 w 2276475"/>
                <a:gd name="T11" fmla="*/ 1168850 h 1936751"/>
                <a:gd name="T12" fmla="*/ 811396 w 2276475"/>
                <a:gd name="T13" fmla="*/ 1188695 h 1936751"/>
                <a:gd name="T14" fmla="*/ 783254 w 2276475"/>
                <a:gd name="T15" fmla="*/ 1141068 h 1936751"/>
                <a:gd name="T16" fmla="*/ 309026 w 2276475"/>
                <a:gd name="T17" fmla="*/ 898551 h 1936751"/>
                <a:gd name="T18" fmla="*/ 798665 w 2276475"/>
                <a:gd name="T19" fmla="*/ 935449 h 1936751"/>
                <a:gd name="T20" fmla="*/ 759855 w 2276475"/>
                <a:gd name="T21" fmla="*/ 989335 h 1936751"/>
                <a:gd name="T22" fmla="*/ 259317 w 2276475"/>
                <a:gd name="T23" fmla="*/ 967303 h 1936751"/>
                <a:gd name="T24" fmla="*/ 277393 w 2276475"/>
                <a:gd name="T25" fmla="*/ 906514 h 1936751"/>
                <a:gd name="T26" fmla="*/ 1086287 w 2276475"/>
                <a:gd name="T27" fmla="*/ 817903 h 1936751"/>
                <a:gd name="T28" fmla="*/ 1028372 w 2276475"/>
                <a:gd name="T29" fmla="*/ 919230 h 1936751"/>
                <a:gd name="T30" fmla="*/ 999280 w 2276475"/>
                <a:gd name="T31" fmla="*/ 917630 h 1936751"/>
                <a:gd name="T32" fmla="*/ 289574 w 2276475"/>
                <a:gd name="T33" fmla="*/ 706099 h 1936751"/>
                <a:gd name="T34" fmla="*/ 590631 w 2276475"/>
                <a:gd name="T35" fmla="*/ 735033 h 1936751"/>
                <a:gd name="T36" fmla="*/ 567535 w 2276475"/>
                <a:gd name="T37" fmla="*/ 784938 h 1936751"/>
                <a:gd name="T38" fmla="*/ 259309 w 2276475"/>
                <a:gd name="T39" fmla="*/ 770073 h 1936751"/>
                <a:gd name="T40" fmla="*/ 267273 w 2276475"/>
                <a:gd name="T41" fmla="*/ 715124 h 1936751"/>
                <a:gd name="T42" fmla="*/ 836933 w 2276475"/>
                <a:gd name="T43" fmla="*/ 505684 h 1936751"/>
                <a:gd name="T44" fmla="*/ 846494 w 2276475"/>
                <a:gd name="T45" fmla="*/ 574170 h 1936751"/>
                <a:gd name="T46" fmla="*/ 268069 w 2276475"/>
                <a:gd name="T47" fmla="*/ 592752 h 1936751"/>
                <a:gd name="T48" fmla="*/ 238855 w 2276475"/>
                <a:gd name="T49" fmla="*/ 530105 h 1936751"/>
                <a:gd name="T50" fmla="*/ 1467818 w 2276475"/>
                <a:gd name="T51" fmla="*/ 344025 h 1936751"/>
                <a:gd name="T52" fmla="*/ 1566759 w 2276475"/>
                <a:gd name="T53" fmla="*/ 428438 h 1936751"/>
                <a:gd name="T54" fmla="*/ 1578461 w 2276475"/>
                <a:gd name="T55" fmla="*/ 479936 h 1936751"/>
                <a:gd name="T56" fmla="*/ 1197862 w 2276475"/>
                <a:gd name="T57" fmla="*/ 846789 h 1936751"/>
                <a:gd name="T58" fmla="*/ 1138817 w 2276475"/>
                <a:gd name="T59" fmla="*/ 842806 h 1936751"/>
                <a:gd name="T60" fmla="*/ 1093869 w 2276475"/>
                <a:gd name="T61" fmla="*/ 799538 h 1936751"/>
                <a:gd name="T62" fmla="*/ 1075782 w 2276475"/>
                <a:gd name="T63" fmla="*/ 737423 h 1936751"/>
                <a:gd name="T64" fmla="*/ 1456382 w 2276475"/>
                <a:gd name="T65" fmla="*/ 344821 h 1936751"/>
                <a:gd name="T66" fmla="*/ 199469 w 2276475"/>
                <a:gd name="T67" fmla="*/ 367345 h 1936751"/>
                <a:gd name="T68" fmla="*/ 114475 w 2276475"/>
                <a:gd name="T69" fmla="*/ 448541 h 1936751"/>
                <a:gd name="T70" fmla="*/ 103321 w 2276475"/>
                <a:gd name="T71" fmla="*/ 1407238 h 1936751"/>
                <a:gd name="T72" fmla="*/ 171315 w 2276475"/>
                <a:gd name="T73" fmla="*/ 1503559 h 1936751"/>
                <a:gd name="T74" fmla="*/ 1382734 w 2276475"/>
                <a:gd name="T75" fmla="*/ 1530890 h 1936751"/>
                <a:gd name="T76" fmla="*/ 1488975 w 2276475"/>
                <a:gd name="T77" fmla="*/ 1477289 h 1936751"/>
                <a:gd name="T78" fmla="*/ 1531737 w 2276475"/>
                <a:gd name="T79" fmla="*/ 1365845 h 1936751"/>
                <a:gd name="T80" fmla="*/ 1605841 w 2276475"/>
                <a:gd name="T81" fmla="*/ 1539381 h 1936751"/>
                <a:gd name="T82" fmla="*/ 1513146 w 2276475"/>
                <a:gd name="T83" fmla="*/ 1611821 h 1936751"/>
                <a:gd name="T84" fmla="*/ 101461 w 2276475"/>
                <a:gd name="T85" fmla="*/ 1605982 h 1936751"/>
                <a:gd name="T86" fmla="*/ 16468 w 2276475"/>
                <a:gd name="T87" fmla="*/ 1525317 h 1936751"/>
                <a:gd name="T88" fmla="*/ 5312 w 2276475"/>
                <a:gd name="T89" fmla="*/ 391226 h 1936751"/>
                <a:gd name="T90" fmla="*/ 73307 w 2276475"/>
                <a:gd name="T91" fmla="*/ 295170 h 1936751"/>
                <a:gd name="T92" fmla="*/ 1746529 w 2276475"/>
                <a:gd name="T93" fmla="*/ 88926 h 1936751"/>
                <a:gd name="T94" fmla="*/ 1805153 w 2276475"/>
                <a:gd name="T95" fmla="*/ 114614 h 1936751"/>
                <a:gd name="T96" fmla="*/ 1838312 w 2276475"/>
                <a:gd name="T97" fmla="*/ 176846 h 1936751"/>
                <a:gd name="T98" fmla="*/ 1821600 w 2276475"/>
                <a:gd name="T99" fmla="*/ 237490 h 1936751"/>
                <a:gd name="T100" fmla="*/ 1620792 w 2276475"/>
                <a:gd name="T101" fmla="*/ 421806 h 1936751"/>
                <a:gd name="T102" fmla="*/ 1543068 w 2276475"/>
                <a:gd name="T103" fmla="*/ 339447 h 1936751"/>
                <a:gd name="T104" fmla="*/ 1506460 w 2276475"/>
                <a:gd name="T105" fmla="*/ 289925 h 1936751"/>
                <a:gd name="T106" fmla="*/ 1716818 w 2276475"/>
                <a:gd name="T107" fmla="*/ 92634 h 1936751"/>
                <a:gd name="T108" fmla="*/ 1893521 w 2276475"/>
                <a:gd name="T109" fmla="*/ 35131 h 1936751"/>
                <a:gd name="T110" fmla="*/ 1889783 w 2276475"/>
                <a:gd name="T111" fmla="*/ 106078 h 1936751"/>
                <a:gd name="T112" fmla="*/ 1844400 w 2276475"/>
                <a:gd name="T113" fmla="*/ 105545 h 1936751"/>
                <a:gd name="T114" fmla="*/ 1793944 w 2276475"/>
                <a:gd name="T115" fmla="*/ 59669 h 1936751"/>
                <a:gd name="T116" fmla="*/ 1847069 w 2276475"/>
                <a:gd name="T117" fmla="*/ 16194 h 1936751"/>
                <a:gd name="T118" fmla="*/ 1697756 w 2276475"/>
                <a:gd name="T119" fmla="*/ 22017 h 1936751"/>
                <a:gd name="T120" fmla="*/ 1364698 w 2276475"/>
                <a:gd name="T121" fmla="*/ 383050 h 1936751"/>
                <a:gd name="T122" fmla="*/ 1317840 w 2276475"/>
                <a:gd name="T123" fmla="*/ 375887 h 1936751"/>
                <a:gd name="T124" fmla="*/ 1320237 w 2276475"/>
                <a:gd name="T125" fmla="*/ 329200 h 1936751"/>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0" t="0" r="r" b="b"/>
              <a:pathLst>
                <a:path w="2276475" h="1936751">
                  <a:moveTo>
                    <a:pt x="872202" y="1555750"/>
                  </a:moveTo>
                  <a:lnTo>
                    <a:pt x="879190" y="1555750"/>
                  </a:lnTo>
                  <a:lnTo>
                    <a:pt x="1397284" y="1555750"/>
                  </a:lnTo>
                  <a:lnTo>
                    <a:pt x="1404272" y="1555750"/>
                  </a:lnTo>
                  <a:lnTo>
                    <a:pt x="1410943" y="1557024"/>
                  </a:lnTo>
                  <a:lnTo>
                    <a:pt x="1417614" y="1557979"/>
                  </a:lnTo>
                  <a:lnTo>
                    <a:pt x="1423649" y="1560208"/>
                  </a:lnTo>
                  <a:lnTo>
                    <a:pt x="1430002" y="1562437"/>
                  </a:lnTo>
                  <a:lnTo>
                    <a:pt x="1435403" y="1565303"/>
                  </a:lnTo>
                  <a:lnTo>
                    <a:pt x="1440485" y="1568168"/>
                  </a:lnTo>
                  <a:lnTo>
                    <a:pt x="1445567" y="1571989"/>
                  </a:lnTo>
                  <a:lnTo>
                    <a:pt x="1450015" y="1576128"/>
                  </a:lnTo>
                  <a:lnTo>
                    <a:pt x="1453509" y="1580268"/>
                  </a:lnTo>
                  <a:lnTo>
                    <a:pt x="1457321" y="1584726"/>
                  </a:lnTo>
                  <a:lnTo>
                    <a:pt x="1460180" y="1589502"/>
                  </a:lnTo>
                  <a:lnTo>
                    <a:pt x="1462403" y="1594915"/>
                  </a:lnTo>
                  <a:lnTo>
                    <a:pt x="1463674" y="1600009"/>
                  </a:lnTo>
                  <a:lnTo>
                    <a:pt x="1464944" y="1605741"/>
                  </a:lnTo>
                  <a:lnTo>
                    <a:pt x="1465262" y="1611472"/>
                  </a:lnTo>
                  <a:lnTo>
                    <a:pt x="1464944" y="1617203"/>
                  </a:lnTo>
                  <a:lnTo>
                    <a:pt x="1463674" y="1622935"/>
                  </a:lnTo>
                  <a:lnTo>
                    <a:pt x="1462403" y="1628029"/>
                  </a:lnTo>
                  <a:lnTo>
                    <a:pt x="1460180" y="1633124"/>
                  </a:lnTo>
                  <a:lnTo>
                    <a:pt x="1457321" y="1638218"/>
                  </a:lnTo>
                  <a:lnTo>
                    <a:pt x="1453509" y="1642358"/>
                  </a:lnTo>
                  <a:lnTo>
                    <a:pt x="1450015" y="1646815"/>
                  </a:lnTo>
                  <a:lnTo>
                    <a:pt x="1445567" y="1650955"/>
                  </a:lnTo>
                  <a:lnTo>
                    <a:pt x="1440485" y="1654457"/>
                  </a:lnTo>
                  <a:lnTo>
                    <a:pt x="1435403" y="1657641"/>
                  </a:lnTo>
                  <a:lnTo>
                    <a:pt x="1430002" y="1660507"/>
                  </a:lnTo>
                  <a:lnTo>
                    <a:pt x="1423649" y="1662736"/>
                  </a:lnTo>
                  <a:lnTo>
                    <a:pt x="1417614" y="1664328"/>
                  </a:lnTo>
                  <a:lnTo>
                    <a:pt x="1410943" y="1665920"/>
                  </a:lnTo>
                  <a:lnTo>
                    <a:pt x="1404272" y="1666875"/>
                  </a:lnTo>
                  <a:lnTo>
                    <a:pt x="1397284" y="1666875"/>
                  </a:lnTo>
                  <a:lnTo>
                    <a:pt x="879190" y="1666875"/>
                  </a:lnTo>
                  <a:lnTo>
                    <a:pt x="872202" y="1666875"/>
                  </a:lnTo>
                  <a:lnTo>
                    <a:pt x="865531" y="1665920"/>
                  </a:lnTo>
                  <a:lnTo>
                    <a:pt x="858860" y="1664328"/>
                  </a:lnTo>
                  <a:lnTo>
                    <a:pt x="852507" y="1662736"/>
                  </a:lnTo>
                  <a:lnTo>
                    <a:pt x="846790" y="1660507"/>
                  </a:lnTo>
                  <a:lnTo>
                    <a:pt x="841389" y="1657641"/>
                  </a:lnTo>
                  <a:lnTo>
                    <a:pt x="835989" y="1654139"/>
                  </a:lnTo>
                  <a:lnTo>
                    <a:pt x="831224" y="1650955"/>
                  </a:lnTo>
                  <a:lnTo>
                    <a:pt x="826777" y="1646815"/>
                  </a:lnTo>
                  <a:lnTo>
                    <a:pt x="822648" y="1642358"/>
                  </a:lnTo>
                  <a:lnTo>
                    <a:pt x="819471" y="1637900"/>
                  </a:lnTo>
                  <a:lnTo>
                    <a:pt x="816612" y="1633124"/>
                  </a:lnTo>
                  <a:lnTo>
                    <a:pt x="814389" y="1628029"/>
                  </a:lnTo>
                  <a:lnTo>
                    <a:pt x="812483" y="1622935"/>
                  </a:lnTo>
                  <a:lnTo>
                    <a:pt x="811530" y="1617203"/>
                  </a:lnTo>
                  <a:lnTo>
                    <a:pt x="811212" y="1611472"/>
                  </a:lnTo>
                  <a:lnTo>
                    <a:pt x="811530" y="1605741"/>
                  </a:lnTo>
                  <a:lnTo>
                    <a:pt x="812483" y="1600009"/>
                  </a:lnTo>
                  <a:lnTo>
                    <a:pt x="814389" y="1594915"/>
                  </a:lnTo>
                  <a:lnTo>
                    <a:pt x="816612" y="1589820"/>
                  </a:lnTo>
                  <a:lnTo>
                    <a:pt x="819471" y="1584726"/>
                  </a:lnTo>
                  <a:lnTo>
                    <a:pt x="822648" y="1580268"/>
                  </a:lnTo>
                  <a:lnTo>
                    <a:pt x="826777" y="1576128"/>
                  </a:lnTo>
                  <a:lnTo>
                    <a:pt x="831224" y="1571989"/>
                  </a:lnTo>
                  <a:lnTo>
                    <a:pt x="835989" y="1568168"/>
                  </a:lnTo>
                  <a:lnTo>
                    <a:pt x="841389" y="1565303"/>
                  </a:lnTo>
                  <a:lnTo>
                    <a:pt x="846790" y="1562437"/>
                  </a:lnTo>
                  <a:lnTo>
                    <a:pt x="852507" y="1560208"/>
                  </a:lnTo>
                  <a:lnTo>
                    <a:pt x="858860" y="1558298"/>
                  </a:lnTo>
                  <a:lnTo>
                    <a:pt x="865531" y="1557024"/>
                  </a:lnTo>
                  <a:lnTo>
                    <a:pt x="872202" y="1555750"/>
                  </a:lnTo>
                  <a:close/>
                  <a:moveTo>
                    <a:pt x="984211" y="1325563"/>
                  </a:moveTo>
                  <a:lnTo>
                    <a:pt x="1292263" y="1325563"/>
                  </a:lnTo>
                  <a:lnTo>
                    <a:pt x="1297339" y="1325880"/>
                  </a:lnTo>
                  <a:lnTo>
                    <a:pt x="1302415" y="1326513"/>
                  </a:lnTo>
                  <a:lnTo>
                    <a:pt x="1307174" y="1327779"/>
                  </a:lnTo>
                  <a:lnTo>
                    <a:pt x="1311615" y="1329361"/>
                  </a:lnTo>
                  <a:lnTo>
                    <a:pt x="1315740" y="1331260"/>
                  </a:lnTo>
                  <a:lnTo>
                    <a:pt x="1319864" y="1333792"/>
                  </a:lnTo>
                  <a:lnTo>
                    <a:pt x="1323671" y="1336640"/>
                  </a:lnTo>
                  <a:lnTo>
                    <a:pt x="1327161" y="1340121"/>
                  </a:lnTo>
                  <a:lnTo>
                    <a:pt x="1330333" y="1343286"/>
                  </a:lnTo>
                  <a:lnTo>
                    <a:pt x="1332871" y="1347400"/>
                  </a:lnTo>
                  <a:lnTo>
                    <a:pt x="1335409" y="1351198"/>
                  </a:lnTo>
                  <a:lnTo>
                    <a:pt x="1337630" y="1355629"/>
                  </a:lnTo>
                  <a:lnTo>
                    <a:pt x="1339216" y="1360059"/>
                  </a:lnTo>
                  <a:lnTo>
                    <a:pt x="1340485" y="1364807"/>
                  </a:lnTo>
                  <a:lnTo>
                    <a:pt x="1341437" y="1369870"/>
                  </a:lnTo>
                  <a:lnTo>
                    <a:pt x="1341437" y="1374934"/>
                  </a:lnTo>
                  <a:lnTo>
                    <a:pt x="1341437" y="1379681"/>
                  </a:lnTo>
                  <a:lnTo>
                    <a:pt x="1340485" y="1384745"/>
                  </a:lnTo>
                  <a:lnTo>
                    <a:pt x="1339216" y="1389492"/>
                  </a:lnTo>
                  <a:lnTo>
                    <a:pt x="1337630" y="1393923"/>
                  </a:lnTo>
                  <a:lnTo>
                    <a:pt x="1335409" y="1398037"/>
                  </a:lnTo>
                  <a:lnTo>
                    <a:pt x="1332871" y="1402151"/>
                  </a:lnTo>
                  <a:lnTo>
                    <a:pt x="1330016" y="1405632"/>
                  </a:lnTo>
                  <a:lnTo>
                    <a:pt x="1327161" y="1409430"/>
                  </a:lnTo>
                  <a:lnTo>
                    <a:pt x="1323671" y="1412595"/>
                  </a:lnTo>
                  <a:lnTo>
                    <a:pt x="1319864" y="1415443"/>
                  </a:lnTo>
                  <a:lnTo>
                    <a:pt x="1315740" y="1417659"/>
                  </a:lnTo>
                  <a:lnTo>
                    <a:pt x="1311615" y="1419874"/>
                  </a:lnTo>
                  <a:lnTo>
                    <a:pt x="1306857" y="1421773"/>
                  </a:lnTo>
                  <a:lnTo>
                    <a:pt x="1302415" y="1422722"/>
                  </a:lnTo>
                  <a:lnTo>
                    <a:pt x="1297339" y="1423672"/>
                  </a:lnTo>
                  <a:lnTo>
                    <a:pt x="1292263" y="1423988"/>
                  </a:lnTo>
                  <a:lnTo>
                    <a:pt x="984211" y="1423988"/>
                  </a:lnTo>
                  <a:lnTo>
                    <a:pt x="979453" y="1423672"/>
                  </a:lnTo>
                  <a:lnTo>
                    <a:pt x="974377" y="1422722"/>
                  </a:lnTo>
                  <a:lnTo>
                    <a:pt x="969618" y="1421773"/>
                  </a:lnTo>
                  <a:lnTo>
                    <a:pt x="965176" y="1419874"/>
                  </a:lnTo>
                  <a:lnTo>
                    <a:pt x="960735" y="1417659"/>
                  </a:lnTo>
                  <a:lnTo>
                    <a:pt x="956928" y="1415443"/>
                  </a:lnTo>
                  <a:lnTo>
                    <a:pt x="952803" y="1412595"/>
                  </a:lnTo>
                  <a:lnTo>
                    <a:pt x="949631" y="1409430"/>
                  </a:lnTo>
                  <a:lnTo>
                    <a:pt x="946141" y="1405632"/>
                  </a:lnTo>
                  <a:lnTo>
                    <a:pt x="943286" y="1402151"/>
                  </a:lnTo>
                  <a:lnTo>
                    <a:pt x="941065" y="1398037"/>
                  </a:lnTo>
                  <a:lnTo>
                    <a:pt x="938844" y="1393923"/>
                  </a:lnTo>
                  <a:lnTo>
                    <a:pt x="937258" y="1389492"/>
                  </a:lnTo>
                  <a:lnTo>
                    <a:pt x="935989" y="1384745"/>
                  </a:lnTo>
                  <a:lnTo>
                    <a:pt x="935355" y="1379681"/>
                  </a:lnTo>
                  <a:lnTo>
                    <a:pt x="935037" y="1374934"/>
                  </a:lnTo>
                  <a:lnTo>
                    <a:pt x="935355" y="1369870"/>
                  </a:lnTo>
                  <a:lnTo>
                    <a:pt x="935989" y="1364807"/>
                  </a:lnTo>
                  <a:lnTo>
                    <a:pt x="937258" y="1360059"/>
                  </a:lnTo>
                  <a:lnTo>
                    <a:pt x="938844" y="1355629"/>
                  </a:lnTo>
                  <a:lnTo>
                    <a:pt x="940748" y="1351198"/>
                  </a:lnTo>
                  <a:lnTo>
                    <a:pt x="943286" y="1347400"/>
                  </a:lnTo>
                  <a:lnTo>
                    <a:pt x="946141" y="1343286"/>
                  </a:lnTo>
                  <a:lnTo>
                    <a:pt x="949631" y="1340121"/>
                  </a:lnTo>
                  <a:lnTo>
                    <a:pt x="952803" y="1336640"/>
                  </a:lnTo>
                  <a:lnTo>
                    <a:pt x="956928" y="1333792"/>
                  </a:lnTo>
                  <a:lnTo>
                    <a:pt x="960735" y="1331260"/>
                  </a:lnTo>
                  <a:lnTo>
                    <a:pt x="965176" y="1329361"/>
                  </a:lnTo>
                  <a:lnTo>
                    <a:pt x="969618" y="1327779"/>
                  </a:lnTo>
                  <a:lnTo>
                    <a:pt x="974377" y="1326513"/>
                  </a:lnTo>
                  <a:lnTo>
                    <a:pt x="979453" y="1325880"/>
                  </a:lnTo>
                  <a:lnTo>
                    <a:pt x="984211" y="1325563"/>
                  </a:lnTo>
                  <a:close/>
                  <a:moveTo>
                    <a:pt x="369286" y="1074738"/>
                  </a:moveTo>
                  <a:lnTo>
                    <a:pt x="887697" y="1074738"/>
                  </a:lnTo>
                  <a:lnTo>
                    <a:pt x="894368" y="1075056"/>
                  </a:lnTo>
                  <a:lnTo>
                    <a:pt x="901356" y="1076008"/>
                  </a:lnTo>
                  <a:lnTo>
                    <a:pt x="908027" y="1077278"/>
                  </a:lnTo>
                  <a:lnTo>
                    <a:pt x="914063" y="1079183"/>
                  </a:lnTo>
                  <a:lnTo>
                    <a:pt x="920098" y="1081406"/>
                  </a:lnTo>
                  <a:lnTo>
                    <a:pt x="925816" y="1084263"/>
                  </a:lnTo>
                  <a:lnTo>
                    <a:pt x="930898" y="1087438"/>
                  </a:lnTo>
                  <a:lnTo>
                    <a:pt x="935663" y="1090931"/>
                  </a:lnTo>
                  <a:lnTo>
                    <a:pt x="940110" y="1094741"/>
                  </a:lnTo>
                  <a:lnTo>
                    <a:pt x="944240" y="1099186"/>
                  </a:lnTo>
                  <a:lnTo>
                    <a:pt x="947416" y="1103948"/>
                  </a:lnTo>
                  <a:lnTo>
                    <a:pt x="950275" y="1108711"/>
                  </a:lnTo>
                  <a:lnTo>
                    <a:pt x="952499" y="1113791"/>
                  </a:lnTo>
                  <a:lnTo>
                    <a:pt x="954405" y="1118871"/>
                  </a:lnTo>
                  <a:lnTo>
                    <a:pt x="955358" y="1124903"/>
                  </a:lnTo>
                  <a:lnTo>
                    <a:pt x="955675" y="1130301"/>
                  </a:lnTo>
                  <a:lnTo>
                    <a:pt x="955358" y="1136016"/>
                  </a:lnTo>
                  <a:lnTo>
                    <a:pt x="954405" y="1141413"/>
                  </a:lnTo>
                  <a:lnTo>
                    <a:pt x="952499" y="1147128"/>
                  </a:lnTo>
                  <a:lnTo>
                    <a:pt x="950275" y="1152208"/>
                  </a:lnTo>
                  <a:lnTo>
                    <a:pt x="947416" y="1156971"/>
                  </a:lnTo>
                  <a:lnTo>
                    <a:pt x="944240" y="1161098"/>
                  </a:lnTo>
                  <a:lnTo>
                    <a:pt x="940110" y="1165543"/>
                  </a:lnTo>
                  <a:lnTo>
                    <a:pt x="935663" y="1169671"/>
                  </a:lnTo>
                  <a:lnTo>
                    <a:pt x="930898" y="1173163"/>
                  </a:lnTo>
                  <a:lnTo>
                    <a:pt x="925816" y="1176656"/>
                  </a:lnTo>
                  <a:lnTo>
                    <a:pt x="920098" y="1179196"/>
                  </a:lnTo>
                  <a:lnTo>
                    <a:pt x="914063" y="1181736"/>
                  </a:lnTo>
                  <a:lnTo>
                    <a:pt x="908027" y="1183323"/>
                  </a:lnTo>
                  <a:lnTo>
                    <a:pt x="901356" y="1184593"/>
                  </a:lnTo>
                  <a:lnTo>
                    <a:pt x="894368" y="1185546"/>
                  </a:lnTo>
                  <a:lnTo>
                    <a:pt x="887697" y="1185863"/>
                  </a:lnTo>
                  <a:lnTo>
                    <a:pt x="369286" y="1185863"/>
                  </a:lnTo>
                  <a:lnTo>
                    <a:pt x="362615" y="1185546"/>
                  </a:lnTo>
                  <a:lnTo>
                    <a:pt x="355944" y="1184593"/>
                  </a:lnTo>
                  <a:lnTo>
                    <a:pt x="349273" y="1183323"/>
                  </a:lnTo>
                  <a:lnTo>
                    <a:pt x="343238" y="1181736"/>
                  </a:lnTo>
                  <a:lnTo>
                    <a:pt x="337203" y="1179196"/>
                  </a:lnTo>
                  <a:lnTo>
                    <a:pt x="331485" y="1176656"/>
                  </a:lnTo>
                  <a:lnTo>
                    <a:pt x="326402" y="1173163"/>
                  </a:lnTo>
                  <a:lnTo>
                    <a:pt x="321637" y="1169671"/>
                  </a:lnTo>
                  <a:lnTo>
                    <a:pt x="317190" y="1165543"/>
                  </a:lnTo>
                  <a:lnTo>
                    <a:pt x="313378" y="1161098"/>
                  </a:lnTo>
                  <a:lnTo>
                    <a:pt x="309884" y="1156971"/>
                  </a:lnTo>
                  <a:lnTo>
                    <a:pt x="307025" y="1152208"/>
                  </a:lnTo>
                  <a:lnTo>
                    <a:pt x="304802" y="1147128"/>
                  </a:lnTo>
                  <a:lnTo>
                    <a:pt x="302896" y="1141413"/>
                  </a:lnTo>
                  <a:lnTo>
                    <a:pt x="301943" y="1136016"/>
                  </a:lnTo>
                  <a:lnTo>
                    <a:pt x="301625" y="1130301"/>
                  </a:lnTo>
                  <a:lnTo>
                    <a:pt x="301943" y="1124903"/>
                  </a:lnTo>
                  <a:lnTo>
                    <a:pt x="302896" y="1119188"/>
                  </a:lnTo>
                  <a:lnTo>
                    <a:pt x="304802" y="1113791"/>
                  </a:lnTo>
                  <a:lnTo>
                    <a:pt x="307025" y="1108711"/>
                  </a:lnTo>
                  <a:lnTo>
                    <a:pt x="309884" y="1103948"/>
                  </a:lnTo>
                  <a:lnTo>
                    <a:pt x="313378" y="1099186"/>
                  </a:lnTo>
                  <a:lnTo>
                    <a:pt x="317190" y="1094741"/>
                  </a:lnTo>
                  <a:lnTo>
                    <a:pt x="321637" y="1091248"/>
                  </a:lnTo>
                  <a:lnTo>
                    <a:pt x="326402" y="1087438"/>
                  </a:lnTo>
                  <a:lnTo>
                    <a:pt x="331485" y="1084263"/>
                  </a:lnTo>
                  <a:lnTo>
                    <a:pt x="337203" y="1081406"/>
                  </a:lnTo>
                  <a:lnTo>
                    <a:pt x="343238" y="1079183"/>
                  </a:lnTo>
                  <a:lnTo>
                    <a:pt x="349273" y="1077278"/>
                  </a:lnTo>
                  <a:lnTo>
                    <a:pt x="355944" y="1076008"/>
                  </a:lnTo>
                  <a:lnTo>
                    <a:pt x="362615" y="1075056"/>
                  </a:lnTo>
                  <a:lnTo>
                    <a:pt x="369286" y="1074738"/>
                  </a:lnTo>
                  <a:close/>
                  <a:moveTo>
                    <a:pt x="1261435" y="965200"/>
                  </a:moveTo>
                  <a:lnTo>
                    <a:pt x="1264624" y="965200"/>
                  </a:lnTo>
                  <a:lnTo>
                    <a:pt x="1267814" y="965200"/>
                  </a:lnTo>
                  <a:lnTo>
                    <a:pt x="1271322" y="965838"/>
                  </a:lnTo>
                  <a:lnTo>
                    <a:pt x="1275149" y="967114"/>
                  </a:lnTo>
                  <a:lnTo>
                    <a:pt x="1278977" y="968390"/>
                  </a:lnTo>
                  <a:lnTo>
                    <a:pt x="1282804" y="969984"/>
                  </a:lnTo>
                  <a:lnTo>
                    <a:pt x="1290777" y="973811"/>
                  </a:lnTo>
                  <a:lnTo>
                    <a:pt x="1298113" y="978277"/>
                  </a:lnTo>
                  <a:lnTo>
                    <a:pt x="1304491" y="982742"/>
                  </a:lnTo>
                  <a:lnTo>
                    <a:pt x="1308637" y="986250"/>
                  </a:lnTo>
                  <a:lnTo>
                    <a:pt x="1312784" y="990715"/>
                  </a:lnTo>
                  <a:lnTo>
                    <a:pt x="1317249" y="997094"/>
                  </a:lnTo>
                  <a:lnTo>
                    <a:pt x="1321395" y="1004429"/>
                  </a:lnTo>
                  <a:lnTo>
                    <a:pt x="1325222" y="1012403"/>
                  </a:lnTo>
                  <a:lnTo>
                    <a:pt x="1326817" y="1016549"/>
                  </a:lnTo>
                  <a:lnTo>
                    <a:pt x="1328092" y="1020057"/>
                  </a:lnTo>
                  <a:lnTo>
                    <a:pt x="1329368" y="1024203"/>
                  </a:lnTo>
                  <a:lnTo>
                    <a:pt x="1330006" y="1027711"/>
                  </a:lnTo>
                  <a:lnTo>
                    <a:pt x="1330325" y="1030901"/>
                  </a:lnTo>
                  <a:lnTo>
                    <a:pt x="1330006" y="1034090"/>
                  </a:lnTo>
                  <a:lnTo>
                    <a:pt x="1329368" y="1036004"/>
                  </a:lnTo>
                  <a:lnTo>
                    <a:pt x="1327774" y="1038236"/>
                  </a:lnTo>
                  <a:lnTo>
                    <a:pt x="1228904" y="1099472"/>
                  </a:lnTo>
                  <a:lnTo>
                    <a:pt x="1226990" y="1101066"/>
                  </a:lnTo>
                  <a:lnTo>
                    <a:pt x="1225396" y="1102342"/>
                  </a:lnTo>
                  <a:lnTo>
                    <a:pt x="1223163" y="1103618"/>
                  </a:lnTo>
                  <a:lnTo>
                    <a:pt x="1220930" y="1104575"/>
                  </a:lnTo>
                  <a:lnTo>
                    <a:pt x="1219017" y="1105213"/>
                  </a:lnTo>
                  <a:lnTo>
                    <a:pt x="1216784" y="1105850"/>
                  </a:lnTo>
                  <a:lnTo>
                    <a:pt x="1212000" y="1106488"/>
                  </a:lnTo>
                  <a:lnTo>
                    <a:pt x="1207854" y="1105850"/>
                  </a:lnTo>
                  <a:lnTo>
                    <a:pt x="1205622" y="1105213"/>
                  </a:lnTo>
                  <a:lnTo>
                    <a:pt x="1203389" y="1104575"/>
                  </a:lnTo>
                  <a:lnTo>
                    <a:pt x="1201475" y="1103618"/>
                  </a:lnTo>
                  <a:lnTo>
                    <a:pt x="1199243" y="1102342"/>
                  </a:lnTo>
                  <a:lnTo>
                    <a:pt x="1197329" y="1101066"/>
                  </a:lnTo>
                  <a:lnTo>
                    <a:pt x="1195735" y="1099472"/>
                  </a:lnTo>
                  <a:lnTo>
                    <a:pt x="1194140" y="1097558"/>
                  </a:lnTo>
                  <a:lnTo>
                    <a:pt x="1192864" y="1095963"/>
                  </a:lnTo>
                  <a:lnTo>
                    <a:pt x="1191588" y="1093731"/>
                  </a:lnTo>
                  <a:lnTo>
                    <a:pt x="1190632" y="1091817"/>
                  </a:lnTo>
                  <a:lnTo>
                    <a:pt x="1189356" y="1087352"/>
                  </a:lnTo>
                  <a:lnTo>
                    <a:pt x="1189037" y="1082887"/>
                  </a:lnTo>
                  <a:lnTo>
                    <a:pt x="1189356" y="1078741"/>
                  </a:lnTo>
                  <a:lnTo>
                    <a:pt x="1190632" y="1074276"/>
                  </a:lnTo>
                  <a:lnTo>
                    <a:pt x="1191588" y="1072043"/>
                  </a:lnTo>
                  <a:lnTo>
                    <a:pt x="1192864" y="1070130"/>
                  </a:lnTo>
                  <a:lnTo>
                    <a:pt x="1194140" y="1068535"/>
                  </a:lnTo>
                  <a:lnTo>
                    <a:pt x="1195735" y="1066621"/>
                  </a:lnTo>
                  <a:lnTo>
                    <a:pt x="1257289" y="967433"/>
                  </a:lnTo>
                  <a:lnTo>
                    <a:pt x="1258884" y="965838"/>
                  </a:lnTo>
                  <a:lnTo>
                    <a:pt x="1261435" y="965200"/>
                  </a:lnTo>
                  <a:close/>
                  <a:moveTo>
                    <a:pt x="346041" y="844550"/>
                  </a:moveTo>
                  <a:lnTo>
                    <a:pt x="350799" y="844550"/>
                  </a:lnTo>
                  <a:lnTo>
                    <a:pt x="658851" y="844550"/>
                  </a:lnTo>
                  <a:lnTo>
                    <a:pt x="663927" y="844550"/>
                  </a:lnTo>
                  <a:lnTo>
                    <a:pt x="669003" y="845185"/>
                  </a:lnTo>
                  <a:lnTo>
                    <a:pt x="673762" y="846773"/>
                  </a:lnTo>
                  <a:lnTo>
                    <a:pt x="678204" y="848043"/>
                  </a:lnTo>
                  <a:lnTo>
                    <a:pt x="682645" y="850265"/>
                  </a:lnTo>
                  <a:lnTo>
                    <a:pt x="686452" y="852805"/>
                  </a:lnTo>
                  <a:lnTo>
                    <a:pt x="690259" y="855345"/>
                  </a:lnTo>
                  <a:lnTo>
                    <a:pt x="693749" y="858838"/>
                  </a:lnTo>
                  <a:lnTo>
                    <a:pt x="697239" y="862330"/>
                  </a:lnTo>
                  <a:lnTo>
                    <a:pt x="699777" y="865823"/>
                  </a:lnTo>
                  <a:lnTo>
                    <a:pt x="702315" y="869950"/>
                  </a:lnTo>
                  <a:lnTo>
                    <a:pt x="704218" y="874395"/>
                  </a:lnTo>
                  <a:lnTo>
                    <a:pt x="705804" y="879158"/>
                  </a:lnTo>
                  <a:lnTo>
                    <a:pt x="707391" y="883920"/>
                  </a:lnTo>
                  <a:lnTo>
                    <a:pt x="708025" y="888683"/>
                  </a:lnTo>
                  <a:lnTo>
                    <a:pt x="708025" y="893763"/>
                  </a:lnTo>
                  <a:lnTo>
                    <a:pt x="708025" y="898843"/>
                  </a:lnTo>
                  <a:lnTo>
                    <a:pt x="707391" y="903605"/>
                  </a:lnTo>
                  <a:lnTo>
                    <a:pt x="705804" y="908368"/>
                  </a:lnTo>
                  <a:lnTo>
                    <a:pt x="704218" y="912495"/>
                  </a:lnTo>
                  <a:lnTo>
                    <a:pt x="702315" y="916940"/>
                  </a:lnTo>
                  <a:lnTo>
                    <a:pt x="699777" y="921068"/>
                  </a:lnTo>
                  <a:lnTo>
                    <a:pt x="697239" y="924878"/>
                  </a:lnTo>
                  <a:lnTo>
                    <a:pt x="693749" y="928370"/>
                  </a:lnTo>
                  <a:lnTo>
                    <a:pt x="690259" y="931545"/>
                  </a:lnTo>
                  <a:lnTo>
                    <a:pt x="686452" y="934403"/>
                  </a:lnTo>
                  <a:lnTo>
                    <a:pt x="682645" y="936943"/>
                  </a:lnTo>
                  <a:lnTo>
                    <a:pt x="678204" y="938848"/>
                  </a:lnTo>
                  <a:lnTo>
                    <a:pt x="673762" y="940753"/>
                  </a:lnTo>
                  <a:lnTo>
                    <a:pt x="669003" y="941705"/>
                  </a:lnTo>
                  <a:lnTo>
                    <a:pt x="663927" y="942658"/>
                  </a:lnTo>
                  <a:lnTo>
                    <a:pt x="658851" y="942975"/>
                  </a:lnTo>
                  <a:lnTo>
                    <a:pt x="350799" y="942975"/>
                  </a:lnTo>
                  <a:lnTo>
                    <a:pt x="346041" y="942658"/>
                  </a:lnTo>
                  <a:lnTo>
                    <a:pt x="340965" y="941705"/>
                  </a:lnTo>
                  <a:lnTo>
                    <a:pt x="336206" y="940753"/>
                  </a:lnTo>
                  <a:lnTo>
                    <a:pt x="331764" y="938848"/>
                  </a:lnTo>
                  <a:lnTo>
                    <a:pt x="327323" y="936943"/>
                  </a:lnTo>
                  <a:lnTo>
                    <a:pt x="323516" y="934403"/>
                  </a:lnTo>
                  <a:lnTo>
                    <a:pt x="319391" y="931545"/>
                  </a:lnTo>
                  <a:lnTo>
                    <a:pt x="316219" y="928370"/>
                  </a:lnTo>
                  <a:lnTo>
                    <a:pt x="312729" y="924878"/>
                  </a:lnTo>
                  <a:lnTo>
                    <a:pt x="309874" y="921068"/>
                  </a:lnTo>
                  <a:lnTo>
                    <a:pt x="307653" y="916940"/>
                  </a:lnTo>
                  <a:lnTo>
                    <a:pt x="305432" y="912495"/>
                  </a:lnTo>
                  <a:lnTo>
                    <a:pt x="303846" y="908368"/>
                  </a:lnTo>
                  <a:lnTo>
                    <a:pt x="302577" y="903605"/>
                  </a:lnTo>
                  <a:lnTo>
                    <a:pt x="301943" y="898843"/>
                  </a:lnTo>
                  <a:lnTo>
                    <a:pt x="301625" y="893763"/>
                  </a:lnTo>
                  <a:lnTo>
                    <a:pt x="301943" y="888683"/>
                  </a:lnTo>
                  <a:lnTo>
                    <a:pt x="302577" y="883920"/>
                  </a:lnTo>
                  <a:lnTo>
                    <a:pt x="303846" y="879158"/>
                  </a:lnTo>
                  <a:lnTo>
                    <a:pt x="305432" y="874395"/>
                  </a:lnTo>
                  <a:lnTo>
                    <a:pt x="307336" y="869950"/>
                  </a:lnTo>
                  <a:lnTo>
                    <a:pt x="309874" y="865823"/>
                  </a:lnTo>
                  <a:lnTo>
                    <a:pt x="312729" y="862330"/>
                  </a:lnTo>
                  <a:lnTo>
                    <a:pt x="316219" y="858838"/>
                  </a:lnTo>
                  <a:lnTo>
                    <a:pt x="319391" y="855345"/>
                  </a:lnTo>
                  <a:lnTo>
                    <a:pt x="323516" y="852805"/>
                  </a:lnTo>
                  <a:lnTo>
                    <a:pt x="327323" y="850265"/>
                  </a:lnTo>
                  <a:lnTo>
                    <a:pt x="331764" y="848043"/>
                  </a:lnTo>
                  <a:lnTo>
                    <a:pt x="336206" y="846773"/>
                  </a:lnTo>
                  <a:lnTo>
                    <a:pt x="340965" y="845185"/>
                  </a:lnTo>
                  <a:lnTo>
                    <a:pt x="346041" y="844550"/>
                  </a:lnTo>
                  <a:close/>
                  <a:moveTo>
                    <a:pt x="344144" y="590550"/>
                  </a:moveTo>
                  <a:lnTo>
                    <a:pt x="960782" y="590550"/>
                  </a:lnTo>
                  <a:lnTo>
                    <a:pt x="966812" y="591185"/>
                  </a:lnTo>
                  <a:lnTo>
                    <a:pt x="973159" y="592138"/>
                  </a:lnTo>
                  <a:lnTo>
                    <a:pt x="978871" y="593725"/>
                  </a:lnTo>
                  <a:lnTo>
                    <a:pt x="984584" y="595630"/>
                  </a:lnTo>
                  <a:lnTo>
                    <a:pt x="990296" y="598488"/>
                  </a:lnTo>
                  <a:lnTo>
                    <a:pt x="995374" y="601345"/>
                  </a:lnTo>
                  <a:lnTo>
                    <a:pt x="1000135" y="604838"/>
                  </a:lnTo>
                  <a:lnTo>
                    <a:pt x="1004260" y="608965"/>
                  </a:lnTo>
                  <a:lnTo>
                    <a:pt x="1008386" y="613410"/>
                  </a:lnTo>
                  <a:lnTo>
                    <a:pt x="1011560" y="617855"/>
                  </a:lnTo>
                  <a:lnTo>
                    <a:pt x="1015051" y="623253"/>
                  </a:lnTo>
                  <a:lnTo>
                    <a:pt x="1017590" y="628650"/>
                  </a:lnTo>
                  <a:lnTo>
                    <a:pt x="1019811" y="634048"/>
                  </a:lnTo>
                  <a:lnTo>
                    <a:pt x="1021081" y="639763"/>
                  </a:lnTo>
                  <a:lnTo>
                    <a:pt x="1021715" y="646113"/>
                  </a:lnTo>
                  <a:lnTo>
                    <a:pt x="1022350" y="652145"/>
                  </a:lnTo>
                  <a:lnTo>
                    <a:pt x="1021715" y="658813"/>
                  </a:lnTo>
                  <a:lnTo>
                    <a:pt x="1021081" y="664528"/>
                  </a:lnTo>
                  <a:lnTo>
                    <a:pt x="1019811" y="670878"/>
                  </a:lnTo>
                  <a:lnTo>
                    <a:pt x="1017590" y="676275"/>
                  </a:lnTo>
                  <a:lnTo>
                    <a:pt x="1015051" y="681673"/>
                  </a:lnTo>
                  <a:lnTo>
                    <a:pt x="1011560" y="686753"/>
                  </a:lnTo>
                  <a:lnTo>
                    <a:pt x="1008386" y="691515"/>
                  </a:lnTo>
                  <a:lnTo>
                    <a:pt x="1004260" y="695960"/>
                  </a:lnTo>
                  <a:lnTo>
                    <a:pt x="1000135" y="700088"/>
                  </a:lnTo>
                  <a:lnTo>
                    <a:pt x="995374" y="703580"/>
                  </a:lnTo>
                  <a:lnTo>
                    <a:pt x="990296" y="706438"/>
                  </a:lnTo>
                  <a:lnTo>
                    <a:pt x="984584" y="708978"/>
                  </a:lnTo>
                  <a:lnTo>
                    <a:pt x="978871" y="711200"/>
                  </a:lnTo>
                  <a:lnTo>
                    <a:pt x="973159" y="712788"/>
                  </a:lnTo>
                  <a:lnTo>
                    <a:pt x="966812" y="713740"/>
                  </a:lnTo>
                  <a:lnTo>
                    <a:pt x="960782" y="714375"/>
                  </a:lnTo>
                  <a:lnTo>
                    <a:pt x="344144" y="714375"/>
                  </a:lnTo>
                  <a:lnTo>
                    <a:pt x="338114" y="713740"/>
                  </a:lnTo>
                  <a:lnTo>
                    <a:pt x="331767" y="712788"/>
                  </a:lnTo>
                  <a:lnTo>
                    <a:pt x="326054" y="711200"/>
                  </a:lnTo>
                  <a:lnTo>
                    <a:pt x="320342" y="708978"/>
                  </a:lnTo>
                  <a:lnTo>
                    <a:pt x="314946" y="706438"/>
                  </a:lnTo>
                  <a:lnTo>
                    <a:pt x="309869" y="703580"/>
                  </a:lnTo>
                  <a:lnTo>
                    <a:pt x="305108" y="700088"/>
                  </a:lnTo>
                  <a:lnTo>
                    <a:pt x="300982" y="695960"/>
                  </a:lnTo>
                  <a:lnTo>
                    <a:pt x="296857" y="691515"/>
                  </a:lnTo>
                  <a:lnTo>
                    <a:pt x="293366" y="686753"/>
                  </a:lnTo>
                  <a:lnTo>
                    <a:pt x="290192" y="681673"/>
                  </a:lnTo>
                  <a:lnTo>
                    <a:pt x="287653" y="676275"/>
                  </a:lnTo>
                  <a:lnTo>
                    <a:pt x="285432" y="670878"/>
                  </a:lnTo>
                  <a:lnTo>
                    <a:pt x="284162" y="664528"/>
                  </a:lnTo>
                  <a:lnTo>
                    <a:pt x="282893" y="658813"/>
                  </a:lnTo>
                  <a:lnTo>
                    <a:pt x="282575" y="652145"/>
                  </a:lnTo>
                  <a:lnTo>
                    <a:pt x="282893" y="646113"/>
                  </a:lnTo>
                  <a:lnTo>
                    <a:pt x="284162" y="639763"/>
                  </a:lnTo>
                  <a:lnTo>
                    <a:pt x="285432" y="634048"/>
                  </a:lnTo>
                  <a:lnTo>
                    <a:pt x="287653" y="628650"/>
                  </a:lnTo>
                  <a:lnTo>
                    <a:pt x="290192" y="623253"/>
                  </a:lnTo>
                  <a:lnTo>
                    <a:pt x="293366" y="617855"/>
                  </a:lnTo>
                  <a:lnTo>
                    <a:pt x="296857" y="613410"/>
                  </a:lnTo>
                  <a:lnTo>
                    <a:pt x="300982" y="608965"/>
                  </a:lnTo>
                  <a:lnTo>
                    <a:pt x="305108" y="604838"/>
                  </a:lnTo>
                  <a:lnTo>
                    <a:pt x="309869" y="601345"/>
                  </a:lnTo>
                  <a:lnTo>
                    <a:pt x="314946" y="598488"/>
                  </a:lnTo>
                  <a:lnTo>
                    <a:pt x="320342" y="595630"/>
                  </a:lnTo>
                  <a:lnTo>
                    <a:pt x="326054" y="593725"/>
                  </a:lnTo>
                  <a:lnTo>
                    <a:pt x="331767" y="592138"/>
                  </a:lnTo>
                  <a:lnTo>
                    <a:pt x="338114" y="591185"/>
                  </a:lnTo>
                  <a:lnTo>
                    <a:pt x="344144" y="590550"/>
                  </a:lnTo>
                  <a:close/>
                  <a:moveTo>
                    <a:pt x="1750865" y="411163"/>
                  </a:moveTo>
                  <a:lnTo>
                    <a:pt x="1754043" y="411481"/>
                  </a:lnTo>
                  <a:lnTo>
                    <a:pt x="1757540" y="411798"/>
                  </a:lnTo>
                  <a:lnTo>
                    <a:pt x="1760718" y="413068"/>
                  </a:lnTo>
                  <a:lnTo>
                    <a:pt x="1764214" y="414021"/>
                  </a:lnTo>
                  <a:lnTo>
                    <a:pt x="1767710" y="414973"/>
                  </a:lnTo>
                  <a:lnTo>
                    <a:pt x="1770889" y="416878"/>
                  </a:lnTo>
                  <a:lnTo>
                    <a:pt x="1777563" y="421006"/>
                  </a:lnTo>
                  <a:lnTo>
                    <a:pt x="1784555" y="425768"/>
                  </a:lnTo>
                  <a:lnTo>
                    <a:pt x="1790912" y="431166"/>
                  </a:lnTo>
                  <a:lnTo>
                    <a:pt x="1797904" y="437198"/>
                  </a:lnTo>
                  <a:lnTo>
                    <a:pt x="1812207" y="451486"/>
                  </a:lnTo>
                  <a:lnTo>
                    <a:pt x="1827145" y="466408"/>
                  </a:lnTo>
                  <a:lnTo>
                    <a:pt x="1836680" y="476251"/>
                  </a:lnTo>
                  <a:lnTo>
                    <a:pt x="1851935" y="491173"/>
                  </a:lnTo>
                  <a:lnTo>
                    <a:pt x="1865920" y="505461"/>
                  </a:lnTo>
                  <a:lnTo>
                    <a:pt x="1872277" y="512446"/>
                  </a:lnTo>
                  <a:lnTo>
                    <a:pt x="1877680" y="519431"/>
                  </a:lnTo>
                  <a:lnTo>
                    <a:pt x="1882447" y="525781"/>
                  </a:lnTo>
                  <a:lnTo>
                    <a:pt x="1886579" y="532766"/>
                  </a:lnTo>
                  <a:lnTo>
                    <a:pt x="1888486" y="536258"/>
                  </a:lnTo>
                  <a:lnTo>
                    <a:pt x="1889439" y="539433"/>
                  </a:lnTo>
                  <a:lnTo>
                    <a:pt x="1891029" y="542608"/>
                  </a:lnTo>
                  <a:lnTo>
                    <a:pt x="1891664" y="546101"/>
                  </a:lnTo>
                  <a:lnTo>
                    <a:pt x="1891982" y="549593"/>
                  </a:lnTo>
                  <a:lnTo>
                    <a:pt x="1892300" y="552768"/>
                  </a:lnTo>
                  <a:lnTo>
                    <a:pt x="1892300" y="556261"/>
                  </a:lnTo>
                  <a:lnTo>
                    <a:pt x="1891664" y="559753"/>
                  </a:lnTo>
                  <a:lnTo>
                    <a:pt x="1891029" y="562928"/>
                  </a:lnTo>
                  <a:lnTo>
                    <a:pt x="1889757" y="566738"/>
                  </a:lnTo>
                  <a:lnTo>
                    <a:pt x="1888486" y="570231"/>
                  </a:lnTo>
                  <a:lnTo>
                    <a:pt x="1886261" y="574041"/>
                  </a:lnTo>
                  <a:lnTo>
                    <a:pt x="1884036" y="577533"/>
                  </a:lnTo>
                  <a:lnTo>
                    <a:pt x="1881176" y="581343"/>
                  </a:lnTo>
                  <a:lnTo>
                    <a:pt x="1877680" y="585153"/>
                  </a:lnTo>
                  <a:lnTo>
                    <a:pt x="1874184" y="588963"/>
                  </a:lnTo>
                  <a:lnTo>
                    <a:pt x="1476895" y="985838"/>
                  </a:lnTo>
                  <a:lnTo>
                    <a:pt x="1472763" y="989966"/>
                  </a:lnTo>
                  <a:lnTo>
                    <a:pt x="1468313" y="993458"/>
                  </a:lnTo>
                  <a:lnTo>
                    <a:pt x="1464182" y="996633"/>
                  </a:lnTo>
                  <a:lnTo>
                    <a:pt x="1459732" y="999808"/>
                  </a:lnTo>
                  <a:lnTo>
                    <a:pt x="1455282" y="1002348"/>
                  </a:lnTo>
                  <a:lnTo>
                    <a:pt x="1450515" y="1004888"/>
                  </a:lnTo>
                  <a:lnTo>
                    <a:pt x="1446065" y="1007111"/>
                  </a:lnTo>
                  <a:lnTo>
                    <a:pt x="1440980" y="1009016"/>
                  </a:lnTo>
                  <a:lnTo>
                    <a:pt x="1436212" y="1010921"/>
                  </a:lnTo>
                  <a:lnTo>
                    <a:pt x="1431445" y="1012826"/>
                  </a:lnTo>
                  <a:lnTo>
                    <a:pt x="1426360" y="1013778"/>
                  </a:lnTo>
                  <a:lnTo>
                    <a:pt x="1421274" y="1015366"/>
                  </a:lnTo>
                  <a:lnTo>
                    <a:pt x="1416507" y="1016001"/>
                  </a:lnTo>
                  <a:lnTo>
                    <a:pt x="1411422" y="1016953"/>
                  </a:lnTo>
                  <a:lnTo>
                    <a:pt x="1406336" y="1017271"/>
                  </a:lnTo>
                  <a:lnTo>
                    <a:pt x="1401569" y="1017588"/>
                  </a:lnTo>
                  <a:lnTo>
                    <a:pt x="1396484" y="1017588"/>
                  </a:lnTo>
                  <a:lnTo>
                    <a:pt x="1391716" y="1017271"/>
                  </a:lnTo>
                  <a:lnTo>
                    <a:pt x="1386949" y="1016953"/>
                  </a:lnTo>
                  <a:lnTo>
                    <a:pt x="1382499" y="1015683"/>
                  </a:lnTo>
                  <a:lnTo>
                    <a:pt x="1377731" y="1015048"/>
                  </a:lnTo>
                  <a:lnTo>
                    <a:pt x="1373282" y="1013461"/>
                  </a:lnTo>
                  <a:lnTo>
                    <a:pt x="1368832" y="1012191"/>
                  </a:lnTo>
                  <a:lnTo>
                    <a:pt x="1364700" y="1010286"/>
                  </a:lnTo>
                  <a:lnTo>
                    <a:pt x="1360886" y="1008063"/>
                  </a:lnTo>
                  <a:lnTo>
                    <a:pt x="1357072" y="1005523"/>
                  </a:lnTo>
                  <a:lnTo>
                    <a:pt x="1353576" y="1002983"/>
                  </a:lnTo>
                  <a:lnTo>
                    <a:pt x="1350080" y="1000126"/>
                  </a:lnTo>
                  <a:lnTo>
                    <a:pt x="1347220" y="996633"/>
                  </a:lnTo>
                  <a:lnTo>
                    <a:pt x="1344359" y="993458"/>
                  </a:lnTo>
                  <a:lnTo>
                    <a:pt x="1341817" y="989331"/>
                  </a:lnTo>
                  <a:lnTo>
                    <a:pt x="1339274" y="985521"/>
                  </a:lnTo>
                  <a:lnTo>
                    <a:pt x="1337367" y="981076"/>
                  </a:lnTo>
                  <a:lnTo>
                    <a:pt x="1335778" y="976313"/>
                  </a:lnTo>
                  <a:lnTo>
                    <a:pt x="1326561" y="967106"/>
                  </a:lnTo>
                  <a:lnTo>
                    <a:pt x="1322111" y="965518"/>
                  </a:lnTo>
                  <a:lnTo>
                    <a:pt x="1317979" y="963296"/>
                  </a:lnTo>
                  <a:lnTo>
                    <a:pt x="1314165" y="961073"/>
                  </a:lnTo>
                  <a:lnTo>
                    <a:pt x="1310351" y="958851"/>
                  </a:lnTo>
                  <a:lnTo>
                    <a:pt x="1307173" y="956311"/>
                  </a:lnTo>
                  <a:lnTo>
                    <a:pt x="1303995" y="953453"/>
                  </a:lnTo>
                  <a:lnTo>
                    <a:pt x="1301134" y="950913"/>
                  </a:lnTo>
                  <a:lnTo>
                    <a:pt x="1298274" y="948056"/>
                  </a:lnTo>
                  <a:lnTo>
                    <a:pt x="1295731" y="944563"/>
                  </a:lnTo>
                  <a:lnTo>
                    <a:pt x="1293824" y="941706"/>
                  </a:lnTo>
                  <a:lnTo>
                    <a:pt x="1291599" y="938531"/>
                  </a:lnTo>
                  <a:lnTo>
                    <a:pt x="1289692" y="935038"/>
                  </a:lnTo>
                  <a:lnTo>
                    <a:pt x="1288103" y="931546"/>
                  </a:lnTo>
                  <a:lnTo>
                    <a:pt x="1286832" y="928371"/>
                  </a:lnTo>
                  <a:lnTo>
                    <a:pt x="1284607" y="921068"/>
                  </a:lnTo>
                  <a:lnTo>
                    <a:pt x="1283336" y="913448"/>
                  </a:lnTo>
                  <a:lnTo>
                    <a:pt x="1282700" y="905511"/>
                  </a:lnTo>
                  <a:lnTo>
                    <a:pt x="1283018" y="897573"/>
                  </a:lnTo>
                  <a:lnTo>
                    <a:pt x="1283971" y="889953"/>
                  </a:lnTo>
                  <a:lnTo>
                    <a:pt x="1285560" y="882016"/>
                  </a:lnTo>
                  <a:lnTo>
                    <a:pt x="1287785" y="874078"/>
                  </a:lnTo>
                  <a:lnTo>
                    <a:pt x="1290646" y="866141"/>
                  </a:lnTo>
                  <a:lnTo>
                    <a:pt x="1294142" y="858521"/>
                  </a:lnTo>
                  <a:lnTo>
                    <a:pt x="1298909" y="849948"/>
                  </a:lnTo>
                  <a:lnTo>
                    <a:pt x="1304313" y="841376"/>
                  </a:lnTo>
                  <a:lnTo>
                    <a:pt x="1310351" y="833756"/>
                  </a:lnTo>
                  <a:lnTo>
                    <a:pt x="1317026" y="826136"/>
                  </a:lnTo>
                  <a:lnTo>
                    <a:pt x="1714315" y="429261"/>
                  </a:lnTo>
                  <a:lnTo>
                    <a:pt x="1718446" y="425768"/>
                  </a:lnTo>
                  <a:lnTo>
                    <a:pt x="1721943" y="422276"/>
                  </a:lnTo>
                  <a:lnTo>
                    <a:pt x="1726074" y="419736"/>
                  </a:lnTo>
                  <a:lnTo>
                    <a:pt x="1729571" y="417196"/>
                  </a:lnTo>
                  <a:lnTo>
                    <a:pt x="1733384" y="415608"/>
                  </a:lnTo>
                  <a:lnTo>
                    <a:pt x="1736881" y="414021"/>
                  </a:lnTo>
                  <a:lnTo>
                    <a:pt x="1740377" y="412433"/>
                  </a:lnTo>
                  <a:lnTo>
                    <a:pt x="1743873" y="411798"/>
                  </a:lnTo>
                  <a:lnTo>
                    <a:pt x="1747051" y="411481"/>
                  </a:lnTo>
                  <a:lnTo>
                    <a:pt x="1750865" y="411163"/>
                  </a:lnTo>
                  <a:close/>
                  <a:moveTo>
                    <a:pt x="198373" y="319088"/>
                  </a:moveTo>
                  <a:lnTo>
                    <a:pt x="1557783" y="319088"/>
                  </a:lnTo>
                  <a:lnTo>
                    <a:pt x="1453042" y="423822"/>
                  </a:lnTo>
                  <a:lnTo>
                    <a:pt x="315492" y="423822"/>
                  </a:lnTo>
                  <a:lnTo>
                    <a:pt x="305336" y="424140"/>
                  </a:lnTo>
                  <a:lnTo>
                    <a:pt x="295179" y="424774"/>
                  </a:lnTo>
                  <a:lnTo>
                    <a:pt x="285340" y="426361"/>
                  </a:lnTo>
                  <a:lnTo>
                    <a:pt x="275500" y="427631"/>
                  </a:lnTo>
                  <a:lnTo>
                    <a:pt x="265979" y="429852"/>
                  </a:lnTo>
                  <a:lnTo>
                    <a:pt x="256457" y="433026"/>
                  </a:lnTo>
                  <a:lnTo>
                    <a:pt x="247570" y="435882"/>
                  </a:lnTo>
                  <a:lnTo>
                    <a:pt x="238365" y="439374"/>
                  </a:lnTo>
                  <a:lnTo>
                    <a:pt x="229478" y="443499"/>
                  </a:lnTo>
                  <a:lnTo>
                    <a:pt x="221226" y="447943"/>
                  </a:lnTo>
                  <a:lnTo>
                    <a:pt x="212973" y="452703"/>
                  </a:lnTo>
                  <a:lnTo>
                    <a:pt x="204721" y="457781"/>
                  </a:lnTo>
                  <a:lnTo>
                    <a:pt x="196786" y="463494"/>
                  </a:lnTo>
                  <a:lnTo>
                    <a:pt x="189486" y="469207"/>
                  </a:lnTo>
                  <a:lnTo>
                    <a:pt x="182186" y="475554"/>
                  </a:lnTo>
                  <a:lnTo>
                    <a:pt x="175203" y="481902"/>
                  </a:lnTo>
                  <a:lnTo>
                    <a:pt x="168855" y="488884"/>
                  </a:lnTo>
                  <a:lnTo>
                    <a:pt x="162507" y="496184"/>
                  </a:lnTo>
                  <a:lnTo>
                    <a:pt x="156794" y="503483"/>
                  </a:lnTo>
                  <a:lnTo>
                    <a:pt x="151398" y="511100"/>
                  </a:lnTo>
                  <a:lnTo>
                    <a:pt x="145685" y="519670"/>
                  </a:lnTo>
                  <a:lnTo>
                    <a:pt x="140924" y="527604"/>
                  </a:lnTo>
                  <a:lnTo>
                    <a:pt x="136798" y="536490"/>
                  </a:lnTo>
                  <a:lnTo>
                    <a:pt x="132672" y="545060"/>
                  </a:lnTo>
                  <a:lnTo>
                    <a:pt x="129498" y="554263"/>
                  </a:lnTo>
                  <a:lnTo>
                    <a:pt x="126007" y="563150"/>
                  </a:lnTo>
                  <a:lnTo>
                    <a:pt x="123468" y="572671"/>
                  </a:lnTo>
                  <a:lnTo>
                    <a:pt x="121246" y="582193"/>
                  </a:lnTo>
                  <a:lnTo>
                    <a:pt x="119659" y="592031"/>
                  </a:lnTo>
                  <a:lnTo>
                    <a:pt x="118072" y="601870"/>
                  </a:lnTo>
                  <a:lnTo>
                    <a:pt x="117437" y="612026"/>
                  </a:lnTo>
                  <a:lnTo>
                    <a:pt x="117437" y="622182"/>
                  </a:lnTo>
                  <a:lnTo>
                    <a:pt x="117437" y="1633658"/>
                  </a:lnTo>
                  <a:lnTo>
                    <a:pt x="117437" y="1643814"/>
                  </a:lnTo>
                  <a:lnTo>
                    <a:pt x="118072" y="1653970"/>
                  </a:lnTo>
                  <a:lnTo>
                    <a:pt x="119659" y="1663808"/>
                  </a:lnTo>
                  <a:lnTo>
                    <a:pt x="121246" y="1673647"/>
                  </a:lnTo>
                  <a:lnTo>
                    <a:pt x="123468" y="1683168"/>
                  </a:lnTo>
                  <a:lnTo>
                    <a:pt x="126007" y="1692689"/>
                  </a:lnTo>
                  <a:lnTo>
                    <a:pt x="129498" y="1701576"/>
                  </a:lnTo>
                  <a:lnTo>
                    <a:pt x="132672" y="1710780"/>
                  </a:lnTo>
                  <a:lnTo>
                    <a:pt x="136798" y="1719666"/>
                  </a:lnTo>
                  <a:lnTo>
                    <a:pt x="140924" y="1728235"/>
                  </a:lnTo>
                  <a:lnTo>
                    <a:pt x="145685" y="1736170"/>
                  </a:lnTo>
                  <a:lnTo>
                    <a:pt x="151398" y="1744739"/>
                  </a:lnTo>
                  <a:lnTo>
                    <a:pt x="156794" y="1752356"/>
                  </a:lnTo>
                  <a:lnTo>
                    <a:pt x="162507" y="1759656"/>
                  </a:lnTo>
                  <a:lnTo>
                    <a:pt x="168855" y="1766955"/>
                  </a:lnTo>
                  <a:lnTo>
                    <a:pt x="175203" y="1773938"/>
                  </a:lnTo>
                  <a:lnTo>
                    <a:pt x="182186" y="1780285"/>
                  </a:lnTo>
                  <a:lnTo>
                    <a:pt x="189486" y="1786633"/>
                  </a:lnTo>
                  <a:lnTo>
                    <a:pt x="196786" y="1792345"/>
                  </a:lnTo>
                  <a:lnTo>
                    <a:pt x="204721" y="1798375"/>
                  </a:lnTo>
                  <a:lnTo>
                    <a:pt x="212973" y="1803453"/>
                  </a:lnTo>
                  <a:lnTo>
                    <a:pt x="221226" y="1808214"/>
                  </a:lnTo>
                  <a:lnTo>
                    <a:pt x="229478" y="1812340"/>
                  </a:lnTo>
                  <a:lnTo>
                    <a:pt x="238365" y="1816466"/>
                  </a:lnTo>
                  <a:lnTo>
                    <a:pt x="247570" y="1819640"/>
                  </a:lnTo>
                  <a:lnTo>
                    <a:pt x="256457" y="1823131"/>
                  </a:lnTo>
                  <a:lnTo>
                    <a:pt x="265979" y="1825670"/>
                  </a:lnTo>
                  <a:lnTo>
                    <a:pt x="275500" y="1827891"/>
                  </a:lnTo>
                  <a:lnTo>
                    <a:pt x="285340" y="1829478"/>
                  </a:lnTo>
                  <a:lnTo>
                    <a:pt x="295179" y="1831065"/>
                  </a:lnTo>
                  <a:lnTo>
                    <a:pt x="305336" y="1831700"/>
                  </a:lnTo>
                  <a:lnTo>
                    <a:pt x="315492" y="1831700"/>
                  </a:lnTo>
                  <a:lnTo>
                    <a:pt x="1632371" y="1831700"/>
                  </a:lnTo>
                  <a:lnTo>
                    <a:pt x="1642527" y="1831700"/>
                  </a:lnTo>
                  <a:lnTo>
                    <a:pt x="1652367" y="1831065"/>
                  </a:lnTo>
                  <a:lnTo>
                    <a:pt x="1662523" y="1829478"/>
                  </a:lnTo>
                  <a:lnTo>
                    <a:pt x="1672045" y="1827891"/>
                  </a:lnTo>
                  <a:lnTo>
                    <a:pt x="1681885" y="1825670"/>
                  </a:lnTo>
                  <a:lnTo>
                    <a:pt x="1691089" y="1823131"/>
                  </a:lnTo>
                  <a:lnTo>
                    <a:pt x="1700611" y="1819640"/>
                  </a:lnTo>
                  <a:lnTo>
                    <a:pt x="1709181" y="1816466"/>
                  </a:lnTo>
                  <a:lnTo>
                    <a:pt x="1718385" y="1812340"/>
                  </a:lnTo>
                  <a:lnTo>
                    <a:pt x="1726637" y="1808214"/>
                  </a:lnTo>
                  <a:lnTo>
                    <a:pt x="1735207" y="1803453"/>
                  </a:lnTo>
                  <a:lnTo>
                    <a:pt x="1743142" y="1798375"/>
                  </a:lnTo>
                  <a:lnTo>
                    <a:pt x="1750760" y="1792345"/>
                  </a:lnTo>
                  <a:lnTo>
                    <a:pt x="1758377" y="1786633"/>
                  </a:lnTo>
                  <a:lnTo>
                    <a:pt x="1765677" y="1780285"/>
                  </a:lnTo>
                  <a:lnTo>
                    <a:pt x="1772660" y="1773938"/>
                  </a:lnTo>
                  <a:lnTo>
                    <a:pt x="1779325" y="1766955"/>
                  </a:lnTo>
                  <a:lnTo>
                    <a:pt x="1785356" y="1759973"/>
                  </a:lnTo>
                  <a:lnTo>
                    <a:pt x="1791069" y="1752356"/>
                  </a:lnTo>
                  <a:lnTo>
                    <a:pt x="1796782" y="1744739"/>
                  </a:lnTo>
                  <a:lnTo>
                    <a:pt x="1801861" y="1736805"/>
                  </a:lnTo>
                  <a:lnTo>
                    <a:pt x="1806621" y="1728235"/>
                  </a:lnTo>
                  <a:lnTo>
                    <a:pt x="1810748" y="1719666"/>
                  </a:lnTo>
                  <a:lnTo>
                    <a:pt x="1814874" y="1710780"/>
                  </a:lnTo>
                  <a:lnTo>
                    <a:pt x="1818683" y="1702211"/>
                  </a:lnTo>
                  <a:lnTo>
                    <a:pt x="1821857" y="1692689"/>
                  </a:lnTo>
                  <a:lnTo>
                    <a:pt x="1824396" y="1683168"/>
                  </a:lnTo>
                  <a:lnTo>
                    <a:pt x="1826617" y="1673647"/>
                  </a:lnTo>
                  <a:lnTo>
                    <a:pt x="1828522" y="1663808"/>
                  </a:lnTo>
                  <a:lnTo>
                    <a:pt x="1829474" y="1653970"/>
                  </a:lnTo>
                  <a:lnTo>
                    <a:pt x="1830109" y="1643814"/>
                  </a:lnTo>
                  <a:lnTo>
                    <a:pt x="1830426" y="1633658"/>
                  </a:lnTo>
                  <a:lnTo>
                    <a:pt x="1830426" y="1113162"/>
                  </a:lnTo>
                  <a:lnTo>
                    <a:pt x="1830426" y="773570"/>
                  </a:lnTo>
                  <a:lnTo>
                    <a:pt x="1947863" y="656458"/>
                  </a:lnTo>
                  <a:lnTo>
                    <a:pt x="1947863" y="1738391"/>
                  </a:lnTo>
                  <a:lnTo>
                    <a:pt x="1947546" y="1748865"/>
                  </a:lnTo>
                  <a:lnTo>
                    <a:pt x="1946911" y="1758704"/>
                  </a:lnTo>
                  <a:lnTo>
                    <a:pt x="1945324" y="1768860"/>
                  </a:lnTo>
                  <a:lnTo>
                    <a:pt x="1943419" y="1778063"/>
                  </a:lnTo>
                  <a:lnTo>
                    <a:pt x="1941198" y="1787902"/>
                  </a:lnTo>
                  <a:lnTo>
                    <a:pt x="1938659" y="1797423"/>
                  </a:lnTo>
                  <a:lnTo>
                    <a:pt x="1935802" y="1806627"/>
                  </a:lnTo>
                  <a:lnTo>
                    <a:pt x="1932311" y="1815831"/>
                  </a:lnTo>
                  <a:lnTo>
                    <a:pt x="1928184" y="1824400"/>
                  </a:lnTo>
                  <a:lnTo>
                    <a:pt x="1923741" y="1832969"/>
                  </a:lnTo>
                  <a:lnTo>
                    <a:pt x="1918980" y="1841221"/>
                  </a:lnTo>
                  <a:lnTo>
                    <a:pt x="1913902" y="1849156"/>
                  </a:lnTo>
                  <a:lnTo>
                    <a:pt x="1908188" y="1856773"/>
                  </a:lnTo>
                  <a:lnTo>
                    <a:pt x="1902475" y="1864707"/>
                  </a:lnTo>
                  <a:lnTo>
                    <a:pt x="1896127" y="1871689"/>
                  </a:lnTo>
                  <a:lnTo>
                    <a:pt x="1889462" y="1878671"/>
                  </a:lnTo>
                  <a:lnTo>
                    <a:pt x="1882797" y="1885336"/>
                  </a:lnTo>
                  <a:lnTo>
                    <a:pt x="1875497" y="1891366"/>
                  </a:lnTo>
                  <a:lnTo>
                    <a:pt x="1868197" y="1897397"/>
                  </a:lnTo>
                  <a:lnTo>
                    <a:pt x="1860579" y="1902792"/>
                  </a:lnTo>
                  <a:lnTo>
                    <a:pt x="1852327" y="1907870"/>
                  </a:lnTo>
                  <a:lnTo>
                    <a:pt x="1844074" y="1912631"/>
                  </a:lnTo>
                  <a:lnTo>
                    <a:pt x="1835187" y="1917074"/>
                  </a:lnTo>
                  <a:lnTo>
                    <a:pt x="1826617" y="1920882"/>
                  </a:lnTo>
                  <a:lnTo>
                    <a:pt x="1817413" y="1924691"/>
                  </a:lnTo>
                  <a:lnTo>
                    <a:pt x="1808209" y="1927865"/>
                  </a:lnTo>
                  <a:lnTo>
                    <a:pt x="1799004" y="1930404"/>
                  </a:lnTo>
                  <a:lnTo>
                    <a:pt x="1789482" y="1932625"/>
                  </a:lnTo>
                  <a:lnTo>
                    <a:pt x="1779643" y="1934530"/>
                  </a:lnTo>
                  <a:lnTo>
                    <a:pt x="1769803" y="1935482"/>
                  </a:lnTo>
                  <a:lnTo>
                    <a:pt x="1759647" y="1936434"/>
                  </a:lnTo>
                  <a:lnTo>
                    <a:pt x="1749173" y="1936751"/>
                  </a:lnTo>
                  <a:lnTo>
                    <a:pt x="198373" y="1936751"/>
                  </a:lnTo>
                  <a:lnTo>
                    <a:pt x="188216" y="1936434"/>
                  </a:lnTo>
                  <a:lnTo>
                    <a:pt x="178377" y="1935482"/>
                  </a:lnTo>
                  <a:lnTo>
                    <a:pt x="168538" y="1934530"/>
                  </a:lnTo>
                  <a:lnTo>
                    <a:pt x="158699" y="1932625"/>
                  </a:lnTo>
                  <a:lnTo>
                    <a:pt x="148859" y="1930404"/>
                  </a:lnTo>
                  <a:lnTo>
                    <a:pt x="139655" y="1927865"/>
                  </a:lnTo>
                  <a:lnTo>
                    <a:pt x="130133" y="1924691"/>
                  </a:lnTo>
                  <a:lnTo>
                    <a:pt x="121246" y="1920882"/>
                  </a:lnTo>
                  <a:lnTo>
                    <a:pt x="112359" y="1917074"/>
                  </a:lnTo>
                  <a:lnTo>
                    <a:pt x="103789" y="1912631"/>
                  </a:lnTo>
                  <a:lnTo>
                    <a:pt x="95537" y="1907870"/>
                  </a:lnTo>
                  <a:lnTo>
                    <a:pt x="87602" y="1902792"/>
                  </a:lnTo>
                  <a:lnTo>
                    <a:pt x="79984" y="1897397"/>
                  </a:lnTo>
                  <a:lnTo>
                    <a:pt x="72049" y="1891366"/>
                  </a:lnTo>
                  <a:lnTo>
                    <a:pt x="65067" y="1885336"/>
                  </a:lnTo>
                  <a:lnTo>
                    <a:pt x="58084" y="1878671"/>
                  </a:lnTo>
                  <a:lnTo>
                    <a:pt x="51418" y="1871689"/>
                  </a:lnTo>
                  <a:lnTo>
                    <a:pt x="45388" y="1864707"/>
                  </a:lnTo>
                  <a:lnTo>
                    <a:pt x="39357" y="1856773"/>
                  </a:lnTo>
                  <a:lnTo>
                    <a:pt x="33962" y="1849156"/>
                  </a:lnTo>
                  <a:lnTo>
                    <a:pt x="28883" y="1841221"/>
                  </a:lnTo>
                  <a:lnTo>
                    <a:pt x="24122" y="1832969"/>
                  </a:lnTo>
                  <a:lnTo>
                    <a:pt x="19679" y="1824400"/>
                  </a:lnTo>
                  <a:lnTo>
                    <a:pt x="15870" y="1815831"/>
                  </a:lnTo>
                  <a:lnTo>
                    <a:pt x="12061" y="1806627"/>
                  </a:lnTo>
                  <a:lnTo>
                    <a:pt x="8887" y="1797423"/>
                  </a:lnTo>
                  <a:lnTo>
                    <a:pt x="6348" y="1787902"/>
                  </a:lnTo>
                  <a:lnTo>
                    <a:pt x="4126" y="1778063"/>
                  </a:lnTo>
                  <a:lnTo>
                    <a:pt x="2222" y="1768860"/>
                  </a:lnTo>
                  <a:lnTo>
                    <a:pt x="1270" y="1758704"/>
                  </a:lnTo>
                  <a:lnTo>
                    <a:pt x="318" y="1748865"/>
                  </a:lnTo>
                  <a:lnTo>
                    <a:pt x="0" y="1738391"/>
                  </a:lnTo>
                  <a:lnTo>
                    <a:pt x="0" y="517448"/>
                  </a:lnTo>
                  <a:lnTo>
                    <a:pt x="318" y="507292"/>
                  </a:lnTo>
                  <a:lnTo>
                    <a:pt x="1270" y="497453"/>
                  </a:lnTo>
                  <a:lnTo>
                    <a:pt x="2222" y="487297"/>
                  </a:lnTo>
                  <a:lnTo>
                    <a:pt x="4126" y="477776"/>
                  </a:lnTo>
                  <a:lnTo>
                    <a:pt x="6348" y="467937"/>
                  </a:lnTo>
                  <a:lnTo>
                    <a:pt x="8887" y="458416"/>
                  </a:lnTo>
                  <a:lnTo>
                    <a:pt x="12061" y="449212"/>
                  </a:lnTo>
                  <a:lnTo>
                    <a:pt x="15870" y="440008"/>
                  </a:lnTo>
                  <a:lnTo>
                    <a:pt x="19679" y="431439"/>
                  </a:lnTo>
                  <a:lnTo>
                    <a:pt x="24122" y="423187"/>
                  </a:lnTo>
                  <a:lnTo>
                    <a:pt x="28883" y="414618"/>
                  </a:lnTo>
                  <a:lnTo>
                    <a:pt x="33962" y="406684"/>
                  </a:lnTo>
                  <a:lnTo>
                    <a:pt x="39357" y="399067"/>
                  </a:lnTo>
                  <a:lnTo>
                    <a:pt x="45388" y="391450"/>
                  </a:lnTo>
                  <a:lnTo>
                    <a:pt x="51418" y="384150"/>
                  </a:lnTo>
                  <a:lnTo>
                    <a:pt x="58084" y="377168"/>
                  </a:lnTo>
                  <a:lnTo>
                    <a:pt x="65067" y="370503"/>
                  </a:lnTo>
                  <a:lnTo>
                    <a:pt x="72049" y="364473"/>
                  </a:lnTo>
                  <a:lnTo>
                    <a:pt x="79984" y="358443"/>
                  </a:lnTo>
                  <a:lnTo>
                    <a:pt x="87602" y="353047"/>
                  </a:lnTo>
                  <a:lnTo>
                    <a:pt x="95537" y="347969"/>
                  </a:lnTo>
                  <a:lnTo>
                    <a:pt x="103789" y="343209"/>
                  </a:lnTo>
                  <a:lnTo>
                    <a:pt x="112359" y="338766"/>
                  </a:lnTo>
                  <a:lnTo>
                    <a:pt x="121246" y="334957"/>
                  </a:lnTo>
                  <a:lnTo>
                    <a:pt x="130133" y="331149"/>
                  </a:lnTo>
                  <a:lnTo>
                    <a:pt x="139655" y="328292"/>
                  </a:lnTo>
                  <a:lnTo>
                    <a:pt x="148859" y="325436"/>
                  </a:lnTo>
                  <a:lnTo>
                    <a:pt x="158699" y="323214"/>
                  </a:lnTo>
                  <a:lnTo>
                    <a:pt x="168538" y="321310"/>
                  </a:lnTo>
                  <a:lnTo>
                    <a:pt x="178377" y="320358"/>
                  </a:lnTo>
                  <a:lnTo>
                    <a:pt x="188216" y="319723"/>
                  </a:lnTo>
                  <a:lnTo>
                    <a:pt x="198373" y="319088"/>
                  </a:lnTo>
                  <a:close/>
                  <a:moveTo>
                    <a:pt x="2076641" y="106363"/>
                  </a:moveTo>
                  <a:lnTo>
                    <a:pt x="2082030" y="106363"/>
                  </a:lnTo>
                  <a:lnTo>
                    <a:pt x="2087102" y="106363"/>
                  </a:lnTo>
                  <a:lnTo>
                    <a:pt x="2092174" y="106679"/>
                  </a:lnTo>
                  <a:lnTo>
                    <a:pt x="2097246" y="107313"/>
                  </a:lnTo>
                  <a:lnTo>
                    <a:pt x="2102318" y="108263"/>
                  </a:lnTo>
                  <a:lnTo>
                    <a:pt x="2107390" y="109213"/>
                  </a:lnTo>
                  <a:lnTo>
                    <a:pt x="2112145" y="110797"/>
                  </a:lnTo>
                  <a:lnTo>
                    <a:pt x="2117217" y="112064"/>
                  </a:lnTo>
                  <a:lnTo>
                    <a:pt x="2121972" y="113965"/>
                  </a:lnTo>
                  <a:lnTo>
                    <a:pt x="2126727" y="116182"/>
                  </a:lnTo>
                  <a:lnTo>
                    <a:pt x="2131482" y="118399"/>
                  </a:lnTo>
                  <a:lnTo>
                    <a:pt x="2136237" y="120933"/>
                  </a:lnTo>
                  <a:lnTo>
                    <a:pt x="2140358" y="123784"/>
                  </a:lnTo>
                  <a:lnTo>
                    <a:pt x="2144796" y="126634"/>
                  </a:lnTo>
                  <a:lnTo>
                    <a:pt x="2148916" y="130119"/>
                  </a:lnTo>
                  <a:lnTo>
                    <a:pt x="2153354" y="133603"/>
                  </a:lnTo>
                  <a:lnTo>
                    <a:pt x="2157158" y="137087"/>
                  </a:lnTo>
                  <a:lnTo>
                    <a:pt x="2166351" y="146589"/>
                  </a:lnTo>
                  <a:lnTo>
                    <a:pt x="2169838" y="150707"/>
                  </a:lnTo>
                  <a:lnTo>
                    <a:pt x="2173642" y="154825"/>
                  </a:lnTo>
                  <a:lnTo>
                    <a:pt x="2176812" y="158626"/>
                  </a:lnTo>
                  <a:lnTo>
                    <a:pt x="2179665" y="163060"/>
                  </a:lnTo>
                  <a:lnTo>
                    <a:pt x="2182835" y="167811"/>
                  </a:lnTo>
                  <a:lnTo>
                    <a:pt x="2185371" y="172246"/>
                  </a:lnTo>
                  <a:lnTo>
                    <a:pt x="2187273" y="176997"/>
                  </a:lnTo>
                  <a:lnTo>
                    <a:pt x="2189492" y="181748"/>
                  </a:lnTo>
                  <a:lnTo>
                    <a:pt x="2191394" y="186183"/>
                  </a:lnTo>
                  <a:lnTo>
                    <a:pt x="2192979" y="191567"/>
                  </a:lnTo>
                  <a:lnTo>
                    <a:pt x="2194247" y="196002"/>
                  </a:lnTo>
                  <a:lnTo>
                    <a:pt x="2195515" y="201387"/>
                  </a:lnTo>
                  <a:lnTo>
                    <a:pt x="2196149" y="206454"/>
                  </a:lnTo>
                  <a:lnTo>
                    <a:pt x="2196783" y="211522"/>
                  </a:lnTo>
                  <a:lnTo>
                    <a:pt x="2197100" y="216590"/>
                  </a:lnTo>
                  <a:lnTo>
                    <a:pt x="2197100" y="221658"/>
                  </a:lnTo>
                  <a:lnTo>
                    <a:pt x="2197100" y="226726"/>
                  </a:lnTo>
                  <a:lnTo>
                    <a:pt x="2196783" y="231794"/>
                  </a:lnTo>
                  <a:lnTo>
                    <a:pt x="2196149" y="236862"/>
                  </a:lnTo>
                  <a:lnTo>
                    <a:pt x="2195515" y="241613"/>
                  </a:lnTo>
                  <a:lnTo>
                    <a:pt x="2194247" y="246681"/>
                  </a:lnTo>
                  <a:lnTo>
                    <a:pt x="2192979" y="251749"/>
                  </a:lnTo>
                  <a:lnTo>
                    <a:pt x="2191394" y="256500"/>
                  </a:lnTo>
                  <a:lnTo>
                    <a:pt x="2189492" y="261251"/>
                  </a:lnTo>
                  <a:lnTo>
                    <a:pt x="2187273" y="266319"/>
                  </a:lnTo>
                  <a:lnTo>
                    <a:pt x="2185371" y="270754"/>
                  </a:lnTo>
                  <a:lnTo>
                    <a:pt x="2182835" y="275505"/>
                  </a:lnTo>
                  <a:lnTo>
                    <a:pt x="2179665" y="279623"/>
                  </a:lnTo>
                  <a:lnTo>
                    <a:pt x="2176812" y="284057"/>
                  </a:lnTo>
                  <a:lnTo>
                    <a:pt x="2173642" y="288492"/>
                  </a:lnTo>
                  <a:lnTo>
                    <a:pt x="2169838" y="292609"/>
                  </a:lnTo>
                  <a:lnTo>
                    <a:pt x="2166351" y="296410"/>
                  </a:lnTo>
                  <a:lnTo>
                    <a:pt x="1970764" y="491843"/>
                  </a:lnTo>
                  <a:lnTo>
                    <a:pt x="1967277" y="495010"/>
                  </a:lnTo>
                  <a:lnTo>
                    <a:pt x="1963473" y="498178"/>
                  </a:lnTo>
                  <a:lnTo>
                    <a:pt x="1959986" y="500712"/>
                  </a:lnTo>
                  <a:lnTo>
                    <a:pt x="1956816" y="502612"/>
                  </a:lnTo>
                  <a:lnTo>
                    <a:pt x="1953329" y="504513"/>
                  </a:lnTo>
                  <a:lnTo>
                    <a:pt x="1950476" y="505463"/>
                  </a:lnTo>
                  <a:lnTo>
                    <a:pt x="1947623" y="505780"/>
                  </a:lnTo>
                  <a:lnTo>
                    <a:pt x="1944771" y="506413"/>
                  </a:lnTo>
                  <a:lnTo>
                    <a:pt x="1941918" y="505780"/>
                  </a:lnTo>
                  <a:lnTo>
                    <a:pt x="1939382" y="505463"/>
                  </a:lnTo>
                  <a:lnTo>
                    <a:pt x="1936846" y="504513"/>
                  </a:lnTo>
                  <a:lnTo>
                    <a:pt x="1933993" y="502929"/>
                  </a:lnTo>
                  <a:lnTo>
                    <a:pt x="1931457" y="501662"/>
                  </a:lnTo>
                  <a:lnTo>
                    <a:pt x="1928921" y="499445"/>
                  </a:lnTo>
                  <a:lnTo>
                    <a:pt x="1924166" y="494694"/>
                  </a:lnTo>
                  <a:lnTo>
                    <a:pt x="1919094" y="489309"/>
                  </a:lnTo>
                  <a:lnTo>
                    <a:pt x="1914022" y="482657"/>
                  </a:lnTo>
                  <a:lnTo>
                    <a:pt x="1903561" y="467770"/>
                  </a:lnTo>
                  <a:lnTo>
                    <a:pt x="1897855" y="459852"/>
                  </a:lnTo>
                  <a:lnTo>
                    <a:pt x="1891515" y="451616"/>
                  </a:lnTo>
                  <a:lnTo>
                    <a:pt x="1884541" y="443698"/>
                  </a:lnTo>
                  <a:lnTo>
                    <a:pt x="1877250" y="435779"/>
                  </a:lnTo>
                  <a:lnTo>
                    <a:pt x="1868057" y="426277"/>
                  </a:lnTo>
                  <a:lnTo>
                    <a:pt x="1859815" y="418991"/>
                  </a:lnTo>
                  <a:lnTo>
                    <a:pt x="1851890" y="412023"/>
                  </a:lnTo>
                  <a:lnTo>
                    <a:pt x="1843966" y="406005"/>
                  </a:lnTo>
                  <a:lnTo>
                    <a:pt x="1836041" y="399987"/>
                  </a:lnTo>
                  <a:lnTo>
                    <a:pt x="1820825" y="389217"/>
                  </a:lnTo>
                  <a:lnTo>
                    <a:pt x="1814485" y="384466"/>
                  </a:lnTo>
                  <a:lnTo>
                    <a:pt x="1808462" y="379398"/>
                  </a:lnTo>
                  <a:lnTo>
                    <a:pt x="1804024" y="374647"/>
                  </a:lnTo>
                  <a:lnTo>
                    <a:pt x="1802122" y="372113"/>
                  </a:lnTo>
                  <a:lnTo>
                    <a:pt x="1800220" y="369579"/>
                  </a:lnTo>
                  <a:lnTo>
                    <a:pt x="1798635" y="367045"/>
                  </a:lnTo>
                  <a:lnTo>
                    <a:pt x="1798001" y="364511"/>
                  </a:lnTo>
                  <a:lnTo>
                    <a:pt x="1797367" y="361660"/>
                  </a:lnTo>
                  <a:lnTo>
                    <a:pt x="1797050" y="359126"/>
                  </a:lnTo>
                  <a:lnTo>
                    <a:pt x="1797367" y="355959"/>
                  </a:lnTo>
                  <a:lnTo>
                    <a:pt x="1797684" y="353108"/>
                  </a:lnTo>
                  <a:lnTo>
                    <a:pt x="1798635" y="349941"/>
                  </a:lnTo>
                  <a:lnTo>
                    <a:pt x="1800220" y="346773"/>
                  </a:lnTo>
                  <a:lnTo>
                    <a:pt x="1802439" y="343289"/>
                  </a:lnTo>
                  <a:lnTo>
                    <a:pt x="1804975" y="340122"/>
                  </a:lnTo>
                  <a:lnTo>
                    <a:pt x="1807828" y="336637"/>
                  </a:lnTo>
                  <a:lnTo>
                    <a:pt x="1811632" y="332520"/>
                  </a:lnTo>
                  <a:lnTo>
                    <a:pt x="2006902" y="137087"/>
                  </a:lnTo>
                  <a:lnTo>
                    <a:pt x="2011023" y="133603"/>
                  </a:lnTo>
                  <a:lnTo>
                    <a:pt x="2014827" y="130119"/>
                  </a:lnTo>
                  <a:lnTo>
                    <a:pt x="2019265" y="126634"/>
                  </a:lnTo>
                  <a:lnTo>
                    <a:pt x="2023703" y="123784"/>
                  </a:lnTo>
                  <a:lnTo>
                    <a:pt x="2028141" y="120933"/>
                  </a:lnTo>
                  <a:lnTo>
                    <a:pt x="2032896" y="118399"/>
                  </a:lnTo>
                  <a:lnTo>
                    <a:pt x="2037017" y="116182"/>
                  </a:lnTo>
                  <a:lnTo>
                    <a:pt x="2041772" y="113965"/>
                  </a:lnTo>
                  <a:lnTo>
                    <a:pt x="2046843" y="112064"/>
                  </a:lnTo>
                  <a:lnTo>
                    <a:pt x="2051598" y="110797"/>
                  </a:lnTo>
                  <a:lnTo>
                    <a:pt x="2056670" y="109213"/>
                  </a:lnTo>
                  <a:lnTo>
                    <a:pt x="2061425" y="108263"/>
                  </a:lnTo>
                  <a:lnTo>
                    <a:pt x="2066497" y="107313"/>
                  </a:lnTo>
                  <a:lnTo>
                    <a:pt x="2071569" y="106679"/>
                  </a:lnTo>
                  <a:lnTo>
                    <a:pt x="2076641" y="106363"/>
                  </a:lnTo>
                  <a:close/>
                  <a:moveTo>
                    <a:pt x="2213628" y="19050"/>
                  </a:moveTo>
                  <a:lnTo>
                    <a:pt x="2219371" y="19369"/>
                  </a:lnTo>
                  <a:lnTo>
                    <a:pt x="2225751" y="20007"/>
                  </a:lnTo>
                  <a:lnTo>
                    <a:pt x="2231493" y="21602"/>
                  </a:lnTo>
                  <a:lnTo>
                    <a:pt x="2237236" y="23516"/>
                  </a:lnTo>
                  <a:lnTo>
                    <a:pt x="2242978" y="26387"/>
                  </a:lnTo>
                  <a:lnTo>
                    <a:pt x="2248401" y="29258"/>
                  </a:lnTo>
                  <a:lnTo>
                    <a:pt x="2253506" y="33087"/>
                  </a:lnTo>
                  <a:lnTo>
                    <a:pt x="2258291" y="37234"/>
                  </a:lnTo>
                  <a:lnTo>
                    <a:pt x="2262757" y="42019"/>
                  </a:lnTo>
                  <a:lnTo>
                    <a:pt x="2266266" y="47123"/>
                  </a:lnTo>
                  <a:lnTo>
                    <a:pt x="2269457" y="52547"/>
                  </a:lnTo>
                  <a:lnTo>
                    <a:pt x="2272009" y="58608"/>
                  </a:lnTo>
                  <a:lnTo>
                    <a:pt x="2273923" y="64350"/>
                  </a:lnTo>
                  <a:lnTo>
                    <a:pt x="2275518" y="70412"/>
                  </a:lnTo>
                  <a:lnTo>
                    <a:pt x="2276475" y="76154"/>
                  </a:lnTo>
                  <a:lnTo>
                    <a:pt x="2276475" y="82216"/>
                  </a:lnTo>
                  <a:lnTo>
                    <a:pt x="2276475" y="88277"/>
                  </a:lnTo>
                  <a:lnTo>
                    <a:pt x="2275518" y="94338"/>
                  </a:lnTo>
                  <a:lnTo>
                    <a:pt x="2273923" y="100400"/>
                  </a:lnTo>
                  <a:lnTo>
                    <a:pt x="2272009" y="106142"/>
                  </a:lnTo>
                  <a:lnTo>
                    <a:pt x="2269457" y="111565"/>
                  </a:lnTo>
                  <a:lnTo>
                    <a:pt x="2266266" y="117308"/>
                  </a:lnTo>
                  <a:lnTo>
                    <a:pt x="2262757" y="122412"/>
                  </a:lnTo>
                  <a:lnTo>
                    <a:pt x="2258291" y="126878"/>
                  </a:lnTo>
                  <a:lnTo>
                    <a:pt x="2241064" y="144105"/>
                  </a:lnTo>
                  <a:lnTo>
                    <a:pt x="2236598" y="148253"/>
                  </a:lnTo>
                  <a:lnTo>
                    <a:pt x="2232769" y="150805"/>
                  </a:lnTo>
                  <a:lnTo>
                    <a:pt x="2230855" y="151443"/>
                  </a:lnTo>
                  <a:lnTo>
                    <a:pt x="2228941" y="152400"/>
                  </a:lnTo>
                  <a:lnTo>
                    <a:pt x="2227346" y="152400"/>
                  </a:lnTo>
                  <a:lnTo>
                    <a:pt x="2225751" y="152400"/>
                  </a:lnTo>
                  <a:lnTo>
                    <a:pt x="2224156" y="152081"/>
                  </a:lnTo>
                  <a:lnTo>
                    <a:pt x="2222880" y="151443"/>
                  </a:lnTo>
                  <a:lnTo>
                    <a:pt x="2220009" y="149848"/>
                  </a:lnTo>
                  <a:lnTo>
                    <a:pt x="2217456" y="147295"/>
                  </a:lnTo>
                  <a:lnTo>
                    <a:pt x="2214904" y="143786"/>
                  </a:lnTo>
                  <a:lnTo>
                    <a:pt x="2212352" y="140277"/>
                  </a:lnTo>
                  <a:lnTo>
                    <a:pt x="2209800" y="135811"/>
                  </a:lnTo>
                  <a:lnTo>
                    <a:pt x="2204058" y="126240"/>
                  </a:lnTo>
                  <a:lnTo>
                    <a:pt x="2201186" y="121455"/>
                  </a:lnTo>
                  <a:lnTo>
                    <a:pt x="2197358" y="116351"/>
                  </a:lnTo>
                  <a:lnTo>
                    <a:pt x="2193530" y="111246"/>
                  </a:lnTo>
                  <a:lnTo>
                    <a:pt x="2189064" y="106461"/>
                  </a:lnTo>
                  <a:lnTo>
                    <a:pt x="2184278" y="101995"/>
                  </a:lnTo>
                  <a:lnTo>
                    <a:pt x="2179493" y="98167"/>
                  </a:lnTo>
                  <a:lnTo>
                    <a:pt x="2174389" y="94657"/>
                  </a:lnTo>
                  <a:lnTo>
                    <a:pt x="2169285" y="91467"/>
                  </a:lnTo>
                  <a:lnTo>
                    <a:pt x="2159714" y="85725"/>
                  </a:lnTo>
                  <a:lnTo>
                    <a:pt x="2155248" y="83173"/>
                  </a:lnTo>
                  <a:lnTo>
                    <a:pt x="2151739" y="80620"/>
                  </a:lnTo>
                  <a:lnTo>
                    <a:pt x="2148229" y="78068"/>
                  </a:lnTo>
                  <a:lnTo>
                    <a:pt x="2145677" y="75516"/>
                  </a:lnTo>
                  <a:lnTo>
                    <a:pt x="2144082" y="72964"/>
                  </a:lnTo>
                  <a:lnTo>
                    <a:pt x="2143763" y="71369"/>
                  </a:lnTo>
                  <a:lnTo>
                    <a:pt x="2143125" y="69774"/>
                  </a:lnTo>
                  <a:lnTo>
                    <a:pt x="2143125" y="68179"/>
                  </a:lnTo>
                  <a:lnTo>
                    <a:pt x="2143763" y="66584"/>
                  </a:lnTo>
                  <a:lnTo>
                    <a:pt x="2144082" y="64669"/>
                  </a:lnTo>
                  <a:lnTo>
                    <a:pt x="2144720" y="63074"/>
                  </a:lnTo>
                  <a:lnTo>
                    <a:pt x="2147591" y="59246"/>
                  </a:lnTo>
                  <a:lnTo>
                    <a:pt x="2151419" y="54780"/>
                  </a:lnTo>
                  <a:lnTo>
                    <a:pt x="2168647" y="37234"/>
                  </a:lnTo>
                  <a:lnTo>
                    <a:pt x="2173751" y="33087"/>
                  </a:lnTo>
                  <a:lnTo>
                    <a:pt x="2178855" y="29258"/>
                  </a:lnTo>
                  <a:lnTo>
                    <a:pt x="2183959" y="26387"/>
                  </a:lnTo>
                  <a:lnTo>
                    <a:pt x="2189702" y="23516"/>
                  </a:lnTo>
                  <a:lnTo>
                    <a:pt x="2195125" y="21602"/>
                  </a:lnTo>
                  <a:lnTo>
                    <a:pt x="2201506" y="20007"/>
                  </a:lnTo>
                  <a:lnTo>
                    <a:pt x="2207248" y="19369"/>
                  </a:lnTo>
                  <a:lnTo>
                    <a:pt x="2213628" y="19050"/>
                  </a:lnTo>
                  <a:close/>
                  <a:moveTo>
                    <a:pt x="1985550" y="0"/>
                  </a:moveTo>
                  <a:lnTo>
                    <a:pt x="1989686" y="0"/>
                  </a:lnTo>
                  <a:lnTo>
                    <a:pt x="1993822" y="0"/>
                  </a:lnTo>
                  <a:lnTo>
                    <a:pt x="1997640" y="634"/>
                  </a:lnTo>
                  <a:lnTo>
                    <a:pt x="2001776" y="1903"/>
                  </a:lnTo>
                  <a:lnTo>
                    <a:pt x="2005594" y="2855"/>
                  </a:lnTo>
                  <a:lnTo>
                    <a:pt x="2009411" y="4759"/>
                  </a:lnTo>
                  <a:lnTo>
                    <a:pt x="2012911" y="6980"/>
                  </a:lnTo>
                  <a:lnTo>
                    <a:pt x="2016411" y="9518"/>
                  </a:lnTo>
                  <a:lnTo>
                    <a:pt x="2019592" y="12374"/>
                  </a:lnTo>
                  <a:lnTo>
                    <a:pt x="2022456" y="15229"/>
                  </a:lnTo>
                  <a:lnTo>
                    <a:pt x="2025001" y="19037"/>
                  </a:lnTo>
                  <a:lnTo>
                    <a:pt x="2026910" y="22210"/>
                  </a:lnTo>
                  <a:lnTo>
                    <a:pt x="2028819" y="26334"/>
                  </a:lnTo>
                  <a:lnTo>
                    <a:pt x="2030091" y="29824"/>
                  </a:lnTo>
                  <a:lnTo>
                    <a:pt x="2031364" y="33949"/>
                  </a:lnTo>
                  <a:lnTo>
                    <a:pt x="2031682" y="37757"/>
                  </a:lnTo>
                  <a:lnTo>
                    <a:pt x="2032000" y="41881"/>
                  </a:lnTo>
                  <a:lnTo>
                    <a:pt x="2031682" y="46006"/>
                  </a:lnTo>
                  <a:lnTo>
                    <a:pt x="2031046" y="49813"/>
                  </a:lnTo>
                  <a:lnTo>
                    <a:pt x="2030091" y="53938"/>
                  </a:lnTo>
                  <a:lnTo>
                    <a:pt x="2028819" y="57745"/>
                  </a:lnTo>
                  <a:lnTo>
                    <a:pt x="2026910" y="61553"/>
                  </a:lnTo>
                  <a:lnTo>
                    <a:pt x="2025001" y="65043"/>
                  </a:lnTo>
                  <a:lnTo>
                    <a:pt x="2022456" y="68533"/>
                  </a:lnTo>
                  <a:lnTo>
                    <a:pt x="2019592" y="71706"/>
                  </a:lnTo>
                  <a:lnTo>
                    <a:pt x="1637177" y="453081"/>
                  </a:lnTo>
                  <a:lnTo>
                    <a:pt x="1633995" y="455937"/>
                  </a:lnTo>
                  <a:lnTo>
                    <a:pt x="1630814" y="458158"/>
                  </a:lnTo>
                  <a:lnTo>
                    <a:pt x="1626996" y="460379"/>
                  </a:lnTo>
                  <a:lnTo>
                    <a:pt x="1623496" y="462283"/>
                  </a:lnTo>
                  <a:lnTo>
                    <a:pt x="1619360" y="463552"/>
                  </a:lnTo>
                  <a:lnTo>
                    <a:pt x="1615224" y="464186"/>
                  </a:lnTo>
                  <a:lnTo>
                    <a:pt x="1611407" y="465138"/>
                  </a:lnTo>
                  <a:lnTo>
                    <a:pt x="1607271" y="465138"/>
                  </a:lnTo>
                  <a:lnTo>
                    <a:pt x="1603135" y="465138"/>
                  </a:lnTo>
                  <a:lnTo>
                    <a:pt x="1599317" y="464186"/>
                  </a:lnTo>
                  <a:lnTo>
                    <a:pt x="1595181" y="463552"/>
                  </a:lnTo>
                  <a:lnTo>
                    <a:pt x="1591681" y="462283"/>
                  </a:lnTo>
                  <a:lnTo>
                    <a:pt x="1587864" y="460379"/>
                  </a:lnTo>
                  <a:lnTo>
                    <a:pt x="1584364" y="458158"/>
                  </a:lnTo>
                  <a:lnTo>
                    <a:pt x="1580864" y="455937"/>
                  </a:lnTo>
                  <a:lnTo>
                    <a:pt x="1577683" y="453081"/>
                  </a:lnTo>
                  <a:lnTo>
                    <a:pt x="1574819" y="449591"/>
                  </a:lnTo>
                  <a:lnTo>
                    <a:pt x="1572274" y="446418"/>
                  </a:lnTo>
                  <a:lnTo>
                    <a:pt x="1570047" y="442928"/>
                  </a:lnTo>
                  <a:lnTo>
                    <a:pt x="1568138" y="439121"/>
                  </a:lnTo>
                  <a:lnTo>
                    <a:pt x="1567184" y="435314"/>
                  </a:lnTo>
                  <a:lnTo>
                    <a:pt x="1565911" y="431189"/>
                  </a:lnTo>
                  <a:lnTo>
                    <a:pt x="1565275" y="427381"/>
                  </a:lnTo>
                  <a:lnTo>
                    <a:pt x="1565275" y="423257"/>
                  </a:lnTo>
                  <a:lnTo>
                    <a:pt x="1565275" y="419132"/>
                  </a:lnTo>
                  <a:lnTo>
                    <a:pt x="1565911" y="415007"/>
                  </a:lnTo>
                  <a:lnTo>
                    <a:pt x="1567184" y="411517"/>
                  </a:lnTo>
                  <a:lnTo>
                    <a:pt x="1568138" y="407393"/>
                  </a:lnTo>
                  <a:lnTo>
                    <a:pt x="1570047" y="403902"/>
                  </a:lnTo>
                  <a:lnTo>
                    <a:pt x="1572274" y="400095"/>
                  </a:lnTo>
                  <a:lnTo>
                    <a:pt x="1574819" y="396922"/>
                  </a:lnTo>
                  <a:lnTo>
                    <a:pt x="1577683" y="393749"/>
                  </a:lnTo>
                  <a:lnTo>
                    <a:pt x="1960098" y="12374"/>
                  </a:lnTo>
                  <a:lnTo>
                    <a:pt x="1962962" y="9518"/>
                  </a:lnTo>
                  <a:lnTo>
                    <a:pt x="1966779" y="6980"/>
                  </a:lnTo>
                  <a:lnTo>
                    <a:pt x="1970279" y="4759"/>
                  </a:lnTo>
                  <a:lnTo>
                    <a:pt x="1974097" y="2855"/>
                  </a:lnTo>
                  <a:lnTo>
                    <a:pt x="1977596" y="1903"/>
                  </a:lnTo>
                  <a:lnTo>
                    <a:pt x="1981732" y="634"/>
                  </a:lnTo>
                  <a:lnTo>
                    <a:pt x="1985550" y="0"/>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sp>
          <p:nvSpPr>
            <p:cNvPr id="27" name="KSO_Shape"/>
            <p:cNvSpPr/>
            <p:nvPr/>
          </p:nvSpPr>
          <p:spPr bwMode="auto">
            <a:xfrm>
              <a:off x="4435812" y="3504299"/>
              <a:ext cx="396293" cy="554256"/>
            </a:xfrm>
            <a:custGeom>
              <a:avLst/>
              <a:gdLst>
                <a:gd name="T0" fmla="*/ 2147483646 w 4228"/>
                <a:gd name="T1" fmla="*/ 2147483646 h 5910"/>
                <a:gd name="T2" fmla="*/ 2147483646 w 4228"/>
                <a:gd name="T3" fmla="*/ 2147483646 h 5910"/>
                <a:gd name="T4" fmla="*/ 2147483646 w 4228"/>
                <a:gd name="T5" fmla="*/ 2147483646 h 5910"/>
                <a:gd name="T6" fmla="*/ 2147483646 w 4228"/>
                <a:gd name="T7" fmla="*/ 2147483646 h 5910"/>
                <a:gd name="T8" fmla="*/ 2147483646 w 4228"/>
                <a:gd name="T9" fmla="*/ 736754076 h 5910"/>
                <a:gd name="T10" fmla="*/ 2147483646 w 4228"/>
                <a:gd name="T11" fmla="*/ 468900117 h 5910"/>
                <a:gd name="T12" fmla="*/ 2147483646 w 4228"/>
                <a:gd name="T13" fmla="*/ 2147483646 h 5910"/>
                <a:gd name="T14" fmla="*/ 2147483646 w 4228"/>
                <a:gd name="T15" fmla="*/ 2147483646 h 5910"/>
                <a:gd name="T16" fmla="*/ 769768890 w 4228"/>
                <a:gd name="T17" fmla="*/ 2147483646 h 5910"/>
                <a:gd name="T18" fmla="*/ 502005176 w 4228"/>
                <a:gd name="T19" fmla="*/ 2147483646 h 5910"/>
                <a:gd name="T20" fmla="*/ 2147483646 w 4228"/>
                <a:gd name="T21" fmla="*/ 2147483646 h 5910"/>
                <a:gd name="T22" fmla="*/ 2147483646 w 4228"/>
                <a:gd name="T23" fmla="*/ 2147483646 h 5910"/>
                <a:gd name="T24" fmla="*/ 2147483646 w 4228"/>
                <a:gd name="T25" fmla="*/ 2147483646 h 5910"/>
                <a:gd name="T26" fmla="*/ 2147483646 w 4228"/>
                <a:gd name="T27" fmla="*/ 2147483646 h 5910"/>
                <a:gd name="T28" fmla="*/ 2147483646 w 4228"/>
                <a:gd name="T29" fmla="*/ 2147483646 h 5910"/>
                <a:gd name="T30" fmla="*/ 2147483646 w 4228"/>
                <a:gd name="T31" fmla="*/ 2147483646 h 5910"/>
                <a:gd name="T32" fmla="*/ 2147483646 w 4228"/>
                <a:gd name="T33" fmla="*/ 2147483646 h 5910"/>
                <a:gd name="T34" fmla="*/ 2147483646 w 4228"/>
                <a:gd name="T35" fmla="*/ 2147483646 h 5910"/>
                <a:gd name="T36" fmla="*/ 2147483646 w 4228"/>
                <a:gd name="T37" fmla="*/ 2147483646 h 5910"/>
                <a:gd name="T38" fmla="*/ 2147483646 w 4228"/>
                <a:gd name="T39" fmla="*/ 2147483646 h 5910"/>
                <a:gd name="T40" fmla="*/ 2147483646 w 4228"/>
                <a:gd name="T41" fmla="*/ 2147483646 h 5910"/>
                <a:gd name="T42" fmla="*/ 2147483646 w 4228"/>
                <a:gd name="T43" fmla="*/ 2147483646 h 5910"/>
                <a:gd name="T44" fmla="*/ 2147483646 w 4228"/>
                <a:gd name="T45" fmla="*/ 2147483646 h 5910"/>
                <a:gd name="T46" fmla="*/ 2147483646 w 4228"/>
                <a:gd name="T47" fmla="*/ 2147483646 h 5910"/>
                <a:gd name="T48" fmla="*/ 2147483646 w 4228"/>
                <a:gd name="T49" fmla="*/ 2147483646 h 5910"/>
                <a:gd name="T50" fmla="*/ 2147483646 w 4228"/>
                <a:gd name="T51" fmla="*/ 2147483646 h 5910"/>
                <a:gd name="T52" fmla="*/ 2147483646 w 4228"/>
                <a:gd name="T53" fmla="*/ 2147483646 h 5910"/>
                <a:gd name="T54" fmla="*/ 2147483646 w 4228"/>
                <a:gd name="T55" fmla="*/ 2147483646 h 5910"/>
                <a:gd name="T56" fmla="*/ 2147483646 w 4228"/>
                <a:gd name="T57" fmla="*/ 2147483646 h 5910"/>
                <a:gd name="T58" fmla="*/ 2147483646 w 4228"/>
                <a:gd name="T59" fmla="*/ 2147483646 h 5910"/>
                <a:gd name="T60" fmla="*/ 2147483646 w 4228"/>
                <a:gd name="T61" fmla="*/ 2147483646 h 5910"/>
                <a:gd name="T62" fmla="*/ 2147483646 w 4228"/>
                <a:gd name="T63" fmla="*/ 2147483646 h 5910"/>
                <a:gd name="T64" fmla="*/ 2147483646 w 4228"/>
                <a:gd name="T65" fmla="*/ 2147483646 h 5910"/>
                <a:gd name="T66" fmla="*/ 2147483646 w 4228"/>
                <a:gd name="T67" fmla="*/ 2147483646 h 5910"/>
                <a:gd name="T68" fmla="*/ 2147483646 w 4228"/>
                <a:gd name="T69" fmla="*/ 2147483646 h 5910"/>
                <a:gd name="T70" fmla="*/ 2147483646 w 4228"/>
                <a:gd name="T71" fmla="*/ 2147483646 h 5910"/>
                <a:gd name="T72" fmla="*/ 2147483646 w 4228"/>
                <a:gd name="T73" fmla="*/ 2147483646 h 5910"/>
                <a:gd name="T74" fmla="*/ 2147483646 w 4228"/>
                <a:gd name="T75" fmla="*/ 2147483646 h 5910"/>
                <a:gd name="T76" fmla="*/ 2147483646 w 4228"/>
                <a:gd name="T77" fmla="*/ 2147483646 h 5910"/>
                <a:gd name="T78" fmla="*/ 2147483646 w 4228"/>
                <a:gd name="T79" fmla="*/ 2147483646 h 5910"/>
                <a:gd name="T80" fmla="*/ 2147483646 w 4228"/>
                <a:gd name="T81" fmla="*/ 2147483646 h 5910"/>
                <a:gd name="T82" fmla="*/ 2147483646 w 4228"/>
                <a:gd name="T83" fmla="*/ 2147483646 h 5910"/>
                <a:gd name="T84" fmla="*/ 2147483646 w 4228"/>
                <a:gd name="T85" fmla="*/ 2147483646 h 5910"/>
                <a:gd name="T86" fmla="*/ 2147483646 w 4228"/>
                <a:gd name="T87" fmla="*/ 2147483646 h 5910"/>
                <a:gd name="T88" fmla="*/ 2147483646 w 4228"/>
                <a:gd name="T89" fmla="*/ 2147483646 h 5910"/>
                <a:gd name="T90" fmla="*/ 2147483646 w 4228"/>
                <a:gd name="T91" fmla="*/ 2147483646 h 5910"/>
                <a:gd name="T92" fmla="*/ 2147483646 w 4228"/>
                <a:gd name="T93" fmla="*/ 2147483646 h 5910"/>
                <a:gd name="T94" fmla="*/ 2147483646 w 4228"/>
                <a:gd name="T95" fmla="*/ 2147483646 h 5910"/>
                <a:gd name="T96" fmla="*/ 2147483646 w 4228"/>
                <a:gd name="T97" fmla="*/ 2147483646 h 5910"/>
                <a:gd name="T98" fmla="*/ 2147483646 w 4228"/>
                <a:gd name="T99" fmla="*/ 2147483646 h 5910"/>
                <a:gd name="T100" fmla="*/ 2147483646 w 4228"/>
                <a:gd name="T101" fmla="*/ 2147483646 h 5910"/>
                <a:gd name="T102" fmla="*/ 2147483646 w 4228"/>
                <a:gd name="T103" fmla="*/ 2147483646 h 5910"/>
                <a:gd name="T104" fmla="*/ 2147483646 w 4228"/>
                <a:gd name="T105" fmla="*/ 2147483646 h 5910"/>
                <a:gd name="T106" fmla="*/ 2147483646 w 4228"/>
                <a:gd name="T107" fmla="*/ 2147483646 h 5910"/>
                <a:gd name="T108" fmla="*/ 2147483646 w 4228"/>
                <a:gd name="T109" fmla="*/ 2147483646 h 5910"/>
                <a:gd name="T110" fmla="*/ 2147483646 w 4228"/>
                <a:gd name="T111" fmla="*/ 2147483646 h 5910"/>
                <a:gd name="T112" fmla="*/ 2147483646 w 4228"/>
                <a:gd name="T113" fmla="*/ 2147483646 h 5910"/>
                <a:gd name="T114" fmla="*/ 2147483646 w 4228"/>
                <a:gd name="T115" fmla="*/ 2147483646 h 5910"/>
                <a:gd name="T116" fmla="*/ 2147483646 w 4228"/>
                <a:gd name="T117" fmla="*/ 2147483646 h 5910"/>
                <a:gd name="T118" fmla="*/ 2147483646 w 4228"/>
                <a:gd name="T119" fmla="*/ 2147483646 h 5910"/>
                <a:gd name="T120" fmla="*/ 2147483646 w 4228"/>
                <a:gd name="T121" fmla="*/ 2147483646 h 5910"/>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4228" h="5910">
                  <a:moveTo>
                    <a:pt x="3998" y="2785"/>
                  </a:moveTo>
                  <a:lnTo>
                    <a:pt x="3815" y="2602"/>
                  </a:lnTo>
                  <a:lnTo>
                    <a:pt x="2840" y="1627"/>
                  </a:lnTo>
                  <a:lnTo>
                    <a:pt x="3127" y="1341"/>
                  </a:lnTo>
                  <a:lnTo>
                    <a:pt x="3155" y="1312"/>
                  </a:lnTo>
                  <a:lnTo>
                    <a:pt x="3181" y="1282"/>
                  </a:lnTo>
                  <a:lnTo>
                    <a:pt x="3205" y="1251"/>
                  </a:lnTo>
                  <a:lnTo>
                    <a:pt x="3227" y="1219"/>
                  </a:lnTo>
                  <a:lnTo>
                    <a:pt x="3247" y="1185"/>
                  </a:lnTo>
                  <a:lnTo>
                    <a:pt x="3266" y="1151"/>
                  </a:lnTo>
                  <a:lnTo>
                    <a:pt x="3284" y="1116"/>
                  </a:lnTo>
                  <a:lnTo>
                    <a:pt x="3299" y="1081"/>
                  </a:lnTo>
                  <a:lnTo>
                    <a:pt x="3313" y="1046"/>
                  </a:lnTo>
                  <a:lnTo>
                    <a:pt x="3324" y="1009"/>
                  </a:lnTo>
                  <a:lnTo>
                    <a:pt x="3335" y="972"/>
                  </a:lnTo>
                  <a:lnTo>
                    <a:pt x="3342" y="935"/>
                  </a:lnTo>
                  <a:lnTo>
                    <a:pt x="3349" y="898"/>
                  </a:lnTo>
                  <a:lnTo>
                    <a:pt x="3353" y="861"/>
                  </a:lnTo>
                  <a:lnTo>
                    <a:pt x="3356" y="823"/>
                  </a:lnTo>
                  <a:lnTo>
                    <a:pt x="3357" y="786"/>
                  </a:lnTo>
                  <a:lnTo>
                    <a:pt x="3356" y="748"/>
                  </a:lnTo>
                  <a:lnTo>
                    <a:pt x="3353" y="710"/>
                  </a:lnTo>
                  <a:lnTo>
                    <a:pt x="3349" y="673"/>
                  </a:lnTo>
                  <a:lnTo>
                    <a:pt x="3342" y="635"/>
                  </a:lnTo>
                  <a:lnTo>
                    <a:pt x="3335" y="598"/>
                  </a:lnTo>
                  <a:lnTo>
                    <a:pt x="3324" y="562"/>
                  </a:lnTo>
                  <a:lnTo>
                    <a:pt x="3313" y="526"/>
                  </a:lnTo>
                  <a:lnTo>
                    <a:pt x="3299" y="489"/>
                  </a:lnTo>
                  <a:lnTo>
                    <a:pt x="3284" y="455"/>
                  </a:lnTo>
                  <a:lnTo>
                    <a:pt x="3266" y="420"/>
                  </a:lnTo>
                  <a:lnTo>
                    <a:pt x="3247" y="385"/>
                  </a:lnTo>
                  <a:lnTo>
                    <a:pt x="3227" y="353"/>
                  </a:lnTo>
                  <a:lnTo>
                    <a:pt x="3205" y="321"/>
                  </a:lnTo>
                  <a:lnTo>
                    <a:pt x="3181" y="290"/>
                  </a:lnTo>
                  <a:lnTo>
                    <a:pt x="3155" y="258"/>
                  </a:lnTo>
                  <a:lnTo>
                    <a:pt x="3127" y="229"/>
                  </a:lnTo>
                  <a:lnTo>
                    <a:pt x="3097" y="201"/>
                  </a:lnTo>
                  <a:lnTo>
                    <a:pt x="3067" y="176"/>
                  </a:lnTo>
                  <a:lnTo>
                    <a:pt x="3036" y="151"/>
                  </a:lnTo>
                  <a:lnTo>
                    <a:pt x="3003" y="129"/>
                  </a:lnTo>
                  <a:lnTo>
                    <a:pt x="2970" y="108"/>
                  </a:lnTo>
                  <a:lnTo>
                    <a:pt x="2936" y="89"/>
                  </a:lnTo>
                  <a:lnTo>
                    <a:pt x="2902" y="72"/>
                  </a:lnTo>
                  <a:lnTo>
                    <a:pt x="2866" y="56"/>
                  </a:lnTo>
                  <a:lnTo>
                    <a:pt x="2830" y="43"/>
                  </a:lnTo>
                  <a:lnTo>
                    <a:pt x="2795" y="32"/>
                  </a:lnTo>
                  <a:lnTo>
                    <a:pt x="2758" y="22"/>
                  </a:lnTo>
                  <a:lnTo>
                    <a:pt x="2720" y="14"/>
                  </a:lnTo>
                  <a:lnTo>
                    <a:pt x="2683" y="7"/>
                  </a:lnTo>
                  <a:lnTo>
                    <a:pt x="2645" y="3"/>
                  </a:lnTo>
                  <a:lnTo>
                    <a:pt x="2608" y="0"/>
                  </a:lnTo>
                  <a:lnTo>
                    <a:pt x="2570" y="0"/>
                  </a:lnTo>
                  <a:lnTo>
                    <a:pt x="2532" y="0"/>
                  </a:lnTo>
                  <a:lnTo>
                    <a:pt x="2496" y="3"/>
                  </a:lnTo>
                  <a:lnTo>
                    <a:pt x="2458" y="7"/>
                  </a:lnTo>
                  <a:lnTo>
                    <a:pt x="2421" y="14"/>
                  </a:lnTo>
                  <a:lnTo>
                    <a:pt x="2383" y="22"/>
                  </a:lnTo>
                  <a:lnTo>
                    <a:pt x="2346" y="32"/>
                  </a:lnTo>
                  <a:lnTo>
                    <a:pt x="2310" y="43"/>
                  </a:lnTo>
                  <a:lnTo>
                    <a:pt x="2275" y="56"/>
                  </a:lnTo>
                  <a:lnTo>
                    <a:pt x="2239" y="72"/>
                  </a:lnTo>
                  <a:lnTo>
                    <a:pt x="2205" y="89"/>
                  </a:lnTo>
                  <a:lnTo>
                    <a:pt x="2171" y="108"/>
                  </a:lnTo>
                  <a:lnTo>
                    <a:pt x="2138" y="129"/>
                  </a:lnTo>
                  <a:lnTo>
                    <a:pt x="2105" y="151"/>
                  </a:lnTo>
                  <a:lnTo>
                    <a:pt x="2074" y="176"/>
                  </a:lnTo>
                  <a:lnTo>
                    <a:pt x="2044" y="201"/>
                  </a:lnTo>
                  <a:lnTo>
                    <a:pt x="2015" y="229"/>
                  </a:lnTo>
                  <a:lnTo>
                    <a:pt x="301" y="1950"/>
                  </a:lnTo>
                  <a:lnTo>
                    <a:pt x="284" y="1965"/>
                  </a:lnTo>
                  <a:lnTo>
                    <a:pt x="266" y="1980"/>
                  </a:lnTo>
                  <a:lnTo>
                    <a:pt x="248" y="1996"/>
                  </a:lnTo>
                  <a:lnTo>
                    <a:pt x="231" y="2013"/>
                  </a:lnTo>
                  <a:lnTo>
                    <a:pt x="203" y="2042"/>
                  </a:lnTo>
                  <a:lnTo>
                    <a:pt x="177" y="2072"/>
                  </a:lnTo>
                  <a:lnTo>
                    <a:pt x="153" y="2104"/>
                  </a:lnTo>
                  <a:lnTo>
                    <a:pt x="131" y="2135"/>
                  </a:lnTo>
                  <a:lnTo>
                    <a:pt x="110" y="2169"/>
                  </a:lnTo>
                  <a:lnTo>
                    <a:pt x="91" y="2203"/>
                  </a:lnTo>
                  <a:lnTo>
                    <a:pt x="74" y="2238"/>
                  </a:lnTo>
                  <a:lnTo>
                    <a:pt x="58" y="2273"/>
                  </a:lnTo>
                  <a:lnTo>
                    <a:pt x="45" y="2308"/>
                  </a:lnTo>
                  <a:lnTo>
                    <a:pt x="33" y="2345"/>
                  </a:lnTo>
                  <a:lnTo>
                    <a:pt x="23" y="2382"/>
                  </a:lnTo>
                  <a:lnTo>
                    <a:pt x="15" y="2419"/>
                  </a:lnTo>
                  <a:lnTo>
                    <a:pt x="9" y="2456"/>
                  </a:lnTo>
                  <a:lnTo>
                    <a:pt x="5" y="2493"/>
                  </a:lnTo>
                  <a:lnTo>
                    <a:pt x="1" y="2531"/>
                  </a:lnTo>
                  <a:lnTo>
                    <a:pt x="0" y="2569"/>
                  </a:lnTo>
                  <a:lnTo>
                    <a:pt x="1" y="2606"/>
                  </a:lnTo>
                  <a:lnTo>
                    <a:pt x="5" y="2644"/>
                  </a:lnTo>
                  <a:lnTo>
                    <a:pt x="9" y="2681"/>
                  </a:lnTo>
                  <a:lnTo>
                    <a:pt x="15" y="2719"/>
                  </a:lnTo>
                  <a:lnTo>
                    <a:pt x="23" y="2756"/>
                  </a:lnTo>
                  <a:lnTo>
                    <a:pt x="33" y="2792"/>
                  </a:lnTo>
                  <a:lnTo>
                    <a:pt x="45" y="2829"/>
                  </a:lnTo>
                  <a:lnTo>
                    <a:pt x="58" y="2865"/>
                  </a:lnTo>
                  <a:lnTo>
                    <a:pt x="74" y="2899"/>
                  </a:lnTo>
                  <a:lnTo>
                    <a:pt x="91" y="2934"/>
                  </a:lnTo>
                  <a:lnTo>
                    <a:pt x="110" y="2969"/>
                  </a:lnTo>
                  <a:lnTo>
                    <a:pt x="131" y="3001"/>
                  </a:lnTo>
                  <a:lnTo>
                    <a:pt x="153" y="3033"/>
                  </a:lnTo>
                  <a:lnTo>
                    <a:pt x="177" y="3065"/>
                  </a:lnTo>
                  <a:lnTo>
                    <a:pt x="203" y="3096"/>
                  </a:lnTo>
                  <a:lnTo>
                    <a:pt x="231" y="3125"/>
                  </a:lnTo>
                  <a:lnTo>
                    <a:pt x="1388" y="4281"/>
                  </a:lnTo>
                  <a:lnTo>
                    <a:pt x="1102" y="4567"/>
                  </a:lnTo>
                  <a:lnTo>
                    <a:pt x="1075" y="4597"/>
                  </a:lnTo>
                  <a:lnTo>
                    <a:pt x="1048" y="4627"/>
                  </a:lnTo>
                  <a:lnTo>
                    <a:pt x="1024" y="4658"/>
                  </a:lnTo>
                  <a:lnTo>
                    <a:pt x="1001" y="4691"/>
                  </a:lnTo>
                  <a:lnTo>
                    <a:pt x="981" y="4724"/>
                  </a:lnTo>
                  <a:lnTo>
                    <a:pt x="962" y="4758"/>
                  </a:lnTo>
                  <a:lnTo>
                    <a:pt x="945" y="4792"/>
                  </a:lnTo>
                  <a:lnTo>
                    <a:pt x="930" y="4828"/>
                  </a:lnTo>
                  <a:lnTo>
                    <a:pt x="916" y="4864"/>
                  </a:lnTo>
                  <a:lnTo>
                    <a:pt x="904" y="4899"/>
                  </a:lnTo>
                  <a:lnTo>
                    <a:pt x="894" y="4936"/>
                  </a:lnTo>
                  <a:lnTo>
                    <a:pt x="886" y="4973"/>
                  </a:lnTo>
                  <a:lnTo>
                    <a:pt x="879" y="5011"/>
                  </a:lnTo>
                  <a:lnTo>
                    <a:pt x="875" y="5048"/>
                  </a:lnTo>
                  <a:lnTo>
                    <a:pt x="873" y="5086"/>
                  </a:lnTo>
                  <a:lnTo>
                    <a:pt x="872" y="5123"/>
                  </a:lnTo>
                  <a:lnTo>
                    <a:pt x="873" y="5161"/>
                  </a:lnTo>
                  <a:lnTo>
                    <a:pt x="875" y="5198"/>
                  </a:lnTo>
                  <a:lnTo>
                    <a:pt x="880" y="5236"/>
                  </a:lnTo>
                  <a:lnTo>
                    <a:pt x="886" y="5273"/>
                  </a:lnTo>
                  <a:lnTo>
                    <a:pt x="894" y="5311"/>
                  </a:lnTo>
                  <a:lnTo>
                    <a:pt x="904" y="5347"/>
                  </a:lnTo>
                  <a:lnTo>
                    <a:pt x="916" y="5383"/>
                  </a:lnTo>
                  <a:lnTo>
                    <a:pt x="930" y="5419"/>
                  </a:lnTo>
                  <a:lnTo>
                    <a:pt x="945" y="5455"/>
                  </a:lnTo>
                  <a:lnTo>
                    <a:pt x="962" y="5489"/>
                  </a:lnTo>
                  <a:lnTo>
                    <a:pt x="981" y="5523"/>
                  </a:lnTo>
                  <a:lnTo>
                    <a:pt x="1002" y="5556"/>
                  </a:lnTo>
                  <a:lnTo>
                    <a:pt x="1024" y="5589"/>
                  </a:lnTo>
                  <a:lnTo>
                    <a:pt x="1049" y="5620"/>
                  </a:lnTo>
                  <a:lnTo>
                    <a:pt x="1075" y="5650"/>
                  </a:lnTo>
                  <a:lnTo>
                    <a:pt x="1102" y="5679"/>
                  </a:lnTo>
                  <a:lnTo>
                    <a:pt x="1131" y="5707"/>
                  </a:lnTo>
                  <a:lnTo>
                    <a:pt x="1162" y="5734"/>
                  </a:lnTo>
                  <a:lnTo>
                    <a:pt x="1193" y="5757"/>
                  </a:lnTo>
                  <a:lnTo>
                    <a:pt x="1225" y="5779"/>
                  </a:lnTo>
                  <a:lnTo>
                    <a:pt x="1259" y="5800"/>
                  </a:lnTo>
                  <a:lnTo>
                    <a:pt x="1292" y="5819"/>
                  </a:lnTo>
                  <a:lnTo>
                    <a:pt x="1327" y="5836"/>
                  </a:lnTo>
                  <a:lnTo>
                    <a:pt x="1362" y="5852"/>
                  </a:lnTo>
                  <a:lnTo>
                    <a:pt x="1398" y="5865"/>
                  </a:lnTo>
                  <a:lnTo>
                    <a:pt x="1434" y="5877"/>
                  </a:lnTo>
                  <a:lnTo>
                    <a:pt x="1471" y="5887"/>
                  </a:lnTo>
                  <a:lnTo>
                    <a:pt x="1507" y="5895"/>
                  </a:lnTo>
                  <a:lnTo>
                    <a:pt x="1545" y="5902"/>
                  </a:lnTo>
                  <a:lnTo>
                    <a:pt x="1582" y="5906"/>
                  </a:lnTo>
                  <a:lnTo>
                    <a:pt x="1620" y="5909"/>
                  </a:lnTo>
                  <a:lnTo>
                    <a:pt x="1658" y="5910"/>
                  </a:lnTo>
                  <a:lnTo>
                    <a:pt x="1696" y="5909"/>
                  </a:lnTo>
                  <a:lnTo>
                    <a:pt x="1734" y="5906"/>
                  </a:lnTo>
                  <a:lnTo>
                    <a:pt x="1771" y="5902"/>
                  </a:lnTo>
                  <a:lnTo>
                    <a:pt x="1809" y="5895"/>
                  </a:lnTo>
                  <a:lnTo>
                    <a:pt x="1845" y="5887"/>
                  </a:lnTo>
                  <a:lnTo>
                    <a:pt x="1882" y="5877"/>
                  </a:lnTo>
                  <a:lnTo>
                    <a:pt x="1918" y="5865"/>
                  </a:lnTo>
                  <a:lnTo>
                    <a:pt x="1954" y="5852"/>
                  </a:lnTo>
                  <a:lnTo>
                    <a:pt x="1989" y="5836"/>
                  </a:lnTo>
                  <a:lnTo>
                    <a:pt x="2024" y="5819"/>
                  </a:lnTo>
                  <a:lnTo>
                    <a:pt x="2057" y="5800"/>
                  </a:lnTo>
                  <a:lnTo>
                    <a:pt x="2091" y="5780"/>
                  </a:lnTo>
                  <a:lnTo>
                    <a:pt x="2123" y="5757"/>
                  </a:lnTo>
                  <a:lnTo>
                    <a:pt x="2154" y="5734"/>
                  </a:lnTo>
                  <a:lnTo>
                    <a:pt x="2184" y="5707"/>
                  </a:lnTo>
                  <a:lnTo>
                    <a:pt x="2215" y="5679"/>
                  </a:lnTo>
                  <a:lnTo>
                    <a:pt x="3998" y="3897"/>
                  </a:lnTo>
                  <a:lnTo>
                    <a:pt x="4026" y="3866"/>
                  </a:lnTo>
                  <a:lnTo>
                    <a:pt x="4052" y="3836"/>
                  </a:lnTo>
                  <a:lnTo>
                    <a:pt x="4076" y="3805"/>
                  </a:lnTo>
                  <a:lnTo>
                    <a:pt x="4099" y="3773"/>
                  </a:lnTo>
                  <a:lnTo>
                    <a:pt x="4119" y="3739"/>
                  </a:lnTo>
                  <a:lnTo>
                    <a:pt x="4138" y="3706"/>
                  </a:lnTo>
                  <a:lnTo>
                    <a:pt x="4156" y="3671"/>
                  </a:lnTo>
                  <a:lnTo>
                    <a:pt x="4170" y="3636"/>
                  </a:lnTo>
                  <a:lnTo>
                    <a:pt x="4185" y="3600"/>
                  </a:lnTo>
                  <a:lnTo>
                    <a:pt x="4196" y="3564"/>
                  </a:lnTo>
                  <a:lnTo>
                    <a:pt x="4206" y="3527"/>
                  </a:lnTo>
                  <a:lnTo>
                    <a:pt x="4214" y="3489"/>
                  </a:lnTo>
                  <a:lnTo>
                    <a:pt x="4220" y="3453"/>
                  </a:lnTo>
                  <a:lnTo>
                    <a:pt x="4225" y="3415"/>
                  </a:lnTo>
                  <a:lnTo>
                    <a:pt x="4227" y="3378"/>
                  </a:lnTo>
                  <a:lnTo>
                    <a:pt x="4228" y="3340"/>
                  </a:lnTo>
                  <a:lnTo>
                    <a:pt x="4227" y="3302"/>
                  </a:lnTo>
                  <a:lnTo>
                    <a:pt x="4225" y="3265"/>
                  </a:lnTo>
                  <a:lnTo>
                    <a:pt x="4220" y="3227"/>
                  </a:lnTo>
                  <a:lnTo>
                    <a:pt x="4214" y="3191"/>
                  </a:lnTo>
                  <a:lnTo>
                    <a:pt x="4206" y="3153"/>
                  </a:lnTo>
                  <a:lnTo>
                    <a:pt x="4196" y="3116"/>
                  </a:lnTo>
                  <a:lnTo>
                    <a:pt x="4185" y="3080"/>
                  </a:lnTo>
                  <a:lnTo>
                    <a:pt x="4170" y="3044"/>
                  </a:lnTo>
                  <a:lnTo>
                    <a:pt x="4156" y="3009"/>
                  </a:lnTo>
                  <a:lnTo>
                    <a:pt x="4138" y="2974"/>
                  </a:lnTo>
                  <a:lnTo>
                    <a:pt x="4119" y="2941"/>
                  </a:lnTo>
                  <a:lnTo>
                    <a:pt x="4099" y="2907"/>
                  </a:lnTo>
                  <a:lnTo>
                    <a:pt x="4076" y="2875"/>
                  </a:lnTo>
                  <a:lnTo>
                    <a:pt x="4052" y="2844"/>
                  </a:lnTo>
                  <a:lnTo>
                    <a:pt x="4026" y="2814"/>
                  </a:lnTo>
                  <a:lnTo>
                    <a:pt x="3998" y="2785"/>
                  </a:lnTo>
                  <a:close/>
                  <a:moveTo>
                    <a:pt x="2285" y="499"/>
                  </a:moveTo>
                  <a:lnTo>
                    <a:pt x="2285" y="499"/>
                  </a:lnTo>
                  <a:lnTo>
                    <a:pt x="2300" y="485"/>
                  </a:lnTo>
                  <a:lnTo>
                    <a:pt x="2316" y="471"/>
                  </a:lnTo>
                  <a:lnTo>
                    <a:pt x="2332" y="459"/>
                  </a:lnTo>
                  <a:lnTo>
                    <a:pt x="2348" y="448"/>
                  </a:lnTo>
                  <a:lnTo>
                    <a:pt x="2365" y="437"/>
                  </a:lnTo>
                  <a:lnTo>
                    <a:pt x="2383" y="428"/>
                  </a:lnTo>
                  <a:lnTo>
                    <a:pt x="2401" y="419"/>
                  </a:lnTo>
                  <a:lnTo>
                    <a:pt x="2419" y="411"/>
                  </a:lnTo>
                  <a:lnTo>
                    <a:pt x="2437" y="404"/>
                  </a:lnTo>
                  <a:lnTo>
                    <a:pt x="2456" y="398"/>
                  </a:lnTo>
                  <a:lnTo>
                    <a:pt x="2474" y="393"/>
                  </a:lnTo>
                  <a:lnTo>
                    <a:pt x="2493" y="389"/>
                  </a:lnTo>
                  <a:lnTo>
                    <a:pt x="2512" y="385"/>
                  </a:lnTo>
                  <a:lnTo>
                    <a:pt x="2531" y="383"/>
                  </a:lnTo>
                  <a:lnTo>
                    <a:pt x="2551" y="382"/>
                  </a:lnTo>
                  <a:lnTo>
                    <a:pt x="2570" y="381"/>
                  </a:lnTo>
                  <a:lnTo>
                    <a:pt x="2590" y="382"/>
                  </a:lnTo>
                  <a:lnTo>
                    <a:pt x="2609" y="383"/>
                  </a:lnTo>
                  <a:lnTo>
                    <a:pt x="2628" y="385"/>
                  </a:lnTo>
                  <a:lnTo>
                    <a:pt x="2647" y="389"/>
                  </a:lnTo>
                  <a:lnTo>
                    <a:pt x="2667" y="393"/>
                  </a:lnTo>
                  <a:lnTo>
                    <a:pt x="2685" y="398"/>
                  </a:lnTo>
                  <a:lnTo>
                    <a:pt x="2704" y="404"/>
                  </a:lnTo>
                  <a:lnTo>
                    <a:pt x="2722" y="411"/>
                  </a:lnTo>
                  <a:lnTo>
                    <a:pt x="2741" y="419"/>
                  </a:lnTo>
                  <a:lnTo>
                    <a:pt x="2759" y="428"/>
                  </a:lnTo>
                  <a:lnTo>
                    <a:pt x="2776" y="437"/>
                  </a:lnTo>
                  <a:lnTo>
                    <a:pt x="2792" y="448"/>
                  </a:lnTo>
                  <a:lnTo>
                    <a:pt x="2809" y="459"/>
                  </a:lnTo>
                  <a:lnTo>
                    <a:pt x="2826" y="471"/>
                  </a:lnTo>
                  <a:lnTo>
                    <a:pt x="2841" y="485"/>
                  </a:lnTo>
                  <a:lnTo>
                    <a:pt x="2856" y="499"/>
                  </a:lnTo>
                  <a:lnTo>
                    <a:pt x="2870" y="515"/>
                  </a:lnTo>
                  <a:lnTo>
                    <a:pt x="2884" y="530"/>
                  </a:lnTo>
                  <a:lnTo>
                    <a:pt x="2896" y="546"/>
                  </a:lnTo>
                  <a:lnTo>
                    <a:pt x="2908" y="563"/>
                  </a:lnTo>
                  <a:lnTo>
                    <a:pt x="2918" y="581"/>
                  </a:lnTo>
                  <a:lnTo>
                    <a:pt x="2928" y="597"/>
                  </a:lnTo>
                  <a:lnTo>
                    <a:pt x="2937" y="615"/>
                  </a:lnTo>
                  <a:lnTo>
                    <a:pt x="2945" y="633"/>
                  </a:lnTo>
                  <a:lnTo>
                    <a:pt x="2952" y="652"/>
                  </a:lnTo>
                  <a:lnTo>
                    <a:pt x="2959" y="670"/>
                  </a:lnTo>
                  <a:lnTo>
                    <a:pt x="2963" y="689"/>
                  </a:lnTo>
                  <a:lnTo>
                    <a:pt x="2968" y="708"/>
                  </a:lnTo>
                  <a:lnTo>
                    <a:pt x="2971" y="727"/>
                  </a:lnTo>
                  <a:lnTo>
                    <a:pt x="2973" y="747"/>
                  </a:lnTo>
                  <a:lnTo>
                    <a:pt x="2974" y="766"/>
                  </a:lnTo>
                  <a:lnTo>
                    <a:pt x="2974" y="786"/>
                  </a:lnTo>
                  <a:lnTo>
                    <a:pt x="2974" y="805"/>
                  </a:lnTo>
                  <a:lnTo>
                    <a:pt x="2973" y="824"/>
                  </a:lnTo>
                  <a:lnTo>
                    <a:pt x="2971" y="844"/>
                  </a:lnTo>
                  <a:lnTo>
                    <a:pt x="2968" y="863"/>
                  </a:lnTo>
                  <a:lnTo>
                    <a:pt x="2963" y="882"/>
                  </a:lnTo>
                  <a:lnTo>
                    <a:pt x="2959" y="901"/>
                  </a:lnTo>
                  <a:lnTo>
                    <a:pt x="2952" y="920"/>
                  </a:lnTo>
                  <a:lnTo>
                    <a:pt x="2945" y="938"/>
                  </a:lnTo>
                  <a:lnTo>
                    <a:pt x="2937" y="955"/>
                  </a:lnTo>
                  <a:lnTo>
                    <a:pt x="2928" y="973"/>
                  </a:lnTo>
                  <a:lnTo>
                    <a:pt x="2918" y="991"/>
                  </a:lnTo>
                  <a:lnTo>
                    <a:pt x="2908" y="1008"/>
                  </a:lnTo>
                  <a:lnTo>
                    <a:pt x="2896" y="1025"/>
                  </a:lnTo>
                  <a:lnTo>
                    <a:pt x="2884" y="1040"/>
                  </a:lnTo>
                  <a:lnTo>
                    <a:pt x="2870" y="1056"/>
                  </a:lnTo>
                  <a:lnTo>
                    <a:pt x="2856" y="1071"/>
                  </a:lnTo>
                  <a:lnTo>
                    <a:pt x="2743" y="1184"/>
                  </a:lnTo>
                  <a:lnTo>
                    <a:pt x="1550" y="2377"/>
                  </a:lnTo>
                  <a:lnTo>
                    <a:pt x="1543" y="2353"/>
                  </a:lnTo>
                  <a:lnTo>
                    <a:pt x="1535" y="2327"/>
                  </a:lnTo>
                  <a:lnTo>
                    <a:pt x="1527" y="2303"/>
                  </a:lnTo>
                  <a:lnTo>
                    <a:pt x="1518" y="2278"/>
                  </a:lnTo>
                  <a:lnTo>
                    <a:pt x="1508" y="2255"/>
                  </a:lnTo>
                  <a:lnTo>
                    <a:pt x="1497" y="2230"/>
                  </a:lnTo>
                  <a:lnTo>
                    <a:pt x="1485" y="2207"/>
                  </a:lnTo>
                  <a:lnTo>
                    <a:pt x="1473" y="2183"/>
                  </a:lnTo>
                  <a:lnTo>
                    <a:pt x="1459" y="2161"/>
                  </a:lnTo>
                  <a:lnTo>
                    <a:pt x="1446" y="2139"/>
                  </a:lnTo>
                  <a:lnTo>
                    <a:pt x="1430" y="2116"/>
                  </a:lnTo>
                  <a:lnTo>
                    <a:pt x="1415" y="2094"/>
                  </a:lnTo>
                  <a:lnTo>
                    <a:pt x="1398" y="2073"/>
                  </a:lnTo>
                  <a:lnTo>
                    <a:pt x="1380" y="2053"/>
                  </a:lnTo>
                  <a:lnTo>
                    <a:pt x="1362" y="2033"/>
                  </a:lnTo>
                  <a:lnTo>
                    <a:pt x="1343" y="2013"/>
                  </a:lnTo>
                  <a:lnTo>
                    <a:pt x="1323" y="1994"/>
                  </a:lnTo>
                  <a:lnTo>
                    <a:pt x="1303" y="1976"/>
                  </a:lnTo>
                  <a:lnTo>
                    <a:pt x="1283" y="1958"/>
                  </a:lnTo>
                  <a:lnTo>
                    <a:pt x="1262" y="1941"/>
                  </a:lnTo>
                  <a:lnTo>
                    <a:pt x="1241" y="1926"/>
                  </a:lnTo>
                  <a:lnTo>
                    <a:pt x="1218" y="1911"/>
                  </a:lnTo>
                  <a:lnTo>
                    <a:pt x="1196" y="1897"/>
                  </a:lnTo>
                  <a:lnTo>
                    <a:pt x="1174" y="1883"/>
                  </a:lnTo>
                  <a:lnTo>
                    <a:pt x="1151" y="1871"/>
                  </a:lnTo>
                  <a:lnTo>
                    <a:pt x="1128" y="1860"/>
                  </a:lnTo>
                  <a:lnTo>
                    <a:pt x="1105" y="1849"/>
                  </a:lnTo>
                  <a:lnTo>
                    <a:pt x="1080" y="1839"/>
                  </a:lnTo>
                  <a:lnTo>
                    <a:pt x="1057" y="1830"/>
                  </a:lnTo>
                  <a:lnTo>
                    <a:pt x="1032" y="1821"/>
                  </a:lnTo>
                  <a:lnTo>
                    <a:pt x="1008" y="1814"/>
                  </a:lnTo>
                  <a:lnTo>
                    <a:pt x="983" y="1808"/>
                  </a:lnTo>
                  <a:lnTo>
                    <a:pt x="2285" y="499"/>
                  </a:lnTo>
                  <a:close/>
                  <a:moveTo>
                    <a:pt x="1943" y="5409"/>
                  </a:moveTo>
                  <a:lnTo>
                    <a:pt x="1943" y="5409"/>
                  </a:lnTo>
                  <a:lnTo>
                    <a:pt x="1929" y="5423"/>
                  </a:lnTo>
                  <a:lnTo>
                    <a:pt x="1913" y="5437"/>
                  </a:lnTo>
                  <a:lnTo>
                    <a:pt x="1897" y="5449"/>
                  </a:lnTo>
                  <a:lnTo>
                    <a:pt x="1881" y="5461"/>
                  </a:lnTo>
                  <a:lnTo>
                    <a:pt x="1863" y="5471"/>
                  </a:lnTo>
                  <a:lnTo>
                    <a:pt x="1846" y="5481"/>
                  </a:lnTo>
                  <a:lnTo>
                    <a:pt x="1829" y="5490"/>
                  </a:lnTo>
                  <a:lnTo>
                    <a:pt x="1811" y="5498"/>
                  </a:lnTo>
                  <a:lnTo>
                    <a:pt x="1792" y="5505"/>
                  </a:lnTo>
                  <a:lnTo>
                    <a:pt x="1773" y="5510"/>
                  </a:lnTo>
                  <a:lnTo>
                    <a:pt x="1754" y="5516"/>
                  </a:lnTo>
                  <a:lnTo>
                    <a:pt x="1735" y="5521"/>
                  </a:lnTo>
                  <a:lnTo>
                    <a:pt x="1716" y="5523"/>
                  </a:lnTo>
                  <a:lnTo>
                    <a:pt x="1697" y="5526"/>
                  </a:lnTo>
                  <a:lnTo>
                    <a:pt x="1677" y="5527"/>
                  </a:lnTo>
                  <a:lnTo>
                    <a:pt x="1658" y="5527"/>
                  </a:lnTo>
                  <a:lnTo>
                    <a:pt x="1638" y="5527"/>
                  </a:lnTo>
                  <a:lnTo>
                    <a:pt x="1619" y="5526"/>
                  </a:lnTo>
                  <a:lnTo>
                    <a:pt x="1600" y="5523"/>
                  </a:lnTo>
                  <a:lnTo>
                    <a:pt x="1581" y="5521"/>
                  </a:lnTo>
                  <a:lnTo>
                    <a:pt x="1562" y="5516"/>
                  </a:lnTo>
                  <a:lnTo>
                    <a:pt x="1543" y="5510"/>
                  </a:lnTo>
                  <a:lnTo>
                    <a:pt x="1524" y="5505"/>
                  </a:lnTo>
                  <a:lnTo>
                    <a:pt x="1506" y="5498"/>
                  </a:lnTo>
                  <a:lnTo>
                    <a:pt x="1488" y="5490"/>
                  </a:lnTo>
                  <a:lnTo>
                    <a:pt x="1471" y="5481"/>
                  </a:lnTo>
                  <a:lnTo>
                    <a:pt x="1453" y="5471"/>
                  </a:lnTo>
                  <a:lnTo>
                    <a:pt x="1436" y="5461"/>
                  </a:lnTo>
                  <a:lnTo>
                    <a:pt x="1419" y="5449"/>
                  </a:lnTo>
                  <a:lnTo>
                    <a:pt x="1404" y="5437"/>
                  </a:lnTo>
                  <a:lnTo>
                    <a:pt x="1388" y="5423"/>
                  </a:lnTo>
                  <a:lnTo>
                    <a:pt x="1372" y="5409"/>
                  </a:lnTo>
                  <a:lnTo>
                    <a:pt x="1358" y="5394"/>
                  </a:lnTo>
                  <a:lnTo>
                    <a:pt x="1344" y="5378"/>
                  </a:lnTo>
                  <a:lnTo>
                    <a:pt x="1332" y="5362"/>
                  </a:lnTo>
                  <a:lnTo>
                    <a:pt x="1320" y="5345"/>
                  </a:lnTo>
                  <a:lnTo>
                    <a:pt x="1310" y="5329"/>
                  </a:lnTo>
                  <a:lnTo>
                    <a:pt x="1300" y="5311"/>
                  </a:lnTo>
                  <a:lnTo>
                    <a:pt x="1291" y="5293"/>
                  </a:lnTo>
                  <a:lnTo>
                    <a:pt x="1283" y="5275"/>
                  </a:lnTo>
                  <a:lnTo>
                    <a:pt x="1276" y="5257"/>
                  </a:lnTo>
                  <a:lnTo>
                    <a:pt x="1271" y="5238"/>
                  </a:lnTo>
                  <a:lnTo>
                    <a:pt x="1265" y="5219"/>
                  </a:lnTo>
                  <a:lnTo>
                    <a:pt x="1262" y="5200"/>
                  </a:lnTo>
                  <a:lnTo>
                    <a:pt x="1259" y="5181"/>
                  </a:lnTo>
                  <a:lnTo>
                    <a:pt x="1256" y="5162"/>
                  </a:lnTo>
                  <a:lnTo>
                    <a:pt x="1254" y="5142"/>
                  </a:lnTo>
                  <a:lnTo>
                    <a:pt x="1254" y="5123"/>
                  </a:lnTo>
                  <a:lnTo>
                    <a:pt x="1254" y="5103"/>
                  </a:lnTo>
                  <a:lnTo>
                    <a:pt x="1256" y="5084"/>
                  </a:lnTo>
                  <a:lnTo>
                    <a:pt x="1259" y="5065"/>
                  </a:lnTo>
                  <a:lnTo>
                    <a:pt x="1262" y="5045"/>
                  </a:lnTo>
                  <a:lnTo>
                    <a:pt x="1265" y="5026"/>
                  </a:lnTo>
                  <a:lnTo>
                    <a:pt x="1271" y="5009"/>
                  </a:lnTo>
                  <a:lnTo>
                    <a:pt x="1276" y="4990"/>
                  </a:lnTo>
                  <a:lnTo>
                    <a:pt x="1283" y="4971"/>
                  </a:lnTo>
                  <a:lnTo>
                    <a:pt x="1291" y="4953"/>
                  </a:lnTo>
                  <a:lnTo>
                    <a:pt x="1300" y="4935"/>
                  </a:lnTo>
                  <a:lnTo>
                    <a:pt x="1310" y="4918"/>
                  </a:lnTo>
                  <a:lnTo>
                    <a:pt x="1320" y="4902"/>
                  </a:lnTo>
                  <a:lnTo>
                    <a:pt x="1332" y="4885"/>
                  </a:lnTo>
                  <a:lnTo>
                    <a:pt x="1344" y="4868"/>
                  </a:lnTo>
                  <a:lnTo>
                    <a:pt x="1358" y="4852"/>
                  </a:lnTo>
                  <a:lnTo>
                    <a:pt x="1372" y="4838"/>
                  </a:lnTo>
                  <a:lnTo>
                    <a:pt x="1658" y="4551"/>
                  </a:lnTo>
                  <a:lnTo>
                    <a:pt x="1762" y="4655"/>
                  </a:lnTo>
                  <a:lnTo>
                    <a:pt x="1945" y="4838"/>
                  </a:lnTo>
                  <a:lnTo>
                    <a:pt x="1958" y="4852"/>
                  </a:lnTo>
                  <a:lnTo>
                    <a:pt x="1972" y="4868"/>
                  </a:lnTo>
                  <a:lnTo>
                    <a:pt x="1985" y="4885"/>
                  </a:lnTo>
                  <a:lnTo>
                    <a:pt x="1996" y="4902"/>
                  </a:lnTo>
                  <a:lnTo>
                    <a:pt x="2007" y="4918"/>
                  </a:lnTo>
                  <a:lnTo>
                    <a:pt x="2016" y="4935"/>
                  </a:lnTo>
                  <a:lnTo>
                    <a:pt x="2025" y="4953"/>
                  </a:lnTo>
                  <a:lnTo>
                    <a:pt x="2033" y="4972"/>
                  </a:lnTo>
                  <a:lnTo>
                    <a:pt x="2039" y="4990"/>
                  </a:lnTo>
                  <a:lnTo>
                    <a:pt x="2046" y="5009"/>
                  </a:lnTo>
                  <a:lnTo>
                    <a:pt x="2051" y="5026"/>
                  </a:lnTo>
                  <a:lnTo>
                    <a:pt x="2055" y="5046"/>
                  </a:lnTo>
                  <a:lnTo>
                    <a:pt x="2058" y="5065"/>
                  </a:lnTo>
                  <a:lnTo>
                    <a:pt x="2061" y="5084"/>
                  </a:lnTo>
                  <a:lnTo>
                    <a:pt x="2062" y="5103"/>
                  </a:lnTo>
                  <a:lnTo>
                    <a:pt x="2063" y="5123"/>
                  </a:lnTo>
                  <a:lnTo>
                    <a:pt x="2062" y="5142"/>
                  </a:lnTo>
                  <a:lnTo>
                    <a:pt x="2061" y="5162"/>
                  </a:lnTo>
                  <a:lnTo>
                    <a:pt x="2058" y="5181"/>
                  </a:lnTo>
                  <a:lnTo>
                    <a:pt x="2055" y="5200"/>
                  </a:lnTo>
                  <a:lnTo>
                    <a:pt x="2051" y="5219"/>
                  </a:lnTo>
                  <a:lnTo>
                    <a:pt x="2046" y="5238"/>
                  </a:lnTo>
                  <a:lnTo>
                    <a:pt x="2039" y="5257"/>
                  </a:lnTo>
                  <a:lnTo>
                    <a:pt x="2033" y="5275"/>
                  </a:lnTo>
                  <a:lnTo>
                    <a:pt x="2025" y="5293"/>
                  </a:lnTo>
                  <a:lnTo>
                    <a:pt x="2016" y="5311"/>
                  </a:lnTo>
                  <a:lnTo>
                    <a:pt x="2007" y="5329"/>
                  </a:lnTo>
                  <a:lnTo>
                    <a:pt x="1996" y="5345"/>
                  </a:lnTo>
                  <a:lnTo>
                    <a:pt x="1985" y="5362"/>
                  </a:lnTo>
                  <a:lnTo>
                    <a:pt x="1971" y="5378"/>
                  </a:lnTo>
                  <a:lnTo>
                    <a:pt x="1958" y="5393"/>
                  </a:lnTo>
                  <a:lnTo>
                    <a:pt x="1943" y="5409"/>
                  </a:lnTo>
                  <a:close/>
                  <a:moveTo>
                    <a:pt x="3727" y="3626"/>
                  </a:moveTo>
                  <a:lnTo>
                    <a:pt x="2420" y="4933"/>
                  </a:lnTo>
                  <a:lnTo>
                    <a:pt x="2414" y="4908"/>
                  </a:lnTo>
                  <a:lnTo>
                    <a:pt x="2406" y="4883"/>
                  </a:lnTo>
                  <a:lnTo>
                    <a:pt x="2397" y="4858"/>
                  </a:lnTo>
                  <a:lnTo>
                    <a:pt x="2389" y="4833"/>
                  </a:lnTo>
                  <a:lnTo>
                    <a:pt x="2379" y="4810"/>
                  </a:lnTo>
                  <a:lnTo>
                    <a:pt x="2368" y="4786"/>
                  </a:lnTo>
                  <a:lnTo>
                    <a:pt x="2356" y="4762"/>
                  </a:lnTo>
                  <a:lnTo>
                    <a:pt x="2344" y="4739"/>
                  </a:lnTo>
                  <a:lnTo>
                    <a:pt x="2331" y="4716"/>
                  </a:lnTo>
                  <a:lnTo>
                    <a:pt x="2316" y="4693"/>
                  </a:lnTo>
                  <a:lnTo>
                    <a:pt x="2302" y="4672"/>
                  </a:lnTo>
                  <a:lnTo>
                    <a:pt x="2286" y="4649"/>
                  </a:lnTo>
                  <a:lnTo>
                    <a:pt x="2269" y="4628"/>
                  </a:lnTo>
                  <a:lnTo>
                    <a:pt x="2251" y="4607"/>
                  </a:lnTo>
                  <a:lnTo>
                    <a:pt x="2234" y="4587"/>
                  </a:lnTo>
                  <a:lnTo>
                    <a:pt x="2215" y="4567"/>
                  </a:lnTo>
                  <a:lnTo>
                    <a:pt x="2032" y="4385"/>
                  </a:lnTo>
                  <a:lnTo>
                    <a:pt x="501" y="2855"/>
                  </a:lnTo>
                  <a:lnTo>
                    <a:pt x="487" y="2839"/>
                  </a:lnTo>
                  <a:lnTo>
                    <a:pt x="473" y="2824"/>
                  </a:lnTo>
                  <a:lnTo>
                    <a:pt x="461" y="2807"/>
                  </a:lnTo>
                  <a:lnTo>
                    <a:pt x="449" y="2791"/>
                  </a:lnTo>
                  <a:lnTo>
                    <a:pt x="439" y="2773"/>
                  </a:lnTo>
                  <a:lnTo>
                    <a:pt x="429" y="2757"/>
                  </a:lnTo>
                  <a:lnTo>
                    <a:pt x="420" y="2739"/>
                  </a:lnTo>
                  <a:lnTo>
                    <a:pt x="412" y="2721"/>
                  </a:lnTo>
                  <a:lnTo>
                    <a:pt x="405" y="2702"/>
                  </a:lnTo>
                  <a:lnTo>
                    <a:pt x="400" y="2684"/>
                  </a:lnTo>
                  <a:lnTo>
                    <a:pt x="394" y="2665"/>
                  </a:lnTo>
                  <a:lnTo>
                    <a:pt x="391" y="2646"/>
                  </a:lnTo>
                  <a:lnTo>
                    <a:pt x="387" y="2627"/>
                  </a:lnTo>
                  <a:lnTo>
                    <a:pt x="385" y="2607"/>
                  </a:lnTo>
                  <a:lnTo>
                    <a:pt x="383" y="2588"/>
                  </a:lnTo>
                  <a:lnTo>
                    <a:pt x="383" y="2569"/>
                  </a:lnTo>
                  <a:lnTo>
                    <a:pt x="383" y="2549"/>
                  </a:lnTo>
                  <a:lnTo>
                    <a:pt x="385" y="2530"/>
                  </a:lnTo>
                  <a:lnTo>
                    <a:pt x="387" y="2510"/>
                  </a:lnTo>
                  <a:lnTo>
                    <a:pt x="391" y="2491"/>
                  </a:lnTo>
                  <a:lnTo>
                    <a:pt x="394" y="2472"/>
                  </a:lnTo>
                  <a:lnTo>
                    <a:pt x="400" y="2453"/>
                  </a:lnTo>
                  <a:lnTo>
                    <a:pt x="405" y="2434"/>
                  </a:lnTo>
                  <a:lnTo>
                    <a:pt x="412" y="2416"/>
                  </a:lnTo>
                  <a:lnTo>
                    <a:pt x="420" y="2399"/>
                  </a:lnTo>
                  <a:lnTo>
                    <a:pt x="429" y="2381"/>
                  </a:lnTo>
                  <a:lnTo>
                    <a:pt x="439" y="2363"/>
                  </a:lnTo>
                  <a:lnTo>
                    <a:pt x="449" y="2346"/>
                  </a:lnTo>
                  <a:lnTo>
                    <a:pt x="461" y="2329"/>
                  </a:lnTo>
                  <a:lnTo>
                    <a:pt x="473" y="2314"/>
                  </a:lnTo>
                  <a:lnTo>
                    <a:pt x="487" y="2298"/>
                  </a:lnTo>
                  <a:lnTo>
                    <a:pt x="501" y="2283"/>
                  </a:lnTo>
                  <a:lnTo>
                    <a:pt x="517" y="2268"/>
                  </a:lnTo>
                  <a:lnTo>
                    <a:pt x="532" y="2255"/>
                  </a:lnTo>
                  <a:lnTo>
                    <a:pt x="548" y="2242"/>
                  </a:lnTo>
                  <a:lnTo>
                    <a:pt x="565" y="2231"/>
                  </a:lnTo>
                  <a:lnTo>
                    <a:pt x="581" y="2220"/>
                  </a:lnTo>
                  <a:lnTo>
                    <a:pt x="599" y="2210"/>
                  </a:lnTo>
                  <a:lnTo>
                    <a:pt x="617" y="2202"/>
                  </a:lnTo>
                  <a:lnTo>
                    <a:pt x="635" y="2195"/>
                  </a:lnTo>
                  <a:lnTo>
                    <a:pt x="653" y="2187"/>
                  </a:lnTo>
                  <a:lnTo>
                    <a:pt x="672" y="2181"/>
                  </a:lnTo>
                  <a:lnTo>
                    <a:pt x="691" y="2176"/>
                  </a:lnTo>
                  <a:lnTo>
                    <a:pt x="710" y="2172"/>
                  </a:lnTo>
                  <a:lnTo>
                    <a:pt x="729" y="2169"/>
                  </a:lnTo>
                  <a:lnTo>
                    <a:pt x="748" y="2167"/>
                  </a:lnTo>
                  <a:lnTo>
                    <a:pt x="768" y="2164"/>
                  </a:lnTo>
                  <a:lnTo>
                    <a:pt x="787" y="2164"/>
                  </a:lnTo>
                  <a:lnTo>
                    <a:pt x="807" y="2164"/>
                  </a:lnTo>
                  <a:lnTo>
                    <a:pt x="826" y="2167"/>
                  </a:lnTo>
                  <a:lnTo>
                    <a:pt x="845" y="2169"/>
                  </a:lnTo>
                  <a:lnTo>
                    <a:pt x="865" y="2172"/>
                  </a:lnTo>
                  <a:lnTo>
                    <a:pt x="884" y="2176"/>
                  </a:lnTo>
                  <a:lnTo>
                    <a:pt x="903" y="2181"/>
                  </a:lnTo>
                  <a:lnTo>
                    <a:pt x="921" y="2187"/>
                  </a:lnTo>
                  <a:lnTo>
                    <a:pt x="940" y="2193"/>
                  </a:lnTo>
                  <a:lnTo>
                    <a:pt x="957" y="2202"/>
                  </a:lnTo>
                  <a:lnTo>
                    <a:pt x="975" y="2210"/>
                  </a:lnTo>
                  <a:lnTo>
                    <a:pt x="992" y="2220"/>
                  </a:lnTo>
                  <a:lnTo>
                    <a:pt x="1010" y="2231"/>
                  </a:lnTo>
                  <a:lnTo>
                    <a:pt x="1025" y="2242"/>
                  </a:lnTo>
                  <a:lnTo>
                    <a:pt x="1042" y="2255"/>
                  </a:lnTo>
                  <a:lnTo>
                    <a:pt x="1058" y="2268"/>
                  </a:lnTo>
                  <a:lnTo>
                    <a:pt x="1073" y="2283"/>
                  </a:lnTo>
                  <a:lnTo>
                    <a:pt x="1087" y="2298"/>
                  </a:lnTo>
                  <a:lnTo>
                    <a:pt x="1100" y="2314"/>
                  </a:lnTo>
                  <a:lnTo>
                    <a:pt x="1114" y="2329"/>
                  </a:lnTo>
                  <a:lnTo>
                    <a:pt x="1125" y="2346"/>
                  </a:lnTo>
                  <a:lnTo>
                    <a:pt x="1136" y="2363"/>
                  </a:lnTo>
                  <a:lnTo>
                    <a:pt x="1145" y="2381"/>
                  </a:lnTo>
                  <a:lnTo>
                    <a:pt x="1154" y="2399"/>
                  </a:lnTo>
                  <a:lnTo>
                    <a:pt x="1162" y="2416"/>
                  </a:lnTo>
                  <a:lnTo>
                    <a:pt x="1168" y="2434"/>
                  </a:lnTo>
                  <a:lnTo>
                    <a:pt x="1175" y="2453"/>
                  </a:lnTo>
                  <a:lnTo>
                    <a:pt x="1179" y="2472"/>
                  </a:lnTo>
                  <a:lnTo>
                    <a:pt x="1184" y="2491"/>
                  </a:lnTo>
                  <a:lnTo>
                    <a:pt x="1187" y="2510"/>
                  </a:lnTo>
                  <a:lnTo>
                    <a:pt x="1189" y="2530"/>
                  </a:lnTo>
                  <a:lnTo>
                    <a:pt x="1191" y="2549"/>
                  </a:lnTo>
                  <a:lnTo>
                    <a:pt x="1192" y="2569"/>
                  </a:lnTo>
                  <a:lnTo>
                    <a:pt x="1191" y="2588"/>
                  </a:lnTo>
                  <a:lnTo>
                    <a:pt x="1189" y="2607"/>
                  </a:lnTo>
                  <a:lnTo>
                    <a:pt x="1187" y="2627"/>
                  </a:lnTo>
                  <a:lnTo>
                    <a:pt x="1184" y="2646"/>
                  </a:lnTo>
                  <a:lnTo>
                    <a:pt x="1179" y="2665"/>
                  </a:lnTo>
                  <a:lnTo>
                    <a:pt x="1175" y="2684"/>
                  </a:lnTo>
                  <a:lnTo>
                    <a:pt x="1168" y="2702"/>
                  </a:lnTo>
                  <a:lnTo>
                    <a:pt x="1162" y="2721"/>
                  </a:lnTo>
                  <a:lnTo>
                    <a:pt x="1154" y="2739"/>
                  </a:lnTo>
                  <a:lnTo>
                    <a:pt x="1145" y="2757"/>
                  </a:lnTo>
                  <a:lnTo>
                    <a:pt x="1136" y="2773"/>
                  </a:lnTo>
                  <a:lnTo>
                    <a:pt x="1125" y="2791"/>
                  </a:lnTo>
                  <a:lnTo>
                    <a:pt x="1114" y="2808"/>
                  </a:lnTo>
                  <a:lnTo>
                    <a:pt x="1100" y="2824"/>
                  </a:lnTo>
                  <a:lnTo>
                    <a:pt x="1087" y="2839"/>
                  </a:lnTo>
                  <a:lnTo>
                    <a:pt x="1073" y="2855"/>
                  </a:lnTo>
                  <a:lnTo>
                    <a:pt x="1343" y="3125"/>
                  </a:lnTo>
                  <a:lnTo>
                    <a:pt x="2570" y="1898"/>
                  </a:lnTo>
                  <a:lnTo>
                    <a:pt x="3545" y="2872"/>
                  </a:lnTo>
                  <a:lnTo>
                    <a:pt x="3727" y="3054"/>
                  </a:lnTo>
                  <a:lnTo>
                    <a:pt x="3742" y="3069"/>
                  </a:lnTo>
                  <a:lnTo>
                    <a:pt x="3755" y="3086"/>
                  </a:lnTo>
                  <a:lnTo>
                    <a:pt x="3768" y="3101"/>
                  </a:lnTo>
                  <a:lnTo>
                    <a:pt x="3780" y="3118"/>
                  </a:lnTo>
                  <a:lnTo>
                    <a:pt x="3790" y="3135"/>
                  </a:lnTo>
                  <a:lnTo>
                    <a:pt x="3800" y="3153"/>
                  </a:lnTo>
                  <a:lnTo>
                    <a:pt x="3809" y="3169"/>
                  </a:lnTo>
                  <a:lnTo>
                    <a:pt x="3816" y="3188"/>
                  </a:lnTo>
                  <a:lnTo>
                    <a:pt x="3823" y="3206"/>
                  </a:lnTo>
                  <a:lnTo>
                    <a:pt x="3830" y="3225"/>
                  </a:lnTo>
                  <a:lnTo>
                    <a:pt x="3834" y="3244"/>
                  </a:lnTo>
                  <a:lnTo>
                    <a:pt x="3839" y="3263"/>
                  </a:lnTo>
                  <a:lnTo>
                    <a:pt x="3842" y="3282"/>
                  </a:lnTo>
                  <a:lnTo>
                    <a:pt x="3844" y="3301"/>
                  </a:lnTo>
                  <a:lnTo>
                    <a:pt x="3845" y="3321"/>
                  </a:lnTo>
                  <a:lnTo>
                    <a:pt x="3845" y="3340"/>
                  </a:lnTo>
                  <a:lnTo>
                    <a:pt x="3845" y="3359"/>
                  </a:lnTo>
                  <a:lnTo>
                    <a:pt x="3844" y="3379"/>
                  </a:lnTo>
                  <a:lnTo>
                    <a:pt x="3842" y="3398"/>
                  </a:lnTo>
                  <a:lnTo>
                    <a:pt x="3839" y="3417"/>
                  </a:lnTo>
                  <a:lnTo>
                    <a:pt x="3834" y="3436"/>
                  </a:lnTo>
                  <a:lnTo>
                    <a:pt x="3830" y="3455"/>
                  </a:lnTo>
                  <a:lnTo>
                    <a:pt x="3823" y="3474"/>
                  </a:lnTo>
                  <a:lnTo>
                    <a:pt x="3816" y="3492"/>
                  </a:lnTo>
                  <a:lnTo>
                    <a:pt x="3809" y="3511"/>
                  </a:lnTo>
                  <a:lnTo>
                    <a:pt x="3800" y="3528"/>
                  </a:lnTo>
                  <a:lnTo>
                    <a:pt x="3790" y="3545"/>
                  </a:lnTo>
                  <a:lnTo>
                    <a:pt x="3780" y="3562"/>
                  </a:lnTo>
                  <a:lnTo>
                    <a:pt x="3768" y="3579"/>
                  </a:lnTo>
                  <a:lnTo>
                    <a:pt x="3755" y="3595"/>
                  </a:lnTo>
                  <a:lnTo>
                    <a:pt x="3742" y="3611"/>
                  </a:lnTo>
                  <a:lnTo>
                    <a:pt x="3727" y="3626"/>
                  </a:lnTo>
                  <a:close/>
                  <a:moveTo>
                    <a:pt x="2480" y="2235"/>
                  </a:moveTo>
                  <a:lnTo>
                    <a:pt x="1460" y="3254"/>
                  </a:lnTo>
                  <a:lnTo>
                    <a:pt x="1730" y="3524"/>
                  </a:lnTo>
                  <a:lnTo>
                    <a:pt x="2750" y="2505"/>
                  </a:lnTo>
                  <a:lnTo>
                    <a:pt x="2480" y="2235"/>
                  </a:lnTo>
                  <a:close/>
                  <a:moveTo>
                    <a:pt x="2887" y="2643"/>
                  </a:moveTo>
                  <a:lnTo>
                    <a:pt x="1868" y="3662"/>
                  </a:lnTo>
                  <a:lnTo>
                    <a:pt x="2139" y="3932"/>
                  </a:lnTo>
                  <a:lnTo>
                    <a:pt x="3157" y="2913"/>
                  </a:lnTo>
                  <a:lnTo>
                    <a:pt x="2887" y="2643"/>
                  </a:lnTo>
                  <a:close/>
                  <a:moveTo>
                    <a:pt x="2276" y="4069"/>
                  </a:moveTo>
                  <a:lnTo>
                    <a:pt x="2546" y="4340"/>
                  </a:lnTo>
                  <a:lnTo>
                    <a:pt x="3565" y="3321"/>
                  </a:lnTo>
                  <a:lnTo>
                    <a:pt x="3295" y="3050"/>
                  </a:lnTo>
                  <a:lnTo>
                    <a:pt x="2276" y="4069"/>
                  </a:lnTo>
                  <a:close/>
                </a:path>
              </a:pathLst>
            </a:custGeom>
            <a:solidFill>
              <a:schemeClr val="bg1"/>
            </a:solidFill>
            <a:ln>
              <a:noFill/>
            </a:ln>
          </p:spPr>
          <p:txBody>
            <a:bodyPr anchor="ctr">
              <a:scene3d>
                <a:camera prst="orthographicFront"/>
                <a:lightRig rig="threePt" dir="t"/>
              </a:scene3d>
              <a:sp3d>
                <a:contourClr>
                  <a:srgbClr val="FFFFFF"/>
                </a:contourClr>
              </a:sp3d>
            </a:bodyPr>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algn="ctr">
                <a:defRPr/>
              </a:pPr>
              <a:endParaRPr lang="zh-CN" altLang="en-US">
                <a:solidFill>
                  <a:srgbClr val="FFFFFF"/>
                </a:solidFill>
              </a:endParaRPr>
            </a:p>
          </p:txBody>
        </p:sp>
      </p:grpSp>
      <p:sp>
        <p:nvSpPr>
          <p:cNvPr id="31" name="文本框 30"/>
          <p:cNvSpPr txBox="1"/>
          <p:nvPr/>
        </p:nvSpPr>
        <p:spPr>
          <a:xfrm>
            <a:off x="4746625" y="2049145"/>
            <a:ext cx="6828155" cy="922020"/>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a:t>
            </a:r>
            <a:r>
              <a:rPr lang="en-US" altLang="zh-CN" sz="1600" b="1" dirty="0">
                <a:latin typeface="楷体" panose="02010609060101010101" pitchFamily="49" charset="-122"/>
                <a:ea typeface="楷体" panose="02010609060101010101" pitchFamily="49" charset="-122"/>
              </a:rPr>
              <a:t>1</a:t>
            </a:r>
            <a:r>
              <a:rPr lang="zh-CN" altLang="en-US" sz="1600"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继续攻读学业的同学，可申请展期，展期办理成功后方可将原贷款还款时间延长至新学制毕业后还款。无论展期是否办理成功，新学制内国家助学贷款需重新申请办理。</a:t>
            </a:r>
            <a:endParaRPr lang="zh-CN" altLang="en-US" b="1" dirty="0">
              <a:latin typeface="楷体" panose="02010609060101010101" pitchFamily="49" charset="-122"/>
              <a:ea typeface="楷体" panose="02010609060101010101" pitchFamily="49" charset="-122"/>
            </a:endParaRPr>
          </a:p>
        </p:txBody>
      </p:sp>
      <p:sp>
        <p:nvSpPr>
          <p:cNvPr id="43" name="文本框 4"/>
          <p:cNvSpPr txBox="1">
            <a:spLocks noChangeArrowheads="1"/>
          </p:cNvSpPr>
          <p:nvPr>
            <p:custDataLst>
              <p:tags r:id="rId2"/>
            </p:custDataLst>
          </p:nvPr>
        </p:nvSpPr>
        <p:spPr bwMode="auto">
          <a:xfrm>
            <a:off x="5030470" y="819785"/>
            <a:ext cx="2130425"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3.</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注意事项</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38" name="文本框 37"/>
          <p:cNvSpPr txBox="1"/>
          <p:nvPr/>
        </p:nvSpPr>
        <p:spPr>
          <a:xfrm>
            <a:off x="4746625" y="3578225"/>
            <a:ext cx="6746875" cy="368300"/>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a:t>
            </a:r>
            <a:r>
              <a:rPr lang="en-US" altLang="zh-CN" sz="1600" b="1" dirty="0">
                <a:latin typeface="楷体" panose="02010609060101010101" pitchFamily="49" charset="-122"/>
                <a:ea typeface="楷体" panose="02010609060101010101" pitchFamily="49" charset="-122"/>
              </a:rPr>
              <a:t>2</a:t>
            </a:r>
            <a:r>
              <a:rPr lang="zh-CN" altLang="en-US" sz="1600"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须签署完成“还款确认书”后，方可申请办理展期。</a:t>
            </a:r>
            <a:endParaRPr lang="zh-CN" altLang="en-US" b="1" dirty="0">
              <a:latin typeface="楷体" panose="02010609060101010101" pitchFamily="49" charset="-122"/>
              <a:ea typeface="楷体" panose="02010609060101010101" pitchFamily="49" charset="-122"/>
            </a:endParaRPr>
          </a:p>
        </p:txBody>
      </p:sp>
      <p:sp>
        <p:nvSpPr>
          <p:cNvPr id="39" name="文本框 38"/>
          <p:cNvSpPr txBox="1"/>
          <p:nvPr/>
        </p:nvSpPr>
        <p:spPr>
          <a:xfrm>
            <a:off x="4785360" y="4579620"/>
            <a:ext cx="6906895" cy="922020"/>
          </a:xfrm>
          <a:prstGeom prst="rect">
            <a:avLst/>
          </a:prstGeom>
          <a:noFill/>
        </p:spPr>
        <p:txBody>
          <a:bodyPr wrap="square" rtlCol="0">
            <a:spAutoFit/>
          </a:bodyPr>
          <a:lstStyle/>
          <a:p>
            <a:r>
              <a:rPr lang="zh-CN" altLang="en-US" sz="1600" b="1" dirty="0">
                <a:latin typeface="楷体" panose="02010609060101010101" pitchFamily="49" charset="-122"/>
                <a:ea typeface="楷体" panose="02010609060101010101" pitchFamily="49" charset="-122"/>
              </a:rPr>
              <a:t>（</a:t>
            </a:r>
            <a:r>
              <a:rPr lang="en-US" altLang="zh-CN" sz="1600" b="1" dirty="0">
                <a:latin typeface="楷体" panose="02010609060101010101" pitchFamily="49" charset="-122"/>
                <a:ea typeface="楷体" panose="02010609060101010101" pitchFamily="49" charset="-122"/>
              </a:rPr>
              <a:t>3</a:t>
            </a:r>
            <a:r>
              <a:rPr lang="zh-CN" altLang="en-US" sz="1600"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签署“还款确认书”后，只要符合展期条件，任意时间内都可以申请展期。如已进入分期还款期，展期申请办理成功前须按时还款，避免出现逾期。</a:t>
            </a:r>
            <a:endParaRPr lang="zh-CN" altLang="en-US" b="1" dirty="0">
              <a:latin typeface="楷体" panose="02010609060101010101" pitchFamily="49" charset="-122"/>
              <a:ea typeface="楷体" panose="02010609060101010101" pitchFamily="49" charset="-122"/>
            </a:endParaRPr>
          </a:p>
        </p:txBody>
      </p:sp>
      <p:sp>
        <p:nvSpPr>
          <p:cNvPr id="44" name="Freeform 48"/>
          <p:cNvSpPr/>
          <p:nvPr>
            <p:custDataLst>
              <p:tags r:id="rId3"/>
            </p:custDataLst>
          </p:nvPr>
        </p:nvSpPr>
        <p:spPr bwMode="auto">
          <a:xfrm>
            <a:off x="4263543" y="876302"/>
            <a:ext cx="52168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文本框 107"/>
          <p:cNvSpPr txBox="1"/>
          <p:nvPr/>
        </p:nvSpPr>
        <p:spPr>
          <a:xfrm>
            <a:off x="2477914" y="1959741"/>
            <a:ext cx="8229600" cy="368300"/>
          </a:xfrm>
          <a:prstGeom prst="rect">
            <a:avLst/>
          </a:prstGeom>
          <a:noFill/>
        </p:spPr>
        <p:txBody>
          <a:bodyPr wrap="non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楷体" panose="02010609060101010101" pitchFamily="49" charset="-122"/>
                <a:ea typeface="楷体" panose="02010609060101010101" pitchFamily="49" charset="-122"/>
              </a:rPr>
              <a:t>1.</a:t>
            </a:r>
            <a:r>
              <a:rPr lang="zh-CN" altLang="en-US" b="1" dirty="0">
                <a:latin typeface="楷体" panose="02010609060101010101" pitchFamily="49" charset="-122"/>
                <a:ea typeface="楷体" panose="02010609060101010101" pitchFamily="49" charset="-122"/>
              </a:rPr>
              <a:t>办理了贷款应征入伍服义务兵役的大学生，可以获得国家助学贷款代偿资金。</a:t>
            </a:r>
            <a:endParaRPr lang="zh-CN" altLang="en-US" b="1" dirty="0">
              <a:latin typeface="楷体" panose="02010609060101010101" pitchFamily="49" charset="-122"/>
              <a:ea typeface="楷体" panose="02010609060101010101" pitchFamily="49" charset="-122"/>
            </a:endParaRPr>
          </a:p>
        </p:txBody>
      </p:sp>
      <p:sp>
        <p:nvSpPr>
          <p:cNvPr id="10" name="文本框 109"/>
          <p:cNvSpPr txBox="1"/>
          <p:nvPr/>
        </p:nvSpPr>
        <p:spPr>
          <a:xfrm>
            <a:off x="2385549" y="5740728"/>
            <a:ext cx="184731" cy="307777"/>
          </a:xfrm>
          <a:prstGeom prst="rect">
            <a:avLst/>
          </a:prstGeom>
          <a:noFill/>
        </p:spPr>
        <p:txBody>
          <a:bodyPr wrap="none" rtlCol="0">
            <a:spAutoFit/>
          </a:bodyPr>
          <a:lstStyle>
            <a:defPPr>
              <a:defRPr lang="zh-CN"/>
            </a:defPPr>
            <a:lvl1pPr>
              <a:defRPr sz="1600">
                <a:solidFill>
                  <a:schemeClr val="tx1">
                    <a:lumMod val="75000"/>
                    <a:lumOff val="25000"/>
                  </a:schemeClr>
                </a:solidFill>
                <a:latin typeface="华文黑体" panose="02010600040101010101" pitchFamily="2" charset="-122"/>
                <a:ea typeface="华文黑体" panose="02010600040101010101" pitchFamily="2" charset="-122"/>
              </a:defRPr>
            </a:lvl1pPr>
          </a:lstStyle>
          <a:p>
            <a:pPr algn="l"/>
            <a:endParaRPr lang="zh-CN" altLang="en-US" sz="1400" b="1" dirty="0">
              <a:solidFill>
                <a:schemeClr val="tx1"/>
              </a:solidFill>
              <a:latin typeface="楷体" panose="02010609060101010101" pitchFamily="49" charset="-122"/>
              <a:ea typeface="楷体" panose="02010609060101010101" pitchFamily="49" charset="-122"/>
            </a:endParaRPr>
          </a:p>
        </p:txBody>
      </p:sp>
      <p:sp>
        <p:nvSpPr>
          <p:cNvPr id="12" name="Freeform 8"/>
          <p:cNvSpPr>
            <a:spLocks noEditPoints="1"/>
          </p:cNvSpPr>
          <p:nvPr/>
        </p:nvSpPr>
        <p:spPr bwMode="auto">
          <a:xfrm rot="20043660">
            <a:off x="1945871" y="1929188"/>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15" name="文本框 109"/>
          <p:cNvSpPr txBox="1"/>
          <p:nvPr/>
        </p:nvSpPr>
        <p:spPr>
          <a:xfrm>
            <a:off x="3694331" y="5740728"/>
            <a:ext cx="184731" cy="307777"/>
          </a:xfrm>
          <a:prstGeom prst="rect">
            <a:avLst/>
          </a:prstGeom>
          <a:noFill/>
        </p:spPr>
        <p:txBody>
          <a:bodyPr wrap="none" rtlCol="0">
            <a:spAutoFit/>
          </a:bodyPr>
          <a:lstStyle>
            <a:defPPr>
              <a:defRPr lang="zh-CN"/>
            </a:defPPr>
            <a:lvl1pPr>
              <a:defRPr sz="1600">
                <a:solidFill>
                  <a:schemeClr val="tx1">
                    <a:lumMod val="75000"/>
                    <a:lumOff val="25000"/>
                  </a:schemeClr>
                </a:solidFill>
                <a:latin typeface="华文黑体" panose="02010600040101010101" pitchFamily="2" charset="-122"/>
                <a:ea typeface="华文黑体" panose="02010600040101010101" pitchFamily="2" charset="-122"/>
              </a:defRPr>
            </a:lvl1pPr>
          </a:lstStyle>
          <a:p>
            <a:pPr algn="l"/>
            <a:endParaRPr sz="1400" b="1" dirty="0">
              <a:solidFill>
                <a:schemeClr val="tx1"/>
              </a:solidFill>
              <a:latin typeface="楷体" panose="02010609060101010101" pitchFamily="49" charset="-122"/>
              <a:ea typeface="楷体" panose="02010609060101010101" pitchFamily="49" charset="-122"/>
            </a:endParaRPr>
          </a:p>
        </p:txBody>
      </p:sp>
      <p:sp>
        <p:nvSpPr>
          <p:cNvPr id="17" name="Freeform 8"/>
          <p:cNvSpPr>
            <a:spLocks noEditPoints="1"/>
          </p:cNvSpPr>
          <p:nvPr/>
        </p:nvSpPr>
        <p:spPr bwMode="auto">
          <a:xfrm rot="20043660">
            <a:off x="1945868" y="2666408"/>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20" name="文本框 107"/>
          <p:cNvSpPr txBox="1"/>
          <p:nvPr/>
        </p:nvSpPr>
        <p:spPr>
          <a:xfrm>
            <a:off x="2477912" y="3476234"/>
            <a:ext cx="8932132"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楷体" panose="02010609060101010101" pitchFamily="49" charset="-122"/>
                <a:ea typeface="楷体" panose="02010609060101010101" pitchFamily="49" charset="-122"/>
              </a:rPr>
              <a:t>3.</a:t>
            </a:r>
            <a:r>
              <a:rPr lang="zh-CN" altLang="en-US" b="1" dirty="0">
                <a:latin typeface="楷体" panose="02010609060101010101" pitchFamily="49" charset="-122"/>
                <a:ea typeface="楷体" panose="02010609060101010101" pitchFamily="49" charset="-122"/>
              </a:rPr>
              <a:t>哈尔滨银行国家助学贷款服兵役学生在填写</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应征入伍服兵役高等学校学生国家教育资助申请表</a:t>
            </a:r>
            <a:r>
              <a:rPr lang="en-US" altLang="zh-CN" b="1" dirty="0">
                <a:latin typeface="楷体" panose="02010609060101010101" pitchFamily="49" charset="-122"/>
                <a:ea typeface="楷体" panose="02010609060101010101" pitchFamily="49" charset="-122"/>
              </a:rPr>
              <a:t>》</a:t>
            </a:r>
            <a:r>
              <a:rPr lang="zh-CN" altLang="en-US" b="1" dirty="0">
                <a:latin typeface="楷体" panose="02010609060101010101" pitchFamily="49" charset="-122"/>
                <a:ea typeface="楷体" panose="02010609060101010101" pitchFamily="49" charset="-122"/>
              </a:rPr>
              <a:t>时，个人账号必须填写本人哈尔滨银行贷款卡账号。</a:t>
            </a:r>
            <a:endParaRPr lang="zh-CN" altLang="en-US" b="1" dirty="0">
              <a:latin typeface="楷体" panose="02010609060101010101" pitchFamily="49" charset="-122"/>
              <a:ea typeface="楷体" panose="02010609060101010101" pitchFamily="49" charset="-122"/>
            </a:endParaRPr>
          </a:p>
        </p:txBody>
      </p:sp>
      <p:sp>
        <p:nvSpPr>
          <p:cNvPr id="21" name="Freeform 8"/>
          <p:cNvSpPr>
            <a:spLocks noEditPoints="1"/>
          </p:cNvSpPr>
          <p:nvPr/>
        </p:nvSpPr>
        <p:spPr bwMode="auto">
          <a:xfrm rot="20043660">
            <a:off x="1945869" y="3503840"/>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22" name="文本框 107"/>
          <p:cNvSpPr txBox="1"/>
          <p:nvPr/>
        </p:nvSpPr>
        <p:spPr>
          <a:xfrm>
            <a:off x="2450897" y="4261445"/>
            <a:ext cx="8932131" cy="119888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楷体" panose="02010609060101010101" pitchFamily="49" charset="-122"/>
                <a:ea typeface="楷体" panose="02010609060101010101" pitchFamily="49" charset="-122"/>
              </a:rPr>
              <a:t>4.</a:t>
            </a:r>
            <a:r>
              <a:rPr lang="zh-CN" altLang="en-US" b="1" dirty="0">
                <a:latin typeface="楷体" panose="02010609060101010101" pitchFamily="49" charset="-122"/>
                <a:ea typeface="楷体" panose="02010609060101010101" pitchFamily="49" charset="-122"/>
              </a:rPr>
              <a:t>学校收到代偿款后将代偿款存入申请学生哈尔滨银行贷款卡账户内，并在汇款后三个工作日内将汇款明细表报送至华安保险。华安保险在收到汇款明细后，一个工作日内交由哈尔滨银行助学贷款中心办理贷款结清手续。贷款结清后结清凭证返还高校，由高校返还至学生或家长。</a:t>
            </a:r>
            <a:endParaRPr lang="zh-CN" altLang="en-US" b="1" dirty="0">
              <a:latin typeface="楷体" panose="02010609060101010101" pitchFamily="49" charset="-122"/>
              <a:ea typeface="楷体" panose="02010609060101010101" pitchFamily="49" charset="-122"/>
            </a:endParaRPr>
          </a:p>
        </p:txBody>
      </p:sp>
      <p:sp>
        <p:nvSpPr>
          <p:cNvPr id="23" name="Freeform 8"/>
          <p:cNvSpPr>
            <a:spLocks noEditPoints="1"/>
          </p:cNvSpPr>
          <p:nvPr/>
        </p:nvSpPr>
        <p:spPr bwMode="auto">
          <a:xfrm rot="20043660">
            <a:off x="1945870" y="4320331"/>
            <a:ext cx="366661" cy="418304"/>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24" name="文本框 107"/>
          <p:cNvSpPr txBox="1"/>
          <p:nvPr/>
        </p:nvSpPr>
        <p:spPr>
          <a:xfrm>
            <a:off x="2451100" y="5556250"/>
            <a:ext cx="8931910" cy="64516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特别提示：未能提前结清贷款的服兵役学生，毕业当年</a:t>
            </a:r>
            <a:r>
              <a:rPr lang="en-US" altLang="zh-CN" b="1" dirty="0">
                <a:latin typeface="楷体" panose="02010609060101010101" pitchFamily="49" charset="-122"/>
                <a:ea typeface="楷体" panose="02010609060101010101" pitchFamily="49" charset="-122"/>
              </a:rPr>
              <a:t>8</a:t>
            </a:r>
            <a:r>
              <a:rPr lang="zh-CN" altLang="en-US" b="1" dirty="0">
                <a:latin typeface="楷体" panose="02010609060101010101" pitchFamily="49" charset="-122"/>
                <a:ea typeface="楷体" panose="02010609060101010101" pitchFamily="49" charset="-122"/>
              </a:rPr>
              <a:t>月</a:t>
            </a:r>
            <a:r>
              <a:rPr lang="en-US" altLang="zh-CN" b="1" dirty="0">
                <a:latin typeface="楷体" panose="02010609060101010101" pitchFamily="49" charset="-122"/>
                <a:ea typeface="楷体" panose="02010609060101010101" pitchFamily="49" charset="-122"/>
              </a:rPr>
              <a:t>1</a:t>
            </a:r>
            <a:r>
              <a:rPr lang="zh-CN" altLang="en-US" b="1" dirty="0">
                <a:latin typeface="楷体" panose="02010609060101010101" pitchFamily="49" charset="-122"/>
                <a:ea typeface="楷体" panose="02010609060101010101" pitchFamily="49" charset="-122"/>
              </a:rPr>
              <a:t>日进入还款期后，每月须同分期还款的同学一样，按时偿还贷款，直至结清贷款为止。</a:t>
            </a:r>
            <a:endParaRPr lang="zh-CN" altLang="en-US" b="1" dirty="0">
              <a:latin typeface="楷体" panose="02010609060101010101" pitchFamily="49" charset="-122"/>
              <a:ea typeface="楷体" panose="02010609060101010101" pitchFamily="49" charset="-122"/>
            </a:endParaRPr>
          </a:p>
        </p:txBody>
      </p:sp>
      <p:sp>
        <p:nvSpPr>
          <p:cNvPr id="25" name="Freeform 8"/>
          <p:cNvSpPr>
            <a:spLocks noEditPoints="1"/>
          </p:cNvSpPr>
          <p:nvPr/>
        </p:nvSpPr>
        <p:spPr bwMode="auto">
          <a:xfrm rot="20883660">
            <a:off x="1911350" y="5422265"/>
            <a:ext cx="467995" cy="418465"/>
          </a:xfrm>
          <a:custGeom>
            <a:avLst/>
            <a:gdLst>
              <a:gd name="T0" fmla="*/ 20 w 28"/>
              <a:gd name="T1" fmla="*/ 11 h 32"/>
              <a:gd name="T2" fmla="*/ 28 w 28"/>
              <a:gd name="T3" fmla="*/ 12 h 32"/>
              <a:gd name="T4" fmla="*/ 20 w 28"/>
              <a:gd name="T5" fmla="*/ 20 h 32"/>
              <a:gd name="T6" fmla="*/ 20 w 28"/>
              <a:gd name="T7" fmla="*/ 32 h 32"/>
              <a:gd name="T8" fmla="*/ 13 w 28"/>
              <a:gd name="T9" fmla="*/ 25 h 32"/>
              <a:gd name="T10" fmla="*/ 3 w 28"/>
              <a:gd name="T11" fmla="*/ 31 h 32"/>
              <a:gd name="T12" fmla="*/ 3 w 28"/>
              <a:gd name="T13" fmla="*/ 31 h 32"/>
              <a:gd name="T14" fmla="*/ 8 w 28"/>
              <a:gd name="T15" fmla="*/ 18 h 32"/>
              <a:gd name="T16" fmla="*/ 4 w 28"/>
              <a:gd name="T17" fmla="*/ 13 h 32"/>
              <a:gd name="T18" fmla="*/ 0 w 28"/>
              <a:gd name="T19" fmla="*/ 8 h 32"/>
              <a:gd name="T20" fmla="*/ 12 w 28"/>
              <a:gd name="T21" fmla="*/ 10 h 32"/>
              <a:gd name="T22" fmla="*/ 16 w 28"/>
              <a:gd name="T23" fmla="*/ 0 h 32"/>
              <a:gd name="T24" fmla="*/ 20 w 28"/>
              <a:gd name="T25" fmla="*/ 11 h 32"/>
              <a:gd name="T26" fmla="*/ 14 w 28"/>
              <a:gd name="T27" fmla="*/ 10 h 32"/>
              <a:gd name="T28" fmla="*/ 18 w 28"/>
              <a:gd name="T29" fmla="*/ 11 h 32"/>
              <a:gd name="T30" fmla="*/ 16 w 28"/>
              <a:gd name="T31" fmla="*/ 5 h 32"/>
              <a:gd name="T32" fmla="*/ 14 w 28"/>
              <a:gd name="T33" fmla="*/ 10 h 32"/>
              <a:gd name="T34" fmla="*/ 9 w 28"/>
              <a:gd name="T35" fmla="*/ 16 h 32"/>
              <a:gd name="T36" fmla="*/ 11 w 28"/>
              <a:gd name="T37" fmla="*/ 12 h 32"/>
              <a:gd name="T38" fmla="*/ 5 w 28"/>
              <a:gd name="T39" fmla="*/ 11 h 32"/>
              <a:gd name="T40" fmla="*/ 9 w 28"/>
              <a:gd name="T41" fmla="*/ 16 h 32"/>
              <a:gd name="T42" fmla="*/ 10 w 28"/>
              <a:gd name="T43" fmla="*/ 18 h 32"/>
              <a:gd name="T44" fmla="*/ 14 w 28"/>
              <a:gd name="T45" fmla="*/ 22 h 32"/>
              <a:gd name="T46" fmla="*/ 18 w 28"/>
              <a:gd name="T47" fmla="*/ 19 h 32"/>
              <a:gd name="T48" fmla="*/ 18 w 28"/>
              <a:gd name="T49" fmla="*/ 13 h 32"/>
              <a:gd name="T50" fmla="*/ 13 w 28"/>
              <a:gd name="T51" fmla="*/ 12 h 32"/>
              <a:gd name="T52" fmla="*/ 10 w 28"/>
              <a:gd name="T53" fmla="*/ 18 h 32"/>
              <a:gd name="T54" fmla="*/ 20 w 28"/>
              <a:gd name="T55" fmla="*/ 14 h 32"/>
              <a:gd name="T56" fmla="*/ 20 w 28"/>
              <a:gd name="T57" fmla="*/ 17 h 32"/>
              <a:gd name="T58" fmla="*/ 25 w 28"/>
              <a:gd name="T59" fmla="*/ 14 h 32"/>
              <a:gd name="T60" fmla="*/ 20 w 28"/>
              <a:gd name="T61" fmla="*/ 14 h 32"/>
              <a:gd name="T62" fmla="*/ 6 w 28"/>
              <a:gd name="T63" fmla="*/ 27 h 32"/>
              <a:gd name="T64" fmla="*/ 12 w 28"/>
              <a:gd name="T65" fmla="*/ 23 h 32"/>
              <a:gd name="T66" fmla="*/ 9 w 28"/>
              <a:gd name="T67" fmla="*/ 20 h 32"/>
              <a:gd name="T68" fmla="*/ 6 w 28"/>
              <a:gd name="T69" fmla="*/ 27 h 32"/>
              <a:gd name="T70" fmla="*/ 15 w 28"/>
              <a:gd name="T71" fmla="*/ 24 h 32"/>
              <a:gd name="T72" fmla="*/ 19 w 28"/>
              <a:gd name="T73" fmla="*/ 27 h 32"/>
              <a:gd name="T74" fmla="*/ 18 w 28"/>
              <a:gd name="T75" fmla="*/ 22 h 32"/>
              <a:gd name="T76" fmla="*/ 15 w 28"/>
              <a:gd name="T77" fmla="*/ 24 h 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8" h="32">
                <a:moveTo>
                  <a:pt x="20" y="11"/>
                </a:moveTo>
                <a:cubicBezTo>
                  <a:pt x="23" y="12"/>
                  <a:pt x="26" y="11"/>
                  <a:pt x="28" y="12"/>
                </a:cubicBezTo>
                <a:cubicBezTo>
                  <a:pt x="28" y="16"/>
                  <a:pt x="23" y="17"/>
                  <a:pt x="20" y="20"/>
                </a:cubicBezTo>
                <a:cubicBezTo>
                  <a:pt x="20" y="25"/>
                  <a:pt x="21" y="27"/>
                  <a:pt x="20" y="32"/>
                </a:cubicBezTo>
                <a:cubicBezTo>
                  <a:pt x="16" y="31"/>
                  <a:pt x="16" y="27"/>
                  <a:pt x="13" y="25"/>
                </a:cubicBezTo>
                <a:cubicBezTo>
                  <a:pt x="10" y="27"/>
                  <a:pt x="7" y="29"/>
                  <a:pt x="3" y="31"/>
                </a:cubicBezTo>
                <a:cubicBezTo>
                  <a:pt x="3" y="31"/>
                  <a:pt x="3" y="31"/>
                  <a:pt x="3" y="31"/>
                </a:cubicBezTo>
                <a:cubicBezTo>
                  <a:pt x="3" y="27"/>
                  <a:pt x="6" y="22"/>
                  <a:pt x="8" y="18"/>
                </a:cubicBezTo>
                <a:cubicBezTo>
                  <a:pt x="6" y="16"/>
                  <a:pt x="5" y="15"/>
                  <a:pt x="4" y="13"/>
                </a:cubicBezTo>
                <a:cubicBezTo>
                  <a:pt x="3" y="12"/>
                  <a:pt x="0" y="10"/>
                  <a:pt x="0" y="8"/>
                </a:cubicBezTo>
                <a:cubicBezTo>
                  <a:pt x="3" y="7"/>
                  <a:pt x="8" y="10"/>
                  <a:pt x="12" y="10"/>
                </a:cubicBezTo>
                <a:cubicBezTo>
                  <a:pt x="14" y="7"/>
                  <a:pt x="14" y="3"/>
                  <a:pt x="16" y="0"/>
                </a:cubicBezTo>
                <a:cubicBezTo>
                  <a:pt x="19" y="2"/>
                  <a:pt x="19" y="7"/>
                  <a:pt x="20" y="11"/>
                </a:cubicBezTo>
                <a:close/>
                <a:moveTo>
                  <a:pt x="14" y="10"/>
                </a:moveTo>
                <a:cubicBezTo>
                  <a:pt x="16" y="11"/>
                  <a:pt x="17" y="11"/>
                  <a:pt x="18" y="11"/>
                </a:cubicBezTo>
                <a:cubicBezTo>
                  <a:pt x="17" y="9"/>
                  <a:pt x="18" y="6"/>
                  <a:pt x="16" y="5"/>
                </a:cubicBezTo>
                <a:cubicBezTo>
                  <a:pt x="16" y="7"/>
                  <a:pt x="15" y="8"/>
                  <a:pt x="14" y="10"/>
                </a:cubicBezTo>
                <a:close/>
                <a:moveTo>
                  <a:pt x="9" y="16"/>
                </a:moveTo>
                <a:cubicBezTo>
                  <a:pt x="9" y="14"/>
                  <a:pt x="10" y="13"/>
                  <a:pt x="11" y="12"/>
                </a:cubicBezTo>
                <a:cubicBezTo>
                  <a:pt x="9" y="12"/>
                  <a:pt x="7" y="10"/>
                  <a:pt x="5" y="11"/>
                </a:cubicBezTo>
                <a:cubicBezTo>
                  <a:pt x="6" y="12"/>
                  <a:pt x="7" y="15"/>
                  <a:pt x="9" y="16"/>
                </a:cubicBezTo>
                <a:close/>
                <a:moveTo>
                  <a:pt x="10" y="18"/>
                </a:moveTo>
                <a:cubicBezTo>
                  <a:pt x="12" y="19"/>
                  <a:pt x="13" y="21"/>
                  <a:pt x="14" y="22"/>
                </a:cubicBezTo>
                <a:cubicBezTo>
                  <a:pt x="16" y="21"/>
                  <a:pt x="16" y="20"/>
                  <a:pt x="18" y="19"/>
                </a:cubicBezTo>
                <a:cubicBezTo>
                  <a:pt x="18" y="17"/>
                  <a:pt x="18" y="15"/>
                  <a:pt x="18" y="13"/>
                </a:cubicBezTo>
                <a:cubicBezTo>
                  <a:pt x="16" y="13"/>
                  <a:pt x="14" y="13"/>
                  <a:pt x="13" y="12"/>
                </a:cubicBezTo>
                <a:cubicBezTo>
                  <a:pt x="13" y="14"/>
                  <a:pt x="11" y="16"/>
                  <a:pt x="10" y="18"/>
                </a:cubicBezTo>
                <a:close/>
                <a:moveTo>
                  <a:pt x="20" y="14"/>
                </a:moveTo>
                <a:cubicBezTo>
                  <a:pt x="20" y="15"/>
                  <a:pt x="20" y="16"/>
                  <a:pt x="20" y="17"/>
                </a:cubicBezTo>
                <a:cubicBezTo>
                  <a:pt x="22" y="17"/>
                  <a:pt x="24" y="16"/>
                  <a:pt x="25" y="14"/>
                </a:cubicBezTo>
                <a:cubicBezTo>
                  <a:pt x="23" y="14"/>
                  <a:pt x="21" y="13"/>
                  <a:pt x="20" y="14"/>
                </a:cubicBezTo>
                <a:close/>
                <a:moveTo>
                  <a:pt x="6" y="27"/>
                </a:moveTo>
                <a:cubicBezTo>
                  <a:pt x="8" y="26"/>
                  <a:pt x="10" y="24"/>
                  <a:pt x="12" y="23"/>
                </a:cubicBezTo>
                <a:cubicBezTo>
                  <a:pt x="11" y="22"/>
                  <a:pt x="10" y="21"/>
                  <a:pt x="9" y="20"/>
                </a:cubicBezTo>
                <a:cubicBezTo>
                  <a:pt x="8" y="22"/>
                  <a:pt x="7" y="24"/>
                  <a:pt x="6" y="27"/>
                </a:cubicBezTo>
                <a:close/>
                <a:moveTo>
                  <a:pt x="15" y="24"/>
                </a:moveTo>
                <a:cubicBezTo>
                  <a:pt x="16" y="25"/>
                  <a:pt x="18" y="28"/>
                  <a:pt x="19" y="27"/>
                </a:cubicBezTo>
                <a:cubicBezTo>
                  <a:pt x="18" y="26"/>
                  <a:pt x="19" y="22"/>
                  <a:pt x="18" y="22"/>
                </a:cubicBezTo>
                <a:cubicBezTo>
                  <a:pt x="17" y="23"/>
                  <a:pt x="15" y="23"/>
                  <a:pt x="15" y="24"/>
                </a:cubicBezTo>
                <a:close/>
              </a:path>
            </a:pathLst>
          </a:custGeom>
          <a:solidFill>
            <a:srgbClr val="A77FC6"/>
          </a:solidFill>
          <a:ln>
            <a:noFill/>
          </a:ln>
        </p:spPr>
        <p:txBody>
          <a:bodyPr vert="horz" wrap="square" lIns="91440" tIns="45720" rIns="91440" bIns="45720" numCol="1" anchor="t" anchorCtr="0" compatLnSpc="1"/>
          <a:lstStyle/>
          <a:p>
            <a:endParaRPr lang="zh-CN" altLang="en-US"/>
          </a:p>
        </p:txBody>
      </p:sp>
      <p:sp>
        <p:nvSpPr>
          <p:cNvPr id="31" name="文本框 4"/>
          <p:cNvSpPr txBox="1">
            <a:spLocks noChangeArrowheads="1"/>
          </p:cNvSpPr>
          <p:nvPr>
            <p:custDataLst>
              <p:tags r:id="rId1"/>
            </p:custDataLst>
          </p:nvPr>
        </p:nvSpPr>
        <p:spPr bwMode="auto">
          <a:xfrm>
            <a:off x="3412560" y="763032"/>
            <a:ext cx="5367116"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（五）服义务兵役代偿机制</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34" name="文本框 107"/>
          <p:cNvSpPr txBox="1"/>
          <p:nvPr/>
        </p:nvSpPr>
        <p:spPr>
          <a:xfrm>
            <a:off x="2477770" y="2406650"/>
            <a:ext cx="8931910" cy="922020"/>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ltLang="zh-CN" sz="1400" b="1" dirty="0">
                <a:latin typeface="楷体" panose="02010609060101010101" pitchFamily="49" charset="-122"/>
                <a:ea typeface="楷体" panose="02010609060101010101" pitchFamily="49" charset="-122"/>
              </a:rPr>
              <a:t>2.</a:t>
            </a:r>
            <a:r>
              <a:rPr lang="zh-CN" altLang="en-US" b="1" dirty="0">
                <a:latin typeface="楷体" panose="02010609060101010101" pitchFamily="49" charset="-122"/>
                <a:ea typeface="楷体" panose="02010609060101010101" pitchFamily="49" charset="-122"/>
              </a:rPr>
              <a:t>申请国家助学贷款服兵役代偿资金需要较长的审批时间。建议学生在服兵役前，先由个人将助学贷款结清，后期再由国家财政补偿给学生。如确有困难无法提前办理结清的，可等国家代偿款汇入学生助学贷款账户后由哈尔滨银行统一代为办理结清手续。</a:t>
            </a:r>
            <a:endParaRPr lang="zh-CN" altLang="en-US" b="1" dirty="0">
              <a:latin typeface="楷体" panose="02010609060101010101" pitchFamily="49" charset="-122"/>
              <a:ea typeface="楷体" panose="02010609060101010101" pitchFamily="49" charset="-122"/>
            </a:endParaRPr>
          </a:p>
        </p:txBody>
      </p:sp>
      <p:sp>
        <p:nvSpPr>
          <p:cNvPr id="30" name="Freeform 48"/>
          <p:cNvSpPr/>
          <p:nvPr>
            <p:custDataLst>
              <p:tags r:id="rId2"/>
            </p:custDataLst>
          </p:nvPr>
        </p:nvSpPr>
        <p:spPr bwMode="auto">
          <a:xfrm>
            <a:off x="2849890" y="819468"/>
            <a:ext cx="562461"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flipH="1">
            <a:off x="7192913" y="-709592"/>
            <a:ext cx="5074557" cy="7611836"/>
          </a:xfrm>
          <a:prstGeom prst="rect">
            <a:avLst/>
          </a:prstGeom>
        </p:spPr>
      </p:pic>
      <p:sp>
        <p:nvSpPr>
          <p:cNvPr id="61" name="文本框 4"/>
          <p:cNvSpPr txBox="1">
            <a:spLocks noChangeArrowheads="1"/>
          </p:cNvSpPr>
          <p:nvPr>
            <p:custDataLst>
              <p:tags r:id="rId4"/>
            </p:custDataLst>
          </p:nvPr>
        </p:nvSpPr>
        <p:spPr bwMode="auto">
          <a:xfrm>
            <a:off x="2453640" y="2421255"/>
            <a:ext cx="46113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latin typeface="楷体" panose="02010609060101010101" pitchFamily="49" charset="-122"/>
                <a:ea typeface="楷体" panose="02010609060101010101" pitchFamily="49" charset="-122"/>
              </a:rPr>
              <a:t>一、国家助学贷款政策简介</a:t>
            </a:r>
            <a:endParaRPr lang="zh-CN" altLang="en-US" sz="2400" b="1" dirty="0">
              <a:latin typeface="楷体" panose="02010609060101010101" pitchFamily="49" charset="-122"/>
              <a:ea typeface="楷体" panose="02010609060101010101" pitchFamily="49" charset="-122"/>
            </a:endParaRPr>
          </a:p>
        </p:txBody>
      </p:sp>
      <p:sp>
        <p:nvSpPr>
          <p:cNvPr id="64" name="文本框 4"/>
          <p:cNvSpPr txBox="1">
            <a:spLocks noChangeArrowheads="1"/>
          </p:cNvSpPr>
          <p:nvPr>
            <p:custDataLst>
              <p:tags r:id="rId5"/>
            </p:custDataLst>
          </p:nvPr>
        </p:nvSpPr>
        <p:spPr bwMode="auto">
          <a:xfrm>
            <a:off x="2453640" y="3432175"/>
            <a:ext cx="531685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latin typeface="楷体" panose="02010609060101010101" pitchFamily="49" charset="-122"/>
                <a:ea typeface="楷体" panose="02010609060101010101" pitchFamily="49" charset="-122"/>
              </a:rPr>
              <a:t>二、哈尔滨银行国家助学贷款还款知识</a:t>
            </a:r>
            <a:endParaRPr lang="zh-CN" altLang="en-US" sz="2300" b="1" dirty="0">
              <a:latin typeface="楷体" panose="02010609060101010101" pitchFamily="49" charset="-122"/>
              <a:ea typeface="楷体" panose="02010609060101010101" pitchFamily="49" charset="-122"/>
            </a:endParaRPr>
          </a:p>
        </p:txBody>
      </p:sp>
      <p:sp>
        <p:nvSpPr>
          <p:cNvPr id="67" name="文本框 4"/>
          <p:cNvSpPr txBox="1">
            <a:spLocks noChangeArrowheads="1"/>
          </p:cNvSpPr>
          <p:nvPr>
            <p:custDataLst>
              <p:tags r:id="rId6"/>
            </p:custDataLst>
          </p:nvPr>
        </p:nvSpPr>
        <p:spPr bwMode="auto">
          <a:xfrm>
            <a:off x="2453640" y="4425315"/>
            <a:ext cx="52082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solidFill>
                  <a:srgbClr val="FF0000"/>
                </a:solidFill>
                <a:latin typeface="楷体" panose="02010609060101010101" pitchFamily="49" charset="-122"/>
                <a:ea typeface="楷体" panose="02010609060101010101" pitchFamily="49" charset="-122"/>
              </a:rPr>
              <a:t>三、按时还款 打造良好信用记录</a:t>
            </a:r>
            <a:endParaRPr lang="zh-CN" altLang="en-US" sz="2300" b="1" dirty="0">
              <a:solidFill>
                <a:srgbClr val="FF0000"/>
              </a:solidFill>
              <a:latin typeface="楷体" panose="02010609060101010101" pitchFamily="49" charset="-122"/>
              <a:ea typeface="楷体" panose="02010609060101010101" pitchFamily="49" charset="-122"/>
            </a:endParaRPr>
          </a:p>
        </p:txBody>
      </p:sp>
      <p:sp>
        <p:nvSpPr>
          <p:cNvPr id="71" name="矩形 2"/>
          <p:cNvSpPr>
            <a:spLocks noChangeArrowheads="1"/>
          </p:cNvSpPr>
          <p:nvPr>
            <p:custDataLst>
              <p:tags r:id="rId7"/>
            </p:custDataLst>
          </p:nvPr>
        </p:nvSpPr>
        <p:spPr bwMode="auto">
          <a:xfrm>
            <a:off x="2502720" y="642920"/>
            <a:ext cx="3344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CONTENTS</a:t>
            </a:r>
            <a:endPar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矩形 71"/>
          <p:cNvSpPr>
            <a:spLocks noChangeArrowheads="1"/>
          </p:cNvSpPr>
          <p:nvPr>
            <p:custDataLst>
              <p:tags r:id="rId8"/>
            </p:custDataLst>
          </p:nvPr>
        </p:nvSpPr>
        <p:spPr bwMode="auto">
          <a:xfrm>
            <a:off x="2502720" y="1285859"/>
            <a:ext cx="316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3200" dirty="0">
                <a:solidFill>
                  <a:schemeClr val="tx1">
                    <a:lumMod val="85000"/>
                    <a:lumOff val="15000"/>
                  </a:schemeClr>
                </a:solidFill>
                <a:latin typeface="楷体" panose="02010609060101010101" pitchFamily="49" charset="-122"/>
                <a:ea typeface="楷体" panose="02010609060101010101" pitchFamily="49" charset="-122"/>
              </a:rPr>
              <a:t>目 录</a:t>
            </a:r>
            <a:endParaRPr lang="en-US" altLang="zh-CN" sz="3200" dirty="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60" name="Freeform 48"/>
          <p:cNvSpPr/>
          <p:nvPr>
            <p:custDataLst>
              <p:tags r:id="rId9"/>
            </p:custDataLst>
          </p:nvPr>
        </p:nvSpPr>
        <p:spPr bwMode="auto">
          <a:xfrm>
            <a:off x="1817055" y="2491167"/>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
        <p:nvSpPr>
          <p:cNvPr id="63" name="Freeform 48"/>
          <p:cNvSpPr/>
          <p:nvPr>
            <p:custDataLst>
              <p:tags r:id="rId10"/>
            </p:custDataLst>
          </p:nvPr>
        </p:nvSpPr>
        <p:spPr bwMode="auto">
          <a:xfrm>
            <a:off x="1817055" y="3501881"/>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7B26D"/>
          </a:solidFill>
          <a:ln>
            <a:solidFill>
              <a:srgbClr val="67B26D"/>
            </a:solidFill>
          </a:ln>
        </p:spPr>
        <p:txBody>
          <a:bodyPr/>
          <a:p>
            <a:endParaRPr lang="zh-CN" altLang="en-US"/>
          </a:p>
        </p:txBody>
      </p:sp>
      <p:sp>
        <p:nvSpPr>
          <p:cNvPr id="66" name="Freeform 48"/>
          <p:cNvSpPr/>
          <p:nvPr>
            <p:custDataLst>
              <p:tags r:id="rId11"/>
            </p:custDataLst>
          </p:nvPr>
        </p:nvSpPr>
        <p:spPr bwMode="auto">
          <a:xfrm>
            <a:off x="1817055" y="4495135"/>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5CB3C6"/>
          </a:solidFill>
          <a:ln>
            <a:solidFill>
              <a:srgbClr val="5CB3C6"/>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flipH="1">
            <a:off x="7192913" y="-709592"/>
            <a:ext cx="5074557" cy="7611836"/>
          </a:xfrm>
          <a:prstGeom prst="rect">
            <a:avLst/>
          </a:prstGeom>
        </p:spPr>
      </p:pic>
      <p:sp>
        <p:nvSpPr>
          <p:cNvPr id="61" name="文本框 4"/>
          <p:cNvSpPr txBox="1">
            <a:spLocks noChangeArrowheads="1"/>
          </p:cNvSpPr>
          <p:nvPr>
            <p:custDataLst>
              <p:tags r:id="rId4"/>
            </p:custDataLst>
          </p:nvPr>
        </p:nvSpPr>
        <p:spPr bwMode="auto">
          <a:xfrm>
            <a:off x="2453640" y="2421255"/>
            <a:ext cx="46113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solidFill>
                  <a:srgbClr val="FF0000"/>
                </a:solidFill>
                <a:latin typeface="楷体" panose="02010609060101010101" pitchFamily="49" charset="-122"/>
                <a:ea typeface="楷体" panose="02010609060101010101" pitchFamily="49" charset="-122"/>
              </a:rPr>
              <a:t>一、国家助学贷款政策简介</a:t>
            </a:r>
            <a:endParaRPr lang="zh-CN" altLang="en-US" sz="2400" b="1" dirty="0">
              <a:solidFill>
                <a:srgbClr val="FF0000"/>
              </a:solidFill>
              <a:latin typeface="楷体" panose="02010609060101010101" pitchFamily="49" charset="-122"/>
              <a:ea typeface="楷体" panose="02010609060101010101" pitchFamily="49" charset="-122"/>
            </a:endParaRPr>
          </a:p>
        </p:txBody>
      </p:sp>
      <p:sp>
        <p:nvSpPr>
          <p:cNvPr id="64" name="文本框 4"/>
          <p:cNvSpPr txBox="1">
            <a:spLocks noChangeArrowheads="1"/>
          </p:cNvSpPr>
          <p:nvPr>
            <p:custDataLst>
              <p:tags r:id="rId5"/>
            </p:custDataLst>
          </p:nvPr>
        </p:nvSpPr>
        <p:spPr bwMode="auto">
          <a:xfrm>
            <a:off x="2453640" y="3432175"/>
            <a:ext cx="531685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latin typeface="楷体" panose="02010609060101010101" pitchFamily="49" charset="-122"/>
                <a:ea typeface="楷体" panose="02010609060101010101" pitchFamily="49" charset="-122"/>
              </a:rPr>
              <a:t>二、哈尔滨银行国家助学贷款还款知识</a:t>
            </a:r>
            <a:endParaRPr lang="zh-CN" altLang="en-US" sz="2300" b="1" dirty="0">
              <a:latin typeface="楷体" panose="02010609060101010101" pitchFamily="49" charset="-122"/>
              <a:ea typeface="楷体" panose="02010609060101010101" pitchFamily="49" charset="-122"/>
            </a:endParaRPr>
          </a:p>
        </p:txBody>
      </p:sp>
      <p:sp>
        <p:nvSpPr>
          <p:cNvPr id="67" name="文本框 4"/>
          <p:cNvSpPr txBox="1">
            <a:spLocks noChangeArrowheads="1"/>
          </p:cNvSpPr>
          <p:nvPr>
            <p:custDataLst>
              <p:tags r:id="rId6"/>
            </p:custDataLst>
          </p:nvPr>
        </p:nvSpPr>
        <p:spPr bwMode="auto">
          <a:xfrm>
            <a:off x="2453640" y="4425315"/>
            <a:ext cx="52082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latin typeface="楷体" panose="02010609060101010101" pitchFamily="49" charset="-122"/>
                <a:ea typeface="楷体" panose="02010609060101010101" pitchFamily="49" charset="-122"/>
              </a:rPr>
              <a:t>三、按时还款 打造良好信用记录</a:t>
            </a:r>
            <a:endParaRPr lang="zh-CN" altLang="en-US" sz="2300" b="1" dirty="0">
              <a:latin typeface="楷体" panose="02010609060101010101" pitchFamily="49" charset="-122"/>
              <a:ea typeface="楷体" panose="02010609060101010101" pitchFamily="49" charset="-122"/>
            </a:endParaRPr>
          </a:p>
        </p:txBody>
      </p:sp>
      <p:sp>
        <p:nvSpPr>
          <p:cNvPr id="71" name="矩形 2"/>
          <p:cNvSpPr>
            <a:spLocks noChangeArrowheads="1"/>
          </p:cNvSpPr>
          <p:nvPr>
            <p:custDataLst>
              <p:tags r:id="rId7"/>
            </p:custDataLst>
          </p:nvPr>
        </p:nvSpPr>
        <p:spPr bwMode="auto">
          <a:xfrm>
            <a:off x="2502720" y="642920"/>
            <a:ext cx="3344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CONTENTS</a:t>
            </a:r>
            <a:endPar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矩形 71"/>
          <p:cNvSpPr>
            <a:spLocks noChangeArrowheads="1"/>
          </p:cNvSpPr>
          <p:nvPr>
            <p:custDataLst>
              <p:tags r:id="rId8"/>
            </p:custDataLst>
          </p:nvPr>
        </p:nvSpPr>
        <p:spPr bwMode="auto">
          <a:xfrm>
            <a:off x="2502720" y="1285859"/>
            <a:ext cx="316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3200" dirty="0">
                <a:solidFill>
                  <a:schemeClr val="tx1">
                    <a:lumMod val="85000"/>
                    <a:lumOff val="15000"/>
                  </a:schemeClr>
                </a:solidFill>
                <a:latin typeface="楷体" panose="02010609060101010101" pitchFamily="49" charset="-122"/>
                <a:ea typeface="楷体" panose="02010609060101010101" pitchFamily="49" charset="-122"/>
              </a:rPr>
              <a:t>目 录</a:t>
            </a:r>
            <a:endParaRPr lang="en-US" altLang="zh-CN" sz="3200" dirty="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60" name="Freeform 48"/>
          <p:cNvSpPr/>
          <p:nvPr>
            <p:custDataLst>
              <p:tags r:id="rId9"/>
            </p:custDataLst>
          </p:nvPr>
        </p:nvSpPr>
        <p:spPr bwMode="auto">
          <a:xfrm>
            <a:off x="1817055" y="2491167"/>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
        <p:nvSpPr>
          <p:cNvPr id="63" name="Freeform 48"/>
          <p:cNvSpPr/>
          <p:nvPr>
            <p:custDataLst>
              <p:tags r:id="rId10"/>
            </p:custDataLst>
          </p:nvPr>
        </p:nvSpPr>
        <p:spPr bwMode="auto">
          <a:xfrm>
            <a:off x="1817055" y="3501881"/>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7B26D"/>
          </a:solidFill>
          <a:ln>
            <a:solidFill>
              <a:srgbClr val="67B26D"/>
            </a:solidFill>
          </a:ln>
        </p:spPr>
        <p:txBody>
          <a:bodyPr/>
          <a:p>
            <a:endParaRPr lang="zh-CN" altLang="en-US"/>
          </a:p>
        </p:txBody>
      </p:sp>
      <p:sp>
        <p:nvSpPr>
          <p:cNvPr id="66" name="Freeform 48"/>
          <p:cNvSpPr/>
          <p:nvPr>
            <p:custDataLst>
              <p:tags r:id="rId11"/>
            </p:custDataLst>
          </p:nvPr>
        </p:nvSpPr>
        <p:spPr bwMode="auto">
          <a:xfrm>
            <a:off x="1817055" y="4495135"/>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5CB3C6"/>
          </a:solidFill>
          <a:ln>
            <a:solidFill>
              <a:srgbClr val="5CB3C6"/>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组合 17"/>
          <p:cNvGrpSpPr/>
          <p:nvPr/>
        </p:nvGrpSpPr>
        <p:grpSpPr>
          <a:xfrm>
            <a:off x="732790" y="3873500"/>
            <a:ext cx="5279390" cy="2284730"/>
            <a:chOff x="1127" y="6100"/>
            <a:chExt cx="8314" cy="3598"/>
          </a:xfrm>
        </p:grpSpPr>
        <p:grpSp>
          <p:nvGrpSpPr>
            <p:cNvPr id="6" name="组合 5"/>
            <p:cNvGrpSpPr/>
            <p:nvPr/>
          </p:nvGrpSpPr>
          <p:grpSpPr>
            <a:xfrm>
              <a:off x="1127" y="6100"/>
              <a:ext cx="8314" cy="3598"/>
              <a:chOff x="1127" y="6100"/>
              <a:chExt cx="8314" cy="3598"/>
            </a:xfrm>
          </p:grpSpPr>
          <p:sp>
            <p:nvSpPr>
              <p:cNvPr id="48" name="Rectangle 18"/>
              <p:cNvSpPr>
                <a:spLocks noChangeArrowheads="1"/>
              </p:cNvSpPr>
              <p:nvPr/>
            </p:nvSpPr>
            <p:spPr bwMode="auto">
              <a:xfrm>
                <a:off x="1127" y="6100"/>
                <a:ext cx="8314" cy="516"/>
              </a:xfrm>
              <a:prstGeom prst="rect">
                <a:avLst/>
              </a:prstGeom>
              <a:solidFill>
                <a:srgbClr val="5CB3C6"/>
              </a:solidFill>
              <a:ln w="12700" algn="ctr">
                <a:solidFill>
                  <a:schemeClr val="bg1">
                    <a:lumMod val="75000"/>
                  </a:schemeClr>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altLang="zh-CN" sz="2000" b="1" dirty="0">
                    <a:solidFill>
                      <a:schemeClr val="bg1"/>
                    </a:solidFill>
                    <a:latin typeface="楷体" panose="02010609060101010101" pitchFamily="49" charset="-122"/>
                    <a:ea typeface="楷体" panose="02010609060101010101" pitchFamily="49" charset="-122"/>
                  </a:rPr>
                  <a:t>3.</a:t>
                </a:r>
                <a:r>
                  <a:rPr lang="zh-CN" sz="2000" b="1" dirty="0">
                    <a:solidFill>
                      <a:schemeClr val="bg1"/>
                    </a:solidFill>
                    <a:latin typeface="楷体" panose="02010609060101010101" pitchFamily="49" charset="-122"/>
                    <a:ea typeface="楷体" panose="02010609060101010101" pitchFamily="49" charset="-122"/>
                  </a:rPr>
                  <a:t>良好征信意义</a:t>
                </a:r>
                <a:endParaRPr lang="zh-CN" sz="2000" b="1" dirty="0">
                  <a:solidFill>
                    <a:schemeClr val="bg1"/>
                  </a:solidFill>
                  <a:latin typeface="楷体" panose="02010609060101010101" pitchFamily="49" charset="-122"/>
                  <a:ea typeface="楷体" panose="02010609060101010101" pitchFamily="49" charset="-122"/>
                </a:endParaRPr>
              </a:p>
            </p:txBody>
          </p:sp>
          <p:sp>
            <p:nvSpPr>
              <p:cNvPr id="49" name="Rectangle 19"/>
              <p:cNvSpPr>
                <a:spLocks noChangeArrowheads="1"/>
              </p:cNvSpPr>
              <p:nvPr/>
            </p:nvSpPr>
            <p:spPr bwMode="auto">
              <a:xfrm>
                <a:off x="1127" y="6612"/>
                <a:ext cx="8314" cy="3087"/>
              </a:xfrm>
              <a:prstGeom prst="rect">
                <a:avLst/>
              </a:prstGeom>
              <a:no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b="1" dirty="0">
                  <a:solidFill>
                    <a:srgbClr val="333333"/>
                  </a:solidFill>
                  <a:latin typeface="楷体" panose="02010609060101010101" pitchFamily="49" charset="-122"/>
                  <a:ea typeface="楷体" panose="02010609060101010101" pitchFamily="49" charset="-122"/>
                  <a:cs typeface="Arial" panose="020B0604020202020204" pitchFamily="34" charset="0"/>
                </a:endParaRPr>
              </a:p>
            </p:txBody>
          </p:sp>
        </p:grpSp>
        <p:sp>
          <p:nvSpPr>
            <p:cNvPr id="37" name="文本框 36"/>
            <p:cNvSpPr txBox="1"/>
            <p:nvPr/>
          </p:nvSpPr>
          <p:spPr>
            <a:xfrm>
              <a:off x="1241" y="7026"/>
              <a:ext cx="8091" cy="1840"/>
            </a:xfrm>
            <a:prstGeom prst="rect">
              <a:avLst/>
            </a:prstGeom>
            <a:noFill/>
          </p:spPr>
          <p:txBody>
            <a:bodyPr wrap="square">
              <a:spAutoFit/>
            </a:bodyPr>
            <a:lstStyle/>
            <a:p>
              <a:pPr indent="355600" algn="just"/>
              <a:r>
                <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rPr>
                <a:t>良好的信用记录会为您积累信誉财富。拥有良好的信用记录，如同拥有了“信誉抵押品”，可以帮助同学们在未来更容易获得银行贷款，帮助您购房、买车、创业。更重要的是，良好的信用记录可使您获得更优惠的金融服务，可以享受银行在贷款规模、期限和利率等方面的优惠</a:t>
              </a:r>
              <a:r>
                <a:rPr lang="zh-CN" altLang="en-US" sz="1400" kern="100" dirty="0">
                  <a:effectLst/>
                  <a:latin typeface="楷体" panose="02010609060101010101" pitchFamily="49" charset="-122"/>
                  <a:ea typeface="楷体" panose="02010609060101010101" pitchFamily="49" charset="-122"/>
                  <a:cs typeface="Times New Roman" panose="02020603050405020304" pitchFamily="18" charset="0"/>
                </a:rPr>
                <a:t>。</a:t>
              </a:r>
              <a:endParaRPr lang="zh-CN" altLang="en-US" sz="14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grpSp>
      <p:sp>
        <p:nvSpPr>
          <p:cNvPr id="66" name="Freeform 48"/>
          <p:cNvSpPr/>
          <p:nvPr>
            <p:custDataLst>
              <p:tags r:id="rId1"/>
            </p:custDataLst>
          </p:nvPr>
        </p:nvSpPr>
        <p:spPr bwMode="auto">
          <a:xfrm>
            <a:off x="2919327" y="613913"/>
            <a:ext cx="562461"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lstStyle/>
          <a:p>
            <a:endParaRPr lang="zh-CN" altLang="en-US"/>
          </a:p>
        </p:txBody>
      </p:sp>
      <p:sp>
        <p:nvSpPr>
          <p:cNvPr id="67" name="文本框 4"/>
          <p:cNvSpPr txBox="1">
            <a:spLocks noChangeArrowheads="1"/>
          </p:cNvSpPr>
          <p:nvPr>
            <p:custDataLst>
              <p:tags r:id="rId2"/>
            </p:custDataLst>
          </p:nvPr>
        </p:nvSpPr>
        <p:spPr bwMode="auto">
          <a:xfrm>
            <a:off x="3730351" y="557372"/>
            <a:ext cx="5367116"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latin typeface="楷体" panose="02010609060101010101" pitchFamily="49" charset="-122"/>
                <a:ea typeface="楷体" panose="02010609060101010101" pitchFamily="49" charset="-122"/>
                <a:sym typeface="+mn-ea"/>
              </a:rPr>
              <a:t>三、</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按时还款 打造良好信用</a:t>
            </a:r>
            <a:endParaRPr lang="zh-CN" altLang="en-US" sz="2800" b="1" spc="300" dirty="0">
              <a:solidFill>
                <a:srgbClr val="E3677C"/>
              </a:solidFill>
              <a:latin typeface="楷体" panose="02010609060101010101" pitchFamily="49" charset="-122"/>
              <a:ea typeface="楷体" panose="02010609060101010101" pitchFamily="49" charset="-122"/>
            </a:endParaRPr>
          </a:p>
        </p:txBody>
      </p:sp>
      <p:grpSp>
        <p:nvGrpSpPr>
          <p:cNvPr id="16" name="组合 15"/>
          <p:cNvGrpSpPr/>
          <p:nvPr/>
        </p:nvGrpSpPr>
        <p:grpSpPr>
          <a:xfrm>
            <a:off x="711835" y="1384300"/>
            <a:ext cx="5300345" cy="2362835"/>
            <a:chOff x="1121" y="2180"/>
            <a:chExt cx="8347" cy="3721"/>
          </a:xfrm>
        </p:grpSpPr>
        <p:sp>
          <p:nvSpPr>
            <p:cNvPr id="5" name="矩形 4"/>
            <p:cNvSpPr/>
            <p:nvPr/>
          </p:nvSpPr>
          <p:spPr>
            <a:xfrm>
              <a:off x="1167" y="2837"/>
              <a:ext cx="7773" cy="485"/>
            </a:xfrm>
            <a:prstGeom prst="rect">
              <a:avLst/>
            </a:prstGeom>
          </p:spPr>
          <p:txBody>
            <a:bodyPr wrap="square">
              <a:spAutoFit/>
            </a:bodyPr>
            <a:lstStyle/>
            <a:p>
              <a:pPr indent="355600" algn="just"/>
              <a:endParaRPr lang="zh-CN" altLang="zh-CN" sz="1400"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27" name="文本框 26"/>
            <p:cNvSpPr txBox="1"/>
            <p:nvPr/>
          </p:nvSpPr>
          <p:spPr>
            <a:xfrm>
              <a:off x="1154" y="2704"/>
              <a:ext cx="8260" cy="3197"/>
            </a:xfrm>
            <a:prstGeom prst="rect">
              <a:avLst/>
            </a:prstGeom>
            <a:noFill/>
          </p:spPr>
          <p:txBody>
            <a:bodyPr wrap="square">
              <a:spAutoFit/>
            </a:bodyPr>
            <a:lstStyle/>
            <a:p>
              <a:pPr indent="355600" algn="just"/>
              <a:r>
                <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rPr>
                <a:t>毕业后分期还款的同学一定要记得每月</a:t>
              </a:r>
              <a:r>
                <a:rPr lang="en-US" altLang="zh-CN" sz="1400" b="1" kern="100" dirty="0">
                  <a:effectLst/>
                  <a:latin typeface="楷体" panose="02010609060101010101" pitchFamily="49" charset="-122"/>
                  <a:ea typeface="楷体" panose="02010609060101010101" pitchFamily="49" charset="-122"/>
                  <a:cs typeface="Times New Roman" panose="02020603050405020304" pitchFamily="18" charset="0"/>
                </a:rPr>
                <a:t>21</a:t>
              </a:r>
              <a:r>
                <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rPr>
                <a:t>日，也就是银行扣款日之前，保证哈尔滨银行卡中要有足够余额，这样才能保证每月能够及时还款，避免出现逾期风险。</a:t>
              </a:r>
              <a:endParaRPr lang="en-US" altLang="zh-CN" sz="14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55600" algn="just"/>
              <a:r>
                <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rPr>
                <a:t>如</a:t>
              </a:r>
              <a:r>
                <a:rPr lang="en-US" altLang="zh-CN" sz="1400" b="1" kern="100" dirty="0">
                  <a:effectLst/>
                  <a:latin typeface="楷体" panose="02010609060101010101" pitchFamily="49" charset="-122"/>
                  <a:ea typeface="楷体" panose="02010609060101010101" pitchFamily="49" charset="-122"/>
                  <a:cs typeface="Times New Roman" panose="02020603050405020304" pitchFamily="18" charset="0"/>
                </a:rPr>
                <a:t>21</a:t>
              </a:r>
              <a:r>
                <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rPr>
                <a:t>日时，银行卡余额不够当月扣款额，借款人就会产生一次违约记录，每次违约都会被记录到中国人民银行个人征信系统中。该系统为全国联网的个人诚信系统，其记录广泛应用于各金融机构贷款及信用卡、个人住房公积金贷款、公务员考核、单位应聘、个人担保、出国签证等事务，个人征信会作为上述事务受理时的审核依据。</a:t>
              </a:r>
              <a:endPar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7" name="组合 6"/>
            <p:cNvGrpSpPr/>
            <p:nvPr/>
          </p:nvGrpSpPr>
          <p:grpSpPr>
            <a:xfrm>
              <a:off x="1121" y="2180"/>
              <a:ext cx="8347" cy="3603"/>
              <a:chOff x="1127" y="6096"/>
              <a:chExt cx="8347" cy="3603"/>
            </a:xfrm>
          </p:grpSpPr>
          <p:sp>
            <p:nvSpPr>
              <p:cNvPr id="8" name="Rectangle 18"/>
              <p:cNvSpPr>
                <a:spLocks noChangeArrowheads="1"/>
              </p:cNvSpPr>
              <p:nvPr/>
            </p:nvSpPr>
            <p:spPr bwMode="auto">
              <a:xfrm>
                <a:off x="1127" y="6096"/>
                <a:ext cx="8347" cy="516"/>
              </a:xfrm>
              <a:prstGeom prst="rect">
                <a:avLst/>
              </a:prstGeom>
              <a:solidFill>
                <a:srgbClr val="5CB3C6"/>
              </a:solidFill>
              <a:ln w="12700" algn="ctr">
                <a:solidFill>
                  <a:schemeClr val="bg1">
                    <a:lumMod val="75000"/>
                  </a:schemeClr>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altLang="zh-CN" sz="2000" b="1" dirty="0">
                    <a:solidFill>
                      <a:schemeClr val="bg1"/>
                    </a:solidFill>
                    <a:latin typeface="楷体" panose="02010609060101010101" pitchFamily="49" charset="-122"/>
                    <a:ea typeface="楷体" panose="02010609060101010101" pitchFamily="49" charset="-122"/>
                  </a:rPr>
                  <a:t>1.</a:t>
                </a:r>
                <a:r>
                  <a:rPr lang="zh-CN" altLang="en-US" sz="2000" b="1" dirty="0">
                    <a:solidFill>
                      <a:schemeClr val="bg1"/>
                    </a:solidFill>
                    <a:latin typeface="楷体" panose="02010609060101010101" pitchFamily="49" charset="-122"/>
                    <a:ea typeface="楷体" panose="02010609060101010101" pitchFamily="49" charset="-122"/>
                  </a:rPr>
                  <a:t>按时还款 避免产生违约记录</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9" name="Rectangle 19"/>
              <p:cNvSpPr>
                <a:spLocks noChangeArrowheads="1"/>
              </p:cNvSpPr>
              <p:nvPr/>
            </p:nvSpPr>
            <p:spPr bwMode="auto">
              <a:xfrm>
                <a:off x="1127" y="6612"/>
                <a:ext cx="8314" cy="3087"/>
              </a:xfrm>
              <a:prstGeom prst="rect">
                <a:avLst/>
              </a:prstGeom>
              <a:no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b="1" dirty="0">
                  <a:solidFill>
                    <a:srgbClr val="333333"/>
                  </a:solidFill>
                  <a:latin typeface="楷体" panose="02010609060101010101" pitchFamily="49" charset="-122"/>
                  <a:ea typeface="楷体" panose="02010609060101010101" pitchFamily="49" charset="-122"/>
                  <a:cs typeface="Arial" panose="020B0604020202020204" pitchFamily="34" charset="0"/>
                </a:endParaRPr>
              </a:p>
            </p:txBody>
          </p:sp>
        </p:grpSp>
      </p:grpSp>
      <p:grpSp>
        <p:nvGrpSpPr>
          <p:cNvPr id="17" name="组合 16"/>
          <p:cNvGrpSpPr/>
          <p:nvPr/>
        </p:nvGrpSpPr>
        <p:grpSpPr>
          <a:xfrm>
            <a:off x="6280785" y="1389380"/>
            <a:ext cx="5279390" cy="2284730"/>
            <a:chOff x="9891" y="2188"/>
            <a:chExt cx="8314" cy="3598"/>
          </a:xfrm>
        </p:grpSpPr>
        <p:sp>
          <p:nvSpPr>
            <p:cNvPr id="32" name="文本框 31"/>
            <p:cNvSpPr txBox="1"/>
            <p:nvPr/>
          </p:nvSpPr>
          <p:spPr>
            <a:xfrm>
              <a:off x="10117" y="2907"/>
              <a:ext cx="7824" cy="2179"/>
            </a:xfrm>
            <a:prstGeom prst="rect">
              <a:avLst/>
            </a:prstGeom>
            <a:noFill/>
          </p:spPr>
          <p:txBody>
            <a:bodyPr wrap="square">
              <a:spAutoFit/>
            </a:bodyPr>
            <a:lstStyle/>
            <a:p>
              <a:pPr indent="355600" algn="just"/>
              <a:r>
                <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rPr>
                <a:t>不良征信记录会严重影响借款人的信用，对其生活工作都会带来极大的负面影响。严重失信人还将被列入国家失信人黑名单中，进入信用黑名单者除将被全国各金融机构拒之门外，还会受到各种限制，如无法乘坐飞机、高铁等交通工具，不准入住五星级酒店等高档场所，严重的还可能影响子女上学、就业等。</a:t>
              </a:r>
              <a:endParaRPr lang="zh-CN" altLang="en-US" sz="14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grpSp>
          <p:nvGrpSpPr>
            <p:cNvPr id="10" name="组合 9"/>
            <p:cNvGrpSpPr/>
            <p:nvPr/>
          </p:nvGrpSpPr>
          <p:grpSpPr>
            <a:xfrm>
              <a:off x="9891" y="2188"/>
              <a:ext cx="8314" cy="3598"/>
              <a:chOff x="1127" y="6100"/>
              <a:chExt cx="8314" cy="3598"/>
            </a:xfrm>
          </p:grpSpPr>
          <p:sp>
            <p:nvSpPr>
              <p:cNvPr id="11" name="Rectangle 18"/>
              <p:cNvSpPr>
                <a:spLocks noChangeArrowheads="1"/>
              </p:cNvSpPr>
              <p:nvPr/>
            </p:nvSpPr>
            <p:spPr bwMode="auto">
              <a:xfrm>
                <a:off x="1127" y="6100"/>
                <a:ext cx="8314" cy="516"/>
              </a:xfrm>
              <a:prstGeom prst="rect">
                <a:avLst/>
              </a:prstGeom>
              <a:solidFill>
                <a:srgbClr val="5CB3C6"/>
              </a:solidFill>
              <a:ln w="12700" algn="ctr">
                <a:solidFill>
                  <a:schemeClr val="bg1">
                    <a:lumMod val="75000"/>
                  </a:schemeClr>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altLang="zh-CN" sz="2000" b="1" dirty="0">
                    <a:solidFill>
                      <a:schemeClr val="bg1"/>
                    </a:solidFill>
                    <a:latin typeface="楷体" panose="02010609060101010101" pitchFamily="49" charset="-122"/>
                    <a:ea typeface="楷体" panose="02010609060101010101" pitchFamily="49" charset="-122"/>
                  </a:rPr>
                  <a:t>2.</a:t>
                </a:r>
                <a:r>
                  <a:rPr lang="zh-CN" altLang="en-US" sz="2000" b="1" dirty="0">
                    <a:solidFill>
                      <a:schemeClr val="bg1"/>
                    </a:solidFill>
                    <a:latin typeface="楷体" panose="02010609060101010101" pitchFamily="49" charset="-122"/>
                    <a:ea typeface="楷体" panose="02010609060101010101" pitchFamily="49" charset="-122"/>
                  </a:rPr>
                  <a:t>不良征信影响</a:t>
                </a:r>
                <a:endParaRPr lang="en-US" altLang="zh-CN" sz="2000" b="1" dirty="0">
                  <a:solidFill>
                    <a:schemeClr val="bg1"/>
                  </a:solidFill>
                  <a:latin typeface="楷体" panose="02010609060101010101" pitchFamily="49" charset="-122"/>
                  <a:ea typeface="楷体" panose="02010609060101010101" pitchFamily="49" charset="-122"/>
                </a:endParaRPr>
              </a:p>
            </p:txBody>
          </p:sp>
          <p:sp>
            <p:nvSpPr>
              <p:cNvPr id="12" name="Rectangle 19"/>
              <p:cNvSpPr>
                <a:spLocks noChangeArrowheads="1"/>
              </p:cNvSpPr>
              <p:nvPr/>
            </p:nvSpPr>
            <p:spPr bwMode="auto">
              <a:xfrm>
                <a:off x="1127" y="6612"/>
                <a:ext cx="8314" cy="3087"/>
              </a:xfrm>
              <a:prstGeom prst="rect">
                <a:avLst/>
              </a:prstGeom>
              <a:no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b="1" dirty="0">
                  <a:solidFill>
                    <a:srgbClr val="333333"/>
                  </a:solidFill>
                  <a:latin typeface="楷体" panose="02010609060101010101" pitchFamily="49" charset="-122"/>
                  <a:ea typeface="楷体" panose="02010609060101010101" pitchFamily="49" charset="-122"/>
                  <a:cs typeface="Arial" panose="020B0604020202020204" pitchFamily="34" charset="0"/>
                </a:endParaRPr>
              </a:p>
            </p:txBody>
          </p:sp>
        </p:grpSp>
      </p:grpSp>
      <p:grpSp>
        <p:nvGrpSpPr>
          <p:cNvPr id="19" name="组合 18"/>
          <p:cNvGrpSpPr/>
          <p:nvPr/>
        </p:nvGrpSpPr>
        <p:grpSpPr>
          <a:xfrm>
            <a:off x="6246495" y="3873500"/>
            <a:ext cx="5279390" cy="2284730"/>
            <a:chOff x="9891" y="6100"/>
            <a:chExt cx="8314" cy="3598"/>
          </a:xfrm>
        </p:grpSpPr>
        <p:sp>
          <p:nvSpPr>
            <p:cNvPr id="65" name="文本框 64"/>
            <p:cNvSpPr txBox="1"/>
            <p:nvPr/>
          </p:nvSpPr>
          <p:spPr>
            <a:xfrm>
              <a:off x="9891" y="6742"/>
              <a:ext cx="8130" cy="2519"/>
            </a:xfrm>
            <a:prstGeom prst="rect">
              <a:avLst/>
            </a:prstGeom>
            <a:noFill/>
          </p:spPr>
          <p:txBody>
            <a:bodyPr wrap="square">
              <a:spAutoFit/>
            </a:bodyPr>
            <a:lstStyle/>
            <a:p>
              <a:r>
                <a:rPr lang="zh-CN" altLang="en-US" sz="1400" b="1" dirty="0">
                  <a:latin typeface="楷体" panose="02010609060101010101" pitchFamily="49" charset="-122"/>
                  <a:ea typeface="楷体" panose="02010609060101010101" pitchFamily="49" charset="-122"/>
                </a:rPr>
                <a:t>（</a:t>
              </a:r>
              <a:r>
                <a:rPr lang="en-US" altLang="zh-CN" sz="1400" b="1" dirty="0">
                  <a:latin typeface="楷体" panose="02010609060101010101" pitchFamily="49" charset="-122"/>
                  <a:ea typeface="楷体" panose="02010609060101010101" pitchFamily="49" charset="-122"/>
                </a:rPr>
                <a:t>1</a:t>
              </a:r>
              <a:r>
                <a:rPr lang="zh-CN" altLang="en-US" sz="1400" b="1" dirty="0">
                  <a:latin typeface="楷体" panose="02010609060101010101" pitchFamily="49" charset="-122"/>
                  <a:ea typeface="楷体" panose="02010609060101010101" pitchFamily="49" charset="-122"/>
                </a:rPr>
                <a:t>）规范借贷行为。与银行借贷切记贷款归还时间，不要超期，更不可长期拖欠不闻不问。民间借贷要诚实守信、好借好还。</a:t>
              </a:r>
              <a:endParaRPr lang="zh-CN" altLang="en-US" sz="1400" b="1" dirty="0">
                <a:latin typeface="楷体" panose="02010609060101010101" pitchFamily="49" charset="-122"/>
                <a:ea typeface="楷体" panose="02010609060101010101" pitchFamily="49" charset="-122"/>
              </a:endParaRPr>
            </a:p>
            <a:p>
              <a:r>
                <a:rPr lang="zh-CN" altLang="en-US" sz="1400" b="1" dirty="0">
                  <a:latin typeface="楷体" panose="02010609060101010101" pitchFamily="49" charset="-122"/>
                  <a:ea typeface="楷体" panose="02010609060101010101" pitchFamily="49" charset="-122"/>
                </a:rPr>
                <a:t>（</a:t>
              </a:r>
              <a:r>
                <a:rPr lang="en-US" altLang="zh-CN" sz="1400" b="1" dirty="0">
                  <a:latin typeface="楷体" panose="02010609060101010101" pitchFamily="49" charset="-122"/>
                  <a:ea typeface="楷体" panose="02010609060101010101" pitchFamily="49" charset="-122"/>
                </a:rPr>
                <a:t>2</a:t>
              </a:r>
              <a:r>
                <a:rPr lang="zh-CN" altLang="en-US" sz="1400" b="1" dirty="0">
                  <a:latin typeface="楷体" panose="02010609060101010101" pitchFamily="49" charset="-122"/>
                  <a:ea typeface="楷体" panose="02010609060101010101" pitchFamily="49" charset="-122"/>
                </a:rPr>
                <a:t>）合理正确使用信用卡，按时还款，为自己的信用加分。</a:t>
              </a:r>
              <a:endParaRPr lang="zh-CN" altLang="en-US" sz="1400" b="1" dirty="0">
                <a:latin typeface="楷体" panose="02010609060101010101" pitchFamily="49" charset="-122"/>
                <a:ea typeface="楷体" panose="02010609060101010101" pitchFamily="49" charset="-122"/>
              </a:endParaRPr>
            </a:p>
            <a:p>
              <a:r>
                <a:rPr lang="zh-CN" altLang="en-US" sz="1400" b="1" dirty="0">
                  <a:latin typeface="楷体" panose="02010609060101010101" pitchFamily="49" charset="-122"/>
                  <a:ea typeface="楷体" panose="02010609060101010101" pitchFamily="49" charset="-122"/>
                </a:rPr>
                <a:t>（</a:t>
              </a:r>
              <a:r>
                <a:rPr lang="en-US" altLang="zh-CN" sz="1400" b="1" dirty="0">
                  <a:latin typeface="楷体" panose="02010609060101010101" pitchFamily="49" charset="-122"/>
                  <a:ea typeface="楷体" panose="02010609060101010101" pitchFamily="49" charset="-122"/>
                </a:rPr>
                <a:t>3</a:t>
              </a:r>
              <a:r>
                <a:rPr lang="zh-CN" altLang="en-US" sz="1400" b="1" dirty="0">
                  <a:latin typeface="楷体" panose="02010609060101010101" pitchFamily="49" charset="-122"/>
                  <a:ea typeface="楷体" panose="02010609060101010101" pitchFamily="49" charset="-122"/>
                </a:rPr>
                <a:t>）保护好个人重要信息和证件，不出借身份证，不给坏人钻空子。</a:t>
              </a:r>
              <a:endParaRPr lang="zh-CN" altLang="en-US" sz="1400" b="1" dirty="0">
                <a:latin typeface="楷体" panose="02010609060101010101" pitchFamily="49" charset="-122"/>
                <a:ea typeface="楷体" panose="02010609060101010101" pitchFamily="49" charset="-122"/>
              </a:endParaRPr>
            </a:p>
            <a:p>
              <a:r>
                <a:rPr lang="zh-CN" altLang="en-US" sz="1400" b="1" dirty="0">
                  <a:latin typeface="楷体" panose="02010609060101010101" pitchFamily="49" charset="-122"/>
                  <a:ea typeface="楷体" panose="02010609060101010101" pitchFamily="49" charset="-122"/>
                </a:rPr>
                <a:t>（</a:t>
              </a:r>
              <a:r>
                <a:rPr lang="en-US" altLang="zh-CN" sz="1400" b="1" dirty="0">
                  <a:latin typeface="楷体" panose="02010609060101010101" pitchFamily="49" charset="-122"/>
                  <a:ea typeface="楷体" panose="02010609060101010101" pitchFamily="49" charset="-122"/>
                </a:rPr>
                <a:t>4</a:t>
              </a:r>
              <a:r>
                <a:rPr lang="zh-CN" altLang="en-US" sz="1400" b="1" dirty="0">
                  <a:latin typeface="楷体" panose="02010609060101010101" pitchFamily="49" charset="-122"/>
                  <a:ea typeface="楷体" panose="02010609060101010101" pitchFamily="49" charset="-122"/>
                </a:rPr>
                <a:t>）大数据时代，文明上网，不造谣、不传谣，不做损人利己的事，按法律规范自己的一言一行。</a:t>
              </a:r>
              <a:endParaRPr lang="zh-CN" altLang="en-US" sz="1400" b="1" dirty="0">
                <a:latin typeface="楷体" panose="02010609060101010101" pitchFamily="49" charset="-122"/>
                <a:ea typeface="楷体" panose="02010609060101010101" pitchFamily="49" charset="-122"/>
              </a:endParaRPr>
            </a:p>
          </p:txBody>
        </p:sp>
        <p:grpSp>
          <p:nvGrpSpPr>
            <p:cNvPr id="13" name="组合 12"/>
            <p:cNvGrpSpPr/>
            <p:nvPr/>
          </p:nvGrpSpPr>
          <p:grpSpPr>
            <a:xfrm>
              <a:off x="9891" y="6100"/>
              <a:ext cx="8314" cy="3598"/>
              <a:chOff x="1127" y="6100"/>
              <a:chExt cx="8314" cy="3598"/>
            </a:xfrm>
          </p:grpSpPr>
          <p:sp>
            <p:nvSpPr>
              <p:cNvPr id="14" name="Rectangle 18"/>
              <p:cNvSpPr>
                <a:spLocks noChangeArrowheads="1"/>
              </p:cNvSpPr>
              <p:nvPr/>
            </p:nvSpPr>
            <p:spPr bwMode="auto">
              <a:xfrm>
                <a:off x="1127" y="6100"/>
                <a:ext cx="8314" cy="516"/>
              </a:xfrm>
              <a:prstGeom prst="rect">
                <a:avLst/>
              </a:prstGeom>
              <a:solidFill>
                <a:srgbClr val="5CB3C6"/>
              </a:solidFill>
              <a:ln w="12700" algn="ctr">
                <a:solidFill>
                  <a:schemeClr val="bg1">
                    <a:lumMod val="75000"/>
                  </a:schemeClr>
                </a:solidFill>
                <a:miter lim="800000"/>
              </a:ln>
              <a:effectLst/>
            </p:spPr>
            <p:txBody>
              <a:bodyPr anchor="ctr" anchorCtr="1"/>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gn="ctr">
                  <a:lnSpc>
                    <a:spcPct val="120000"/>
                  </a:lnSpc>
                  <a:defRPr/>
                </a:pPr>
                <a:r>
                  <a:rPr lang="en-US" altLang="zh-CN" sz="2000" b="1" dirty="0">
                    <a:solidFill>
                      <a:schemeClr val="bg1"/>
                    </a:solidFill>
                    <a:latin typeface="楷体" panose="02010609060101010101" pitchFamily="49" charset="-122"/>
                    <a:ea typeface="楷体" panose="02010609060101010101" pitchFamily="49" charset="-122"/>
                    <a:sym typeface="+mn-ea"/>
                  </a:rPr>
                  <a:t>4.</a:t>
                </a:r>
                <a:r>
                  <a:rPr lang="zh-CN" altLang="en-US" sz="2000" b="1" dirty="0">
                    <a:solidFill>
                      <a:schemeClr val="bg1"/>
                    </a:solidFill>
                    <a:latin typeface="楷体" panose="02010609060101010101" pitchFamily="49" charset="-122"/>
                    <a:ea typeface="楷体" panose="02010609060101010101" pitchFamily="49" charset="-122"/>
                    <a:sym typeface="+mn-ea"/>
                  </a:rPr>
                  <a:t>如何保持个人信用良好</a:t>
                </a:r>
                <a:endParaRPr lang="zh-CN" altLang="en-US" sz="2000" b="1" dirty="0">
                  <a:solidFill>
                    <a:schemeClr val="bg1"/>
                  </a:solidFill>
                  <a:latin typeface="楷体" panose="02010609060101010101" pitchFamily="49" charset="-122"/>
                  <a:ea typeface="楷体" panose="02010609060101010101" pitchFamily="49" charset="-122"/>
                </a:endParaRPr>
              </a:p>
            </p:txBody>
          </p:sp>
          <p:sp>
            <p:nvSpPr>
              <p:cNvPr id="15" name="Rectangle 19"/>
              <p:cNvSpPr>
                <a:spLocks noChangeArrowheads="1"/>
              </p:cNvSpPr>
              <p:nvPr/>
            </p:nvSpPr>
            <p:spPr bwMode="auto">
              <a:xfrm>
                <a:off x="1127" y="6612"/>
                <a:ext cx="8314" cy="3087"/>
              </a:xfrm>
              <a:prstGeom prst="rect">
                <a:avLst/>
              </a:prstGeom>
              <a:noFill/>
              <a:ln>
                <a:solidFill>
                  <a:schemeClr val="bg1">
                    <a:lumMod val="75000"/>
                  </a:schemeClr>
                </a:solidFill>
              </a:ln>
              <a:effectLst/>
            </p:spPr>
            <p:txBody>
              <a:bodyPr wrap="none" lIns="0" tIns="0" rIns="0" bIns="0" anchor="ctr">
                <a:no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defRPr>
                    <a:solidFill>
                      <a:schemeClr val="tx1"/>
                    </a:solidFill>
                    <a:latin typeface="Arial" panose="020B0604020202020204" pitchFamily="34" charset="0"/>
                    <a:ea typeface="宋体" panose="02010600030101010101" pitchFamily="2" charset="-122"/>
                  </a:defRPr>
                </a:lvl9pPr>
              </a:lstStyle>
              <a:p>
                <a:pPr>
                  <a:lnSpc>
                    <a:spcPct val="150000"/>
                  </a:lnSpc>
                  <a:spcBef>
                    <a:spcPct val="0"/>
                  </a:spcBef>
                  <a:buFontTx/>
                  <a:buNone/>
                </a:pPr>
                <a:endParaRPr lang="en-GB" altLang="zh-CN" sz="1400" b="1" dirty="0">
                  <a:solidFill>
                    <a:srgbClr val="333333"/>
                  </a:solidFill>
                  <a:latin typeface="楷体" panose="02010609060101010101" pitchFamily="49" charset="-122"/>
                  <a:ea typeface="楷体" panose="02010609060101010101" pitchFamily="49" charset="-122"/>
                  <a:cs typeface="Arial" panose="020B0604020202020204" pitchFamily="34" charset="0"/>
                </a:endParaRPr>
              </a:p>
            </p:txBody>
          </p:sp>
        </p:grpSp>
      </p:gr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4314825" y="668020"/>
            <a:ext cx="4829175" cy="718820"/>
            <a:chOff x="3837431" y="714206"/>
            <a:chExt cx="4385376" cy="719137"/>
          </a:xfrm>
        </p:grpSpPr>
        <p:sp>
          <p:nvSpPr>
            <p:cNvPr id="3" name="文本框 4"/>
            <p:cNvSpPr txBox="1">
              <a:spLocks noChangeArrowheads="1"/>
            </p:cNvSpPr>
            <p:nvPr>
              <p:custDataLst>
                <p:tags r:id="rId1"/>
              </p:custDataLst>
            </p:nvPr>
          </p:nvSpPr>
          <p:spPr bwMode="auto">
            <a:xfrm>
              <a:off x="4461319" y="714206"/>
              <a:ext cx="3761488" cy="719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3200" b="1" spc="300" dirty="0">
                  <a:latin typeface="楷体" panose="02010609060101010101" pitchFamily="49" charset="-122"/>
                  <a:ea typeface="楷体" panose="02010609060101010101" pitchFamily="49" charset="-122"/>
                </a:rPr>
                <a:t>  </a:t>
              </a:r>
              <a:r>
                <a:rPr lang="zh-CN" altLang="en-US" sz="3200" b="1" spc="300" dirty="0">
                  <a:latin typeface="楷体" panose="02010609060101010101" pitchFamily="49" charset="-122"/>
                  <a:ea typeface="楷体" panose="02010609060101010101" pitchFamily="49" charset="-122"/>
                </a:rPr>
                <a:t>寄  语</a:t>
              </a:r>
              <a:endParaRPr lang="zh-CN" altLang="en-US" sz="3200" b="1" spc="300" dirty="0">
                <a:latin typeface="楷体" panose="02010609060101010101" pitchFamily="49" charset="-122"/>
                <a:ea typeface="楷体" panose="02010609060101010101" pitchFamily="49" charset="-122"/>
              </a:endParaRPr>
            </a:p>
          </p:txBody>
        </p:sp>
        <p:sp>
          <p:nvSpPr>
            <p:cNvPr id="4" name="Freeform 48"/>
            <p:cNvSpPr/>
            <p:nvPr>
              <p:custDataLst>
                <p:tags r:id="rId2"/>
              </p:custDataLst>
            </p:nvPr>
          </p:nvSpPr>
          <p:spPr bwMode="auto">
            <a:xfrm>
              <a:off x="3837431" y="849023"/>
              <a:ext cx="558769" cy="521009"/>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lstStyle/>
            <a:p>
              <a:endParaRPr lang="zh-CN" altLang="en-US"/>
            </a:p>
          </p:txBody>
        </p:sp>
      </p:grpSp>
      <p:pic>
        <p:nvPicPr>
          <p:cNvPr id="8" name="图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645411" y="2013516"/>
            <a:ext cx="4246489" cy="2521975"/>
          </a:xfrm>
          <a:prstGeom prst="rect">
            <a:avLst/>
          </a:prstGeom>
          <a:ln w="28575">
            <a:solidFill>
              <a:srgbClr val="E3677C"/>
            </a:solidFill>
          </a:ln>
        </p:spPr>
      </p:pic>
      <p:sp>
        <p:nvSpPr>
          <p:cNvPr id="14" name="文本框 13"/>
          <p:cNvSpPr txBox="1"/>
          <p:nvPr/>
        </p:nvSpPr>
        <p:spPr>
          <a:xfrm>
            <a:off x="1374644" y="1980946"/>
            <a:ext cx="5120578" cy="2861310"/>
          </a:xfrm>
          <a:prstGeom prst="rect">
            <a:avLst/>
          </a:prstGeom>
          <a:noFill/>
        </p:spPr>
        <p:txBody>
          <a:bodyPr wrap="square" rtlCol="0">
            <a:spAutoFit/>
          </a:bodyPr>
          <a:lstStyle/>
          <a:p>
            <a:pPr algn="just"/>
            <a:r>
              <a:rPr lang="en-US" altLang="zh-CN" sz="1600" b="1" kern="100" dirty="0">
                <a:effectLst/>
                <a:latin typeface="楷体" panose="02010609060101010101" pitchFamily="49" charset="-122"/>
                <a:ea typeface="楷体" panose="02010609060101010101" pitchFamily="49" charset="-122"/>
                <a:cs typeface="Times New Roman" panose="02020603050405020304" pitchFamily="18" charset="0"/>
              </a:rPr>
              <a:t>    </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同学们，打造诚信社会、诚信公民是我们国家为之奋斗的目标，也是国家助学贷款工作的初心。近年来，我们亲眼见证了国家征信体系从无到有的过程，可以说信用记录已经影响到人们生活的各个角落。假如你的助学贷款还款出现逾期，对个人信用造成了负面影响，这是我们所有人都不想看到的结果。所以</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请同学们珍惜自己的信用记录，珍爱自己的信用财富。即将毕业的你们一定要带好</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诚信</a:t>
            </a:r>
            <a:r>
              <a:rPr lang="en-US" altLang="zh-CN" b="1" kern="100" dirty="0">
                <a:effectLst/>
                <a:latin typeface="楷体" panose="02010609060101010101" pitchFamily="49" charset="-122"/>
                <a:ea typeface="楷体" panose="02010609060101010101" pitchFamily="49" charset="-122"/>
                <a:cs typeface="Times New Roman" panose="02020603050405020304" pitchFamily="18" charset="0"/>
              </a:rPr>
              <a:t>”</a:t>
            </a:r>
            <a:r>
              <a:rPr lang="zh-CN" altLang="zh-CN" b="1" kern="100" dirty="0">
                <a:effectLst/>
                <a:latin typeface="楷体" panose="02010609060101010101" pitchFamily="49" charset="-122"/>
                <a:ea typeface="楷体" panose="02010609060101010101" pitchFamily="49" charset="-122"/>
                <a:cs typeface="Times New Roman" panose="02020603050405020304" pitchFamily="18" charset="0"/>
              </a:rPr>
              <a:t>这张通行证，去寻找属于你们的诗和远方！</a:t>
            </a:r>
            <a:endParaRPr lang="zh-CN" altLang="zh-CN"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KSO_Shape"/>
          <p:cNvSpPr/>
          <p:nvPr/>
        </p:nvSpPr>
        <p:spPr bwMode="auto">
          <a:xfrm>
            <a:off x="1446688" y="2564294"/>
            <a:ext cx="2215882" cy="1852525"/>
          </a:xfrm>
          <a:custGeom>
            <a:avLst/>
            <a:gdLst>
              <a:gd name="T0" fmla="*/ 852289 w 12766676"/>
              <a:gd name="T1" fmla="*/ 1146683 h 10934699"/>
              <a:gd name="T2" fmla="*/ 948108 w 12766676"/>
              <a:gd name="T3" fmla="*/ 1146683 h 10934699"/>
              <a:gd name="T4" fmla="*/ 948108 w 12766676"/>
              <a:gd name="T5" fmla="*/ 1542045 h 10934699"/>
              <a:gd name="T6" fmla="*/ 852289 w 12766676"/>
              <a:gd name="T7" fmla="*/ 1542045 h 10934699"/>
              <a:gd name="T8" fmla="*/ 1193698 w 12766676"/>
              <a:gd name="T9" fmla="*/ 1055119 h 10934699"/>
              <a:gd name="T10" fmla="*/ 1391603 w 12766676"/>
              <a:gd name="T11" fmla="*/ 1397646 h 10934699"/>
              <a:gd name="T12" fmla="*/ 1308545 w 12766676"/>
              <a:gd name="T13" fmla="*/ 1445108 h 10934699"/>
              <a:gd name="T14" fmla="*/ 1110640 w 12766676"/>
              <a:gd name="T15" fmla="*/ 1102804 h 10934699"/>
              <a:gd name="T16" fmla="*/ 606028 w 12766676"/>
              <a:gd name="T17" fmla="*/ 1055119 h 10934699"/>
              <a:gd name="T18" fmla="*/ 689309 w 12766676"/>
              <a:gd name="T19" fmla="*/ 1102804 h 10934699"/>
              <a:gd name="T20" fmla="*/ 491180 w 12766676"/>
              <a:gd name="T21" fmla="*/ 1445108 h 10934699"/>
              <a:gd name="T22" fmla="*/ 408123 w 12766676"/>
              <a:gd name="T23" fmla="*/ 1397646 h 10934699"/>
              <a:gd name="T24" fmla="*/ 1360932 w 12766676"/>
              <a:gd name="T25" fmla="*/ 852289 h 10934699"/>
              <a:gd name="T26" fmla="*/ 1703459 w 12766676"/>
              <a:gd name="T27" fmla="*/ 1050194 h 10934699"/>
              <a:gd name="T28" fmla="*/ 1655774 w 12766676"/>
              <a:gd name="T29" fmla="*/ 1133475 h 10934699"/>
              <a:gd name="T30" fmla="*/ 1312799 w 12766676"/>
              <a:gd name="T31" fmla="*/ 936018 h 10934699"/>
              <a:gd name="T32" fmla="*/ 438794 w 12766676"/>
              <a:gd name="T33" fmla="*/ 852289 h 10934699"/>
              <a:gd name="T34" fmla="*/ 486927 w 12766676"/>
              <a:gd name="T35" fmla="*/ 935346 h 10934699"/>
              <a:gd name="T36" fmla="*/ 144623 w 12766676"/>
              <a:gd name="T37" fmla="*/ 1133475 h 10934699"/>
              <a:gd name="T38" fmla="*/ 96266 w 12766676"/>
              <a:gd name="T39" fmla="*/ 1050194 h 10934699"/>
              <a:gd name="T40" fmla="*/ 1404363 w 12766676"/>
              <a:gd name="T41" fmla="*/ 593938 h 10934699"/>
              <a:gd name="T42" fmla="*/ 1800397 w 12766676"/>
              <a:gd name="T43" fmla="*/ 593938 h 10934699"/>
              <a:gd name="T44" fmla="*/ 1800397 w 12766676"/>
              <a:gd name="T45" fmla="*/ 689756 h 10934699"/>
              <a:gd name="T46" fmla="*/ 1404363 w 12766676"/>
              <a:gd name="T47" fmla="*/ 689756 h 10934699"/>
              <a:gd name="T48" fmla="*/ 0 w 12766676"/>
              <a:gd name="T49" fmla="*/ 593938 h 10934699"/>
              <a:gd name="T50" fmla="*/ 395362 w 12766676"/>
              <a:gd name="T51" fmla="*/ 593938 h 10934699"/>
              <a:gd name="T52" fmla="*/ 395362 w 12766676"/>
              <a:gd name="T53" fmla="*/ 689756 h 10934699"/>
              <a:gd name="T54" fmla="*/ 0 w 12766676"/>
              <a:gd name="T55" fmla="*/ 689756 h 10934699"/>
              <a:gd name="T56" fmla="*/ 899934 w 12766676"/>
              <a:gd name="T57" fmla="*/ 167297 h 10934699"/>
              <a:gd name="T58" fmla="*/ 813106 w 12766676"/>
              <a:gd name="T59" fmla="*/ 175767 h 10934699"/>
              <a:gd name="T60" fmla="*/ 813106 w 12766676"/>
              <a:gd name="T61" fmla="*/ 274769 h 10934699"/>
              <a:gd name="T62" fmla="*/ 743750 w 12766676"/>
              <a:gd name="T63" fmla="*/ 401830 h 10934699"/>
              <a:gd name="T64" fmla="*/ 612978 w 12766676"/>
              <a:gd name="T65" fmla="*/ 642716 h 10934699"/>
              <a:gd name="T66" fmla="*/ 899934 w 12766676"/>
              <a:gd name="T67" fmla="*/ 929661 h 10934699"/>
              <a:gd name="T68" fmla="*/ 1186890 w 12766676"/>
              <a:gd name="T69" fmla="*/ 642716 h 10934699"/>
              <a:gd name="T70" fmla="*/ 1056648 w 12766676"/>
              <a:gd name="T71" fmla="*/ 401830 h 10934699"/>
              <a:gd name="T72" fmla="*/ 987291 w 12766676"/>
              <a:gd name="T73" fmla="*/ 274769 h 10934699"/>
              <a:gd name="T74" fmla="*/ 987291 w 12766676"/>
              <a:gd name="T75" fmla="*/ 175767 h 10934699"/>
              <a:gd name="T76" fmla="*/ 899934 w 12766676"/>
              <a:gd name="T77" fmla="*/ 167297 h 10934699"/>
              <a:gd name="T78" fmla="*/ 899934 w 12766676"/>
              <a:gd name="T79" fmla="*/ 0 h 10934699"/>
              <a:gd name="T80" fmla="*/ 1083120 w 12766676"/>
              <a:gd name="T81" fmla="*/ 26471 h 10934699"/>
              <a:gd name="T82" fmla="*/ 1083120 w 12766676"/>
              <a:gd name="T83" fmla="*/ 274769 h 10934699"/>
              <a:gd name="T84" fmla="*/ 1104826 w 12766676"/>
              <a:gd name="T85" fmla="*/ 319240 h 10934699"/>
              <a:gd name="T86" fmla="*/ 1283247 w 12766676"/>
              <a:gd name="T87" fmla="*/ 642716 h 10934699"/>
              <a:gd name="T88" fmla="*/ 899934 w 12766676"/>
              <a:gd name="T89" fmla="*/ 1026015 h 10934699"/>
              <a:gd name="T90" fmla="*/ 517150 w 12766676"/>
              <a:gd name="T91" fmla="*/ 642716 h 10934699"/>
              <a:gd name="T92" fmla="*/ 695041 w 12766676"/>
              <a:gd name="T93" fmla="*/ 319240 h 10934699"/>
              <a:gd name="T94" fmla="*/ 717278 w 12766676"/>
              <a:gd name="T95" fmla="*/ 274769 h 10934699"/>
              <a:gd name="T96" fmla="*/ 717278 w 12766676"/>
              <a:gd name="T97" fmla="*/ 26471 h 10934699"/>
              <a:gd name="T98" fmla="*/ 899934 w 12766676"/>
              <a:gd name="T99" fmla="*/ 0 h 10934699"/>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0" t="0" r="r" b="b"/>
            <a:pathLst>
              <a:path w="12766676" h="10934699">
                <a:moveTo>
                  <a:pt x="6043613" y="8131174"/>
                </a:moveTo>
                <a:lnTo>
                  <a:pt x="6723063" y="8131174"/>
                </a:lnTo>
                <a:lnTo>
                  <a:pt x="6723063" y="10934699"/>
                </a:lnTo>
                <a:lnTo>
                  <a:pt x="6043613" y="10934699"/>
                </a:lnTo>
                <a:lnTo>
                  <a:pt x="6043613" y="8131174"/>
                </a:lnTo>
                <a:close/>
                <a:moveTo>
                  <a:pt x="8464551" y="7481887"/>
                </a:moveTo>
                <a:lnTo>
                  <a:pt x="9867901" y="9910762"/>
                </a:lnTo>
                <a:lnTo>
                  <a:pt x="9278939" y="10247312"/>
                </a:lnTo>
                <a:lnTo>
                  <a:pt x="7875588" y="7820025"/>
                </a:lnTo>
                <a:lnTo>
                  <a:pt x="8464551" y="7481887"/>
                </a:lnTo>
                <a:close/>
                <a:moveTo>
                  <a:pt x="4297364" y="7481887"/>
                </a:moveTo>
                <a:lnTo>
                  <a:pt x="4887914" y="7820025"/>
                </a:lnTo>
                <a:lnTo>
                  <a:pt x="3482976" y="10247312"/>
                </a:lnTo>
                <a:lnTo>
                  <a:pt x="2894013" y="9910762"/>
                </a:lnTo>
                <a:lnTo>
                  <a:pt x="4297364" y="7481887"/>
                </a:lnTo>
                <a:close/>
                <a:moveTo>
                  <a:pt x="9650413" y="6043612"/>
                </a:moveTo>
                <a:lnTo>
                  <a:pt x="12079288" y="7446962"/>
                </a:lnTo>
                <a:lnTo>
                  <a:pt x="11741151" y="8037512"/>
                </a:lnTo>
                <a:lnTo>
                  <a:pt x="9309100" y="6637337"/>
                </a:lnTo>
                <a:lnTo>
                  <a:pt x="9650413" y="6043612"/>
                </a:lnTo>
                <a:close/>
                <a:moveTo>
                  <a:pt x="3111501" y="6043612"/>
                </a:moveTo>
                <a:lnTo>
                  <a:pt x="3452813" y="6632575"/>
                </a:lnTo>
                <a:lnTo>
                  <a:pt x="1025525" y="8037512"/>
                </a:lnTo>
                <a:lnTo>
                  <a:pt x="682625" y="7446962"/>
                </a:lnTo>
                <a:lnTo>
                  <a:pt x="3111501" y="6043612"/>
                </a:lnTo>
                <a:close/>
                <a:moveTo>
                  <a:pt x="9958388" y="4211638"/>
                </a:moveTo>
                <a:lnTo>
                  <a:pt x="12766676" y="4211638"/>
                </a:lnTo>
                <a:lnTo>
                  <a:pt x="12766676" y="4891088"/>
                </a:lnTo>
                <a:lnTo>
                  <a:pt x="9958388" y="4891088"/>
                </a:lnTo>
                <a:lnTo>
                  <a:pt x="9958388" y="4211638"/>
                </a:lnTo>
                <a:close/>
                <a:moveTo>
                  <a:pt x="0" y="4211637"/>
                </a:moveTo>
                <a:lnTo>
                  <a:pt x="2803525" y="4211637"/>
                </a:lnTo>
                <a:lnTo>
                  <a:pt x="2803525" y="4891087"/>
                </a:lnTo>
                <a:lnTo>
                  <a:pt x="0" y="4891087"/>
                </a:lnTo>
                <a:lnTo>
                  <a:pt x="0" y="4211637"/>
                </a:lnTo>
                <a:close/>
                <a:moveTo>
                  <a:pt x="6381460" y="1186307"/>
                </a:moveTo>
                <a:cubicBezTo>
                  <a:pt x="6171222" y="1186307"/>
                  <a:pt x="5964738" y="1208832"/>
                  <a:pt x="5765762" y="1246373"/>
                </a:cubicBezTo>
                <a:cubicBezTo>
                  <a:pt x="5765762" y="1246373"/>
                  <a:pt x="5765762" y="1832018"/>
                  <a:pt x="5765762" y="1948396"/>
                </a:cubicBezTo>
                <a:cubicBezTo>
                  <a:pt x="5765762" y="2481483"/>
                  <a:pt x="5457912" y="2744273"/>
                  <a:pt x="5273953" y="2849389"/>
                </a:cubicBezTo>
                <a:cubicBezTo>
                  <a:pt x="4703304" y="3187261"/>
                  <a:pt x="4346649" y="3840480"/>
                  <a:pt x="4346649" y="4557520"/>
                </a:cubicBezTo>
                <a:cubicBezTo>
                  <a:pt x="4346649" y="5680005"/>
                  <a:pt x="5262690" y="6592260"/>
                  <a:pt x="6381460" y="6592260"/>
                </a:cubicBezTo>
                <a:cubicBezTo>
                  <a:pt x="7503986" y="6592260"/>
                  <a:pt x="8416274" y="5680005"/>
                  <a:pt x="8416274" y="4557520"/>
                </a:cubicBezTo>
                <a:cubicBezTo>
                  <a:pt x="8416274" y="3840480"/>
                  <a:pt x="8063372" y="3187261"/>
                  <a:pt x="7492724" y="2849389"/>
                </a:cubicBezTo>
                <a:cubicBezTo>
                  <a:pt x="7308765" y="2744273"/>
                  <a:pt x="7000915" y="2481483"/>
                  <a:pt x="7000915" y="1948396"/>
                </a:cubicBezTo>
                <a:cubicBezTo>
                  <a:pt x="7000915" y="1749427"/>
                  <a:pt x="7000915" y="1246373"/>
                  <a:pt x="7000915" y="1246373"/>
                </a:cubicBezTo>
                <a:cubicBezTo>
                  <a:pt x="6798184" y="1208832"/>
                  <a:pt x="6595454" y="1186307"/>
                  <a:pt x="6381460" y="1186307"/>
                </a:cubicBezTo>
                <a:close/>
                <a:moveTo>
                  <a:pt x="6381460" y="0"/>
                </a:moveTo>
                <a:cubicBezTo>
                  <a:pt x="6835727" y="0"/>
                  <a:pt x="7271222" y="63821"/>
                  <a:pt x="7680437" y="187707"/>
                </a:cubicBezTo>
                <a:cubicBezTo>
                  <a:pt x="7680437" y="187707"/>
                  <a:pt x="7680437" y="1696869"/>
                  <a:pt x="7680437" y="1948396"/>
                </a:cubicBezTo>
                <a:cubicBezTo>
                  <a:pt x="7680437" y="2079791"/>
                  <a:pt x="7714225" y="2192415"/>
                  <a:pt x="7834362" y="2263744"/>
                </a:cubicBezTo>
                <a:cubicBezTo>
                  <a:pt x="8611495" y="2717994"/>
                  <a:pt x="9099550" y="3592707"/>
                  <a:pt x="9099550" y="4557520"/>
                </a:cubicBezTo>
                <a:cubicBezTo>
                  <a:pt x="9099550" y="6055418"/>
                  <a:pt x="7879413" y="7275512"/>
                  <a:pt x="6381460" y="7275512"/>
                </a:cubicBezTo>
                <a:cubicBezTo>
                  <a:pt x="4883509" y="7275512"/>
                  <a:pt x="3667126" y="6055418"/>
                  <a:pt x="3667126" y="4557520"/>
                </a:cubicBezTo>
                <a:cubicBezTo>
                  <a:pt x="3667126" y="3592707"/>
                  <a:pt x="4155181" y="2717994"/>
                  <a:pt x="4928560" y="2263744"/>
                </a:cubicBezTo>
                <a:cubicBezTo>
                  <a:pt x="5052451" y="2192415"/>
                  <a:pt x="5086240" y="2079791"/>
                  <a:pt x="5086240" y="1948396"/>
                </a:cubicBezTo>
                <a:cubicBezTo>
                  <a:pt x="5086240" y="1621787"/>
                  <a:pt x="5086240" y="187707"/>
                  <a:pt x="5086240" y="187707"/>
                </a:cubicBezTo>
                <a:cubicBezTo>
                  <a:pt x="5499209" y="63821"/>
                  <a:pt x="5934704" y="0"/>
                  <a:pt x="6381460" y="0"/>
                </a:cubicBezTo>
                <a:close/>
              </a:path>
            </a:pathLst>
          </a:custGeom>
          <a:solidFill>
            <a:srgbClr val="5CB3C6"/>
          </a:solidFill>
          <a:ln>
            <a:noFill/>
          </a:ln>
        </p:spPr>
        <p:txBody>
          <a:bodyPr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23" name="文本框 22"/>
          <p:cNvSpPr txBox="1"/>
          <p:nvPr/>
        </p:nvSpPr>
        <p:spPr>
          <a:xfrm>
            <a:off x="3373755" y="1642745"/>
            <a:ext cx="8037195" cy="1568450"/>
          </a:xfrm>
          <a:prstGeom prst="rect">
            <a:avLst/>
          </a:prstGeom>
          <a:noFill/>
        </p:spPr>
        <p:txBody>
          <a:bodyPr wrap="square">
            <a:spAutoFit/>
          </a:bodyPr>
          <a:lstStyle/>
          <a:p>
            <a:pPr indent="355600"/>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哈尔滨银行国家助学贷款微信公众号：</a:t>
            </a:r>
            <a:endPar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黑龙江华安学贷保险</a:t>
            </a:r>
            <a:endParaRPr lang="zh-CN"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p>
            <a:pPr indent="355600"/>
            <a:r>
              <a:rPr lang="zh-CN" altLang="zh-CN" sz="2400" b="1" kern="100" dirty="0">
                <a:effectLst/>
                <a:latin typeface="楷体" panose="02010609060101010101" pitchFamily="49" charset="-122"/>
                <a:ea typeface="楷体" panose="02010609060101010101" pitchFamily="49" charset="-122"/>
                <a:cs typeface="Times New Roman" panose="02020603050405020304" pitchFamily="18" charset="0"/>
              </a:rPr>
              <a:t>微信号：</a:t>
            </a:r>
            <a:r>
              <a:rPr lang="en-US"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h l j z x d k</a:t>
            </a:r>
            <a:r>
              <a:rPr lang="zh-CN" altLang="en-US"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lang="en-US"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黑龙江助学贷款</a:t>
            </a:r>
            <a:r>
              <a:rPr lang="en-US"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a:t>
            </a:r>
            <a:r>
              <a:rPr lang="zh-CN" altLang="en-US"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rPr>
              <a:t>首字母）</a:t>
            </a:r>
            <a:endParaRPr lang="zh-CN" altLang="zh-CN" sz="2400" b="1" kern="100" dirty="0">
              <a:solidFill>
                <a:schemeClr val="tx1"/>
              </a:solidFill>
              <a:effectLst/>
              <a:latin typeface="楷体" panose="02010609060101010101" pitchFamily="49" charset="-122"/>
              <a:ea typeface="楷体" panose="02010609060101010101" pitchFamily="49" charset="-122"/>
              <a:cs typeface="Times New Roman" panose="02020603050405020304" pitchFamily="18" charset="0"/>
            </a:endParaRPr>
          </a:p>
          <a:p>
            <a:pPr algn="just"/>
            <a:r>
              <a:rPr lang="en-US" alt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rPr>
              <a:t> </a:t>
            </a:r>
            <a:endParaRPr lang="en-US" altLang="zh-CN" sz="2400" kern="100" dirty="0">
              <a:solidFill>
                <a:schemeClr val="tx1"/>
              </a:solidFill>
              <a:effectLst/>
              <a:latin typeface="Calibri" panose="020F0502020204030204" pitchFamily="34" charset="0"/>
              <a:ea typeface="宋体" panose="02010600030101010101" pitchFamily="2" charset="-122"/>
              <a:cs typeface="Times New Roman" panose="02020603050405020304" pitchFamily="18" charset="0"/>
            </a:endParaRPr>
          </a:p>
        </p:txBody>
      </p:sp>
      <p:sp>
        <p:nvSpPr>
          <p:cNvPr id="24" name="文本框 4"/>
          <p:cNvSpPr txBox="1">
            <a:spLocks noChangeArrowheads="1"/>
          </p:cNvSpPr>
          <p:nvPr>
            <p:custDataLst>
              <p:tags r:id="rId1"/>
            </p:custDataLst>
          </p:nvPr>
        </p:nvSpPr>
        <p:spPr bwMode="auto">
          <a:xfrm>
            <a:off x="5311196" y="749930"/>
            <a:ext cx="3634022" cy="6441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 </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联 系 我 们</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25" name="Freeform 48"/>
          <p:cNvSpPr/>
          <p:nvPr>
            <p:custDataLst>
              <p:tags r:id="rId2"/>
            </p:custDataLst>
          </p:nvPr>
        </p:nvSpPr>
        <p:spPr bwMode="auto">
          <a:xfrm>
            <a:off x="4706400" y="823922"/>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lstStyle/>
          <a:p>
            <a:endParaRPr lang="zh-CN" altLang="en-US"/>
          </a:p>
        </p:txBody>
      </p:sp>
      <p:pic>
        <p:nvPicPr>
          <p:cNvPr id="26" name="图片 25" descr="IMG_256"/>
          <p:cNvPicPr>
            <a:picLocks noChangeAspect="1"/>
          </p:cNvPicPr>
          <p:nvPr>
            <p:custDataLst>
              <p:tags r:id="rId3"/>
            </p:custDataLst>
          </p:nvPr>
        </p:nvPicPr>
        <p:blipFill>
          <a:blip r:embed="rId4"/>
          <a:stretch>
            <a:fillRect/>
          </a:stretch>
        </p:blipFill>
        <p:spPr>
          <a:xfrm>
            <a:off x="5986807" y="3136574"/>
            <a:ext cx="1981200" cy="1952625"/>
          </a:xfrm>
          <a:prstGeom prst="rect">
            <a:avLst/>
          </a:prstGeom>
          <a:noFill/>
          <a:ln w="9525">
            <a:noFill/>
          </a:ln>
        </p:spPr>
      </p:pic>
      <p:sp>
        <p:nvSpPr>
          <p:cNvPr id="28" name="文本框 27"/>
          <p:cNvSpPr txBox="1"/>
          <p:nvPr/>
        </p:nvSpPr>
        <p:spPr>
          <a:xfrm>
            <a:off x="4074795" y="5358130"/>
            <a:ext cx="6942455" cy="737235"/>
          </a:xfrm>
          <a:prstGeom prst="rect">
            <a:avLst/>
          </a:prstGeom>
          <a:noFill/>
        </p:spPr>
        <p:txBody>
          <a:bodyPr wrap="square">
            <a:spAutoFit/>
          </a:bodyPr>
          <a:lstStyle/>
          <a:p>
            <a:r>
              <a:rPr lang="en-US" altLang="zh-CN" sz="1400" b="1" dirty="0">
                <a:latin typeface="楷体" panose="02010609060101010101" pitchFamily="49" charset="-122"/>
                <a:ea typeface="楷体" panose="02010609060101010101" pitchFamily="49" charset="-122"/>
              </a:rPr>
              <a:t>    </a:t>
            </a:r>
            <a:r>
              <a:rPr lang="zh-CN" altLang="zh-CN" sz="1400" b="1" dirty="0">
                <a:latin typeface="楷体" panose="02010609060101010101" pitchFamily="49" charset="-122"/>
                <a:ea typeface="楷体" panose="02010609060101010101" pitchFamily="49" charset="-122"/>
              </a:rPr>
              <a:t>微信公众号将为您提供</a:t>
            </a:r>
            <a:r>
              <a:rPr lang="en-US" altLang="zh-CN" sz="1400" b="1" dirty="0">
                <a:latin typeface="楷体" panose="02010609060101010101" pitchFamily="49" charset="-122"/>
                <a:ea typeface="楷体" panose="02010609060101010101" pitchFamily="49" charset="-122"/>
              </a:rPr>
              <a:t>24</a:t>
            </a:r>
            <a:r>
              <a:rPr lang="zh-CN" altLang="en-US" sz="1400" b="1" dirty="0">
                <a:latin typeface="楷体" panose="02010609060101010101" pitchFamily="49" charset="-122"/>
                <a:ea typeface="楷体" panose="02010609060101010101" pitchFamily="49" charset="-122"/>
              </a:rPr>
              <a:t>小时咨询服务</a:t>
            </a:r>
            <a:r>
              <a:rPr lang="zh-CN" altLang="zh-CN" sz="1400" b="1" dirty="0">
                <a:latin typeface="楷体" panose="02010609060101010101" pitchFamily="49" charset="-122"/>
                <a:ea typeface="楷体" panose="02010609060101010101" pitchFamily="49" charset="-122"/>
              </a:rPr>
              <a:t>，还可查询工作人员联系方式。您有任何问题都可通过微信公众号联系我们，</a:t>
            </a:r>
            <a:r>
              <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sym typeface="+mn-ea"/>
              </a:rPr>
              <a:t>华安助学将一路相伴，竭诚为您做好贷后服务</a:t>
            </a:r>
            <a:r>
              <a:rPr lang="en-US" altLang="zh-CN" sz="1400" b="1" kern="100" dirty="0">
                <a:effectLst/>
                <a:latin typeface="楷体" panose="02010609060101010101" pitchFamily="49" charset="-122"/>
                <a:ea typeface="楷体" panose="02010609060101010101" pitchFamily="49" charset="-122"/>
                <a:cs typeface="Times New Roman" panose="02020603050405020304" pitchFamily="18" charset="0"/>
                <a:sym typeface="+mn-ea"/>
              </a:rPr>
              <a:t>!</a:t>
            </a:r>
            <a:endParaRPr lang="zh-CN" altLang="zh-CN" sz="1400" b="1" kern="100" dirty="0">
              <a:effectLst/>
              <a:latin typeface="楷体" panose="02010609060101010101" pitchFamily="49" charset="-122"/>
              <a:ea typeface="楷体" panose="02010609060101010101" pitchFamily="49" charset="-122"/>
              <a:cs typeface="Times New Roman" panose="02020603050405020304" pitchFamily="18" charset="0"/>
            </a:endParaRPr>
          </a:p>
          <a:p>
            <a:endParaRPr lang="zh-CN" altLang="en-US" sz="1400" dirty="0">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a:off x="-476250" y="-658586"/>
            <a:ext cx="5074557" cy="7611836"/>
          </a:xfrm>
          <a:prstGeom prst="rect">
            <a:avLst/>
          </a:prstGeom>
        </p:spPr>
      </p:pic>
      <p:sp>
        <p:nvSpPr>
          <p:cNvPr id="3" name="文本框 2"/>
          <p:cNvSpPr txBox="1"/>
          <p:nvPr/>
        </p:nvSpPr>
        <p:spPr>
          <a:xfrm>
            <a:off x="4887595" y="3709670"/>
            <a:ext cx="5448935" cy="768350"/>
          </a:xfrm>
          <a:prstGeom prst="rect">
            <a:avLst/>
          </a:prstGeom>
          <a:noFill/>
        </p:spPr>
        <p:txBody>
          <a:bodyPr wrap="square" rtlCol="0">
            <a:spAutoFit/>
          </a:bodyPr>
          <a:lstStyle/>
          <a:p>
            <a:r>
              <a:rPr lang="zh-CN" sz="4400" b="1" dirty="0">
                <a:solidFill>
                  <a:schemeClr val="tx1"/>
                </a:solidFill>
                <a:latin typeface="楷体" panose="02010609060101010101" pitchFamily="49" charset="-122"/>
                <a:ea typeface="楷体" panose="02010609060101010101" pitchFamily="49" charset="-122"/>
              </a:rPr>
              <a:t>华安助学 伴您成长</a:t>
            </a:r>
            <a:endParaRPr lang="zh-CN" sz="4400" b="1" dirty="0">
              <a:solidFill>
                <a:schemeClr val="tx1"/>
              </a:solidFill>
              <a:latin typeface="楷体" panose="02010609060101010101" pitchFamily="49" charset="-122"/>
              <a:ea typeface="楷体" panose="02010609060101010101" pitchFamily="49" charset="-122"/>
            </a:endParaRPr>
          </a:p>
        </p:txBody>
      </p:sp>
      <p:grpSp>
        <p:nvGrpSpPr>
          <p:cNvPr id="7" name="组合 6"/>
          <p:cNvGrpSpPr/>
          <p:nvPr/>
        </p:nvGrpSpPr>
        <p:grpSpPr>
          <a:xfrm>
            <a:off x="7586923" y="1840448"/>
            <a:ext cx="1219200" cy="1219200"/>
            <a:chOff x="5017407" y="1337965"/>
            <a:chExt cx="1219200" cy="1219200"/>
          </a:xfrm>
        </p:grpSpPr>
        <p:sp>
          <p:nvSpPr>
            <p:cNvPr id="5" name="椭圆 4"/>
            <p:cNvSpPr/>
            <p:nvPr/>
          </p:nvSpPr>
          <p:spPr>
            <a:xfrm>
              <a:off x="5017407" y="1337965"/>
              <a:ext cx="1219200" cy="1219200"/>
            </a:xfrm>
            <a:prstGeom prst="ellipse">
              <a:avLst/>
            </a:prstGeom>
            <a:solidFill>
              <a:srgbClr val="5CB3C6"/>
            </a:solidFill>
            <a:ln>
              <a:solidFill>
                <a:srgbClr val="5CB3C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 name="文本框 3"/>
            <p:cNvSpPr txBox="1"/>
            <p:nvPr/>
          </p:nvSpPr>
          <p:spPr>
            <a:xfrm>
              <a:off x="5182961" y="1485900"/>
              <a:ext cx="913039" cy="923330"/>
            </a:xfrm>
            <a:prstGeom prst="rect">
              <a:avLst/>
            </a:prstGeom>
            <a:noFill/>
          </p:spPr>
          <p:txBody>
            <a:bodyPr wrap="square" rtlCol="0">
              <a:spAutoFit/>
            </a:bodyPr>
            <a:lstStyle/>
            <a:p>
              <a:r>
                <a:rPr lang="zh-CN" altLang="en-US" sz="5400" b="1" dirty="0">
                  <a:solidFill>
                    <a:schemeClr val="bg1"/>
                  </a:solidFill>
                  <a:latin typeface="楷体" panose="02010609060101010101" pitchFamily="49" charset="-122"/>
                  <a:ea typeface="楷体" panose="02010609060101010101" pitchFamily="49" charset="-122"/>
                </a:rPr>
                <a:t>观</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8" name="组合 7"/>
          <p:cNvGrpSpPr/>
          <p:nvPr/>
        </p:nvGrpSpPr>
        <p:grpSpPr>
          <a:xfrm>
            <a:off x="6024262" y="1840448"/>
            <a:ext cx="1219200" cy="1219200"/>
            <a:chOff x="5017407" y="1337965"/>
            <a:chExt cx="1219200" cy="1219200"/>
          </a:xfrm>
        </p:grpSpPr>
        <p:sp>
          <p:nvSpPr>
            <p:cNvPr id="9" name="椭圆 8"/>
            <p:cNvSpPr/>
            <p:nvPr/>
          </p:nvSpPr>
          <p:spPr>
            <a:xfrm>
              <a:off x="5017407" y="1337965"/>
              <a:ext cx="1219200" cy="1219200"/>
            </a:xfrm>
            <a:prstGeom prst="ellipse">
              <a:avLst/>
            </a:prstGeom>
            <a:solidFill>
              <a:srgbClr val="67B26D"/>
            </a:solidFill>
            <a:ln>
              <a:solidFill>
                <a:srgbClr val="67B26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5182961" y="1485900"/>
              <a:ext cx="913039" cy="923330"/>
            </a:xfrm>
            <a:prstGeom prst="rect">
              <a:avLst/>
            </a:prstGeom>
            <a:noFill/>
          </p:spPr>
          <p:txBody>
            <a:bodyPr wrap="square" rtlCol="0">
              <a:spAutoFit/>
            </a:bodyPr>
            <a:lstStyle/>
            <a:p>
              <a:r>
                <a:rPr lang="zh-CN" altLang="en-US" sz="5400" b="1" dirty="0">
                  <a:solidFill>
                    <a:schemeClr val="bg1"/>
                  </a:solidFill>
                  <a:latin typeface="楷体" panose="02010609060101010101" pitchFamily="49" charset="-122"/>
                  <a:ea typeface="楷体" panose="02010609060101010101" pitchFamily="49" charset="-122"/>
                </a:rPr>
                <a:t>谢</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11" name="组合 10"/>
          <p:cNvGrpSpPr/>
          <p:nvPr/>
        </p:nvGrpSpPr>
        <p:grpSpPr>
          <a:xfrm>
            <a:off x="4461601" y="1840448"/>
            <a:ext cx="1219200" cy="1219200"/>
            <a:chOff x="5017407" y="1337965"/>
            <a:chExt cx="1219200" cy="1219200"/>
          </a:xfrm>
          <a:solidFill>
            <a:srgbClr val="ECAB01"/>
          </a:solidFill>
        </p:grpSpPr>
        <p:sp>
          <p:nvSpPr>
            <p:cNvPr id="12" name="椭圆 11"/>
            <p:cNvSpPr/>
            <p:nvPr/>
          </p:nvSpPr>
          <p:spPr>
            <a:xfrm>
              <a:off x="5017407" y="1337965"/>
              <a:ext cx="1219200" cy="1219200"/>
            </a:xfrm>
            <a:prstGeom prst="ellipse">
              <a:avLst/>
            </a:prstGeom>
            <a:solidFill>
              <a:srgbClr val="E3677C"/>
            </a:solidFill>
            <a:ln>
              <a:solidFill>
                <a:srgbClr val="E3677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3" name="文本框 12"/>
            <p:cNvSpPr txBox="1"/>
            <p:nvPr/>
          </p:nvSpPr>
          <p:spPr>
            <a:xfrm>
              <a:off x="5182961" y="1485900"/>
              <a:ext cx="913039" cy="923330"/>
            </a:xfrm>
            <a:prstGeom prst="rect">
              <a:avLst/>
            </a:prstGeom>
            <a:noFill/>
          </p:spPr>
          <p:txBody>
            <a:bodyPr wrap="square" rtlCol="0">
              <a:spAutoFit/>
            </a:bodyPr>
            <a:lstStyle/>
            <a:p>
              <a:r>
                <a:rPr lang="zh-CN" altLang="en-US" sz="5400" b="1" dirty="0">
                  <a:solidFill>
                    <a:schemeClr val="bg1"/>
                  </a:solidFill>
                  <a:latin typeface="楷体" panose="02010609060101010101" pitchFamily="49" charset="-122"/>
                  <a:ea typeface="楷体" panose="02010609060101010101" pitchFamily="49" charset="-122"/>
                </a:rPr>
                <a:t>谢</a:t>
              </a:r>
              <a:endParaRPr lang="zh-CN" altLang="en-US" sz="5400" b="1" dirty="0">
                <a:solidFill>
                  <a:schemeClr val="bg1"/>
                </a:solidFill>
                <a:latin typeface="楷体" panose="02010609060101010101" pitchFamily="49" charset="-122"/>
                <a:ea typeface="楷体" panose="02010609060101010101" pitchFamily="49" charset="-122"/>
              </a:endParaRPr>
            </a:p>
          </p:txBody>
        </p:sp>
      </p:grpSp>
      <p:grpSp>
        <p:nvGrpSpPr>
          <p:cNvPr id="17" name="组合 16"/>
          <p:cNvGrpSpPr/>
          <p:nvPr/>
        </p:nvGrpSpPr>
        <p:grpSpPr>
          <a:xfrm>
            <a:off x="9117467" y="1840448"/>
            <a:ext cx="1219200" cy="1219200"/>
            <a:chOff x="5017407" y="1337965"/>
            <a:chExt cx="1219200" cy="1219200"/>
          </a:xfrm>
        </p:grpSpPr>
        <p:sp>
          <p:nvSpPr>
            <p:cNvPr id="18" name="椭圆 17"/>
            <p:cNvSpPr/>
            <p:nvPr/>
          </p:nvSpPr>
          <p:spPr>
            <a:xfrm>
              <a:off x="5017407" y="1337965"/>
              <a:ext cx="1219200" cy="1219200"/>
            </a:xfrm>
            <a:prstGeom prst="ellipse">
              <a:avLst/>
            </a:prstGeom>
            <a:solidFill>
              <a:srgbClr val="ECAB0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9" name="文本框 18"/>
            <p:cNvSpPr txBox="1"/>
            <p:nvPr/>
          </p:nvSpPr>
          <p:spPr>
            <a:xfrm>
              <a:off x="5182961" y="1485900"/>
              <a:ext cx="913039" cy="923330"/>
            </a:xfrm>
            <a:prstGeom prst="rect">
              <a:avLst/>
            </a:prstGeom>
            <a:noFill/>
          </p:spPr>
          <p:txBody>
            <a:bodyPr wrap="square" rtlCol="0">
              <a:spAutoFit/>
            </a:bodyPr>
            <a:lstStyle/>
            <a:p>
              <a:r>
                <a:rPr lang="zh-CN" altLang="en-US" sz="5400" b="1" dirty="0">
                  <a:solidFill>
                    <a:schemeClr val="bg1"/>
                  </a:solidFill>
                  <a:latin typeface="楷体" panose="02010609060101010101" pitchFamily="49" charset="-122"/>
                  <a:ea typeface="楷体" panose="02010609060101010101" pitchFamily="49" charset="-122"/>
                </a:rPr>
                <a:t>看</a:t>
              </a:r>
              <a:endParaRPr lang="zh-CN" altLang="en-US" sz="5400" b="1" dirty="0">
                <a:solidFill>
                  <a:schemeClr val="bg1"/>
                </a:solidFill>
                <a:latin typeface="楷体" panose="02010609060101010101" pitchFamily="49" charset="-122"/>
                <a:ea typeface="楷体" panose="02010609060101010101" pitchFamily="49" charset="-122"/>
              </a:endParaRPr>
            </a:p>
          </p:txBody>
        </p:sp>
      </p:gr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文本框 8"/>
          <p:cNvSpPr txBox="1"/>
          <p:nvPr/>
        </p:nvSpPr>
        <p:spPr>
          <a:xfrm>
            <a:off x="1247361" y="1679477"/>
            <a:ext cx="9795013" cy="3692525"/>
          </a:xfrm>
          <a:prstGeom prst="rect">
            <a:avLst/>
          </a:prstGeom>
          <a:noFill/>
        </p:spPr>
        <p:txBody>
          <a:bodyPr wrap="square" rtlCol="0">
            <a:spAutoFit/>
          </a:bodyPr>
          <a:lstStyle/>
          <a:p>
            <a:pPr indent="406400"/>
            <a:r>
              <a:rPr lang="zh-CN" altLang="zh-CN" sz="1800" b="1" kern="100" dirty="0">
                <a:effectLst/>
                <a:latin typeface="楷体" panose="02010609060101010101" pitchFamily="49" charset="-122"/>
                <a:ea typeface="楷体" panose="02010609060101010101" pitchFamily="49" charset="-122"/>
                <a:cs typeface="仿宋" panose="02010609060101010101" pitchFamily="49" charset="-122"/>
              </a:rPr>
              <a:t>国家助学贷款是党中央、国务院在社会主义市场经济条件下，利用金融手段完善我国普通高校资助政策体系，加大对普通高校贫困家庭学生资助力度所采取的一项重大措施。国家助学贷款是由政府主导、财政贴息，银行、教育行政部门与高校共同操作的专门帮助高校贫困家庭学生的银行贷款。借款学生不需要办理贷款担保或抵押，但需要承诺按期还款，并承担相关法律责任。借款学生向银行申请贷款，用于弥补在校学习期间学费、住宿费和生活费的不足，毕业后分期偿还。</a:t>
            </a:r>
            <a:endPar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endParaRPr>
          </a:p>
          <a:p>
            <a:pPr indent="406400"/>
            <a:r>
              <a:rPr lang="en-US" altLang="zh-CN" sz="1800" b="1" kern="100" dirty="0">
                <a:effectLst/>
                <a:latin typeface="楷体" panose="02010609060101010101" pitchFamily="49" charset="-122"/>
                <a:ea typeface="楷体" panose="02010609060101010101" pitchFamily="49" charset="-122"/>
                <a:cs typeface="仿宋" panose="02010609060101010101" pitchFamily="49" charset="-122"/>
              </a:rPr>
              <a:t>2007</a:t>
            </a:r>
            <a:r>
              <a:rPr lang="zh-CN" altLang="zh-CN" sz="1800" b="1" kern="100" dirty="0">
                <a:effectLst/>
                <a:latin typeface="楷体" panose="02010609060101010101" pitchFamily="49" charset="-122"/>
                <a:ea typeface="楷体" panose="02010609060101010101" pitchFamily="49" charset="-122"/>
                <a:cs typeface="仿宋" panose="02010609060101010101" pitchFamily="49" charset="-122"/>
              </a:rPr>
              <a:t>年，在黑龙江省教育厅、财政厅的大力支持下，华安保险黑龙江分公司携手哈尔滨银行，共同开始承办黑龙江省国家助学货款工作。经过多年的努力和探索，我省建立了银、政、保、校、教五方紧密合作，生源地、就学地全面发展，较为完善的国家助学货款发放模式。</a:t>
            </a:r>
            <a:r>
              <a:rPr lang="en-US" altLang="zh-CN" sz="1800" b="1" kern="100" dirty="0">
                <a:effectLst/>
                <a:latin typeface="楷体" panose="02010609060101010101" pitchFamily="49" charset="-122"/>
                <a:ea typeface="楷体" panose="02010609060101010101" pitchFamily="49" charset="-122"/>
                <a:cs typeface="仿宋" panose="02010609060101010101" pitchFamily="49" charset="-122"/>
              </a:rPr>
              <a:t>2018</a:t>
            </a:r>
            <a:r>
              <a:rPr lang="zh-CN" altLang="zh-CN" sz="1800" b="1" kern="100" dirty="0">
                <a:effectLst/>
                <a:latin typeface="楷体" panose="02010609060101010101" pitchFamily="49" charset="-122"/>
                <a:ea typeface="楷体" panose="02010609060101010101" pitchFamily="49" charset="-122"/>
                <a:cs typeface="仿宋" panose="02010609060101010101" pitchFamily="49" charset="-122"/>
              </a:rPr>
              <a:t>年，“华安助学”微信小程序正式上线，“全线上、无纸化”的办理模式，实现了学生足不出户即可申请国家助学贷款。经过多方努力，我们帮助的家庭经济困难学生人数逐年增多，服务水平不断提</a:t>
            </a:r>
            <a:r>
              <a:rPr lang="zh-CN" sz="1800" b="1" kern="100" dirty="0">
                <a:effectLst/>
                <a:latin typeface="楷体" panose="02010609060101010101" pitchFamily="49" charset="-122"/>
                <a:ea typeface="楷体" panose="02010609060101010101" pitchFamily="49" charset="-122"/>
                <a:cs typeface="仿宋" panose="02010609060101010101" pitchFamily="49" charset="-122"/>
              </a:rPr>
              <a:t>升</a:t>
            </a:r>
            <a:r>
              <a:rPr lang="zh-CN" altLang="zh-CN" sz="1800" b="1" kern="100" dirty="0">
                <a:effectLst/>
                <a:latin typeface="楷体" panose="02010609060101010101" pitchFamily="49" charset="-122"/>
                <a:ea typeface="楷体" panose="02010609060101010101" pitchFamily="49" charset="-122"/>
                <a:cs typeface="仿宋" panose="02010609060101010101" pitchFamily="49" charset="-122"/>
              </a:rPr>
              <a:t>。切实做到了“不让一个学生因家庭经济困难而失学”，实现了黑龙江省国家助学货款的应贷尽贷。</a:t>
            </a:r>
            <a:endParaRPr lang="zh-CN" altLang="zh-CN" sz="1800" b="1" kern="100" dirty="0">
              <a:effectLst/>
              <a:latin typeface="楷体" panose="02010609060101010101" pitchFamily="49" charset="-122"/>
              <a:ea typeface="楷体" panose="02010609060101010101" pitchFamily="49" charset="-122"/>
              <a:cs typeface="Times New Roman" panose="02020603050405020304" pitchFamily="18" charset="0"/>
            </a:endParaRPr>
          </a:p>
        </p:txBody>
      </p:sp>
      <p:sp>
        <p:nvSpPr>
          <p:cNvPr id="30" name="文本框 4"/>
          <p:cNvSpPr txBox="1">
            <a:spLocks noChangeArrowheads="1"/>
          </p:cNvSpPr>
          <p:nvPr>
            <p:custDataLst>
              <p:tags r:id="rId1"/>
            </p:custDataLst>
          </p:nvPr>
        </p:nvSpPr>
        <p:spPr bwMode="auto">
          <a:xfrm>
            <a:off x="3885565" y="706755"/>
            <a:ext cx="7802245" cy="6692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a:defRPr/>
            </a:pPr>
            <a:r>
              <a:rPr lang="zh-CN" altLang="en-US" sz="2800" b="1" dirty="0">
                <a:latin typeface="楷体" panose="02010609060101010101" pitchFamily="49" charset="-122"/>
                <a:ea typeface="楷体" panose="02010609060101010101" pitchFamily="49" charset="-122"/>
              </a:rPr>
              <a:t>一、国家助学贷款政策简介</a:t>
            </a:r>
            <a:endParaRPr lang="zh-CN" altLang="en-US" sz="2800" b="1" dirty="0">
              <a:latin typeface="楷体" panose="02010609060101010101" pitchFamily="49" charset="-122"/>
              <a:ea typeface="楷体" panose="02010609060101010101" pitchFamily="49" charset="-122"/>
            </a:endParaRPr>
          </a:p>
        </p:txBody>
      </p:sp>
      <p:sp>
        <p:nvSpPr>
          <p:cNvPr id="31" name="Freeform 48"/>
          <p:cNvSpPr/>
          <p:nvPr>
            <p:custDataLst>
              <p:tags r:id="rId2"/>
            </p:custDataLst>
          </p:nvPr>
        </p:nvSpPr>
        <p:spPr bwMode="auto">
          <a:xfrm>
            <a:off x="3159788" y="775335"/>
            <a:ext cx="578458" cy="531598"/>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sz="2800"/>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1">
            <a:lum/>
          </a:blip>
          <a:srcRect/>
          <a:stretch>
            <a:fillRect l="-6000" r="-6000"/>
          </a:stretch>
        </a:blipFill>
        <a:effectLst/>
      </p:bgPr>
    </p:bg>
    <p:spTree>
      <p:nvGrpSpPr>
        <p:cNvPr id="1" name=""/>
        <p:cNvGrpSpPr/>
        <p:nvPr/>
      </p:nvGrpSpPr>
      <p:grpSpPr>
        <a:xfrm>
          <a:off x="0" y="0"/>
          <a:ext cx="0" cy="0"/>
          <a:chOff x="0" y="0"/>
          <a:chExt cx="0" cy="0"/>
        </a:xfrm>
      </p:grpSpPr>
      <p:pic>
        <p:nvPicPr>
          <p:cNvPr id="2" name="图片 1"/>
          <p:cNvPicPr>
            <a:picLocks noChangeAspect="1"/>
          </p:cNvPicPr>
          <p:nvPr/>
        </p:nvPicPr>
        <p:blipFill>
          <a:blip r:embed="rId2" cstate="print">
            <a:extLst>
              <a:ext uri="{BEBA8EAE-BF5A-486C-A8C5-ECC9F3942E4B}">
                <a14:imgProps xmlns:a14="http://schemas.microsoft.com/office/drawing/2010/main">
                  <a14:imgLayer r:embed="rId3">
                    <a14:imgEffect>
                      <a14:backgroundRemoval t="7758" b="99273" l="4818" r="90364">
                        <a14:foregroundMark x1="51091" y1="17939" x2="51091" y2="17939"/>
                        <a14:foregroundMark x1="51091" y1="20000" x2="51091" y2="20000"/>
                        <a14:foregroundMark x1="19182" y1="61879" x2="19182" y2="61879"/>
                        <a14:foregroundMark x1="14182" y1="56121" x2="14182" y2="56121"/>
                        <a14:foregroundMark x1="6909" y1="60000" x2="6909" y2="60000"/>
                        <a14:foregroundMark x1="13909" y1="64061" x2="13909" y2="64061"/>
                        <a14:foregroundMark x1="16364" y1="67030" x2="16364" y2="67030"/>
                        <a14:foregroundMark x1="24455" y1="48121" x2="24455" y2="48121"/>
                        <a14:foregroundMark x1="16091" y1="51091" x2="16091" y2="51091"/>
                      </a14:backgroundRemoval>
                    </a14:imgEffect>
                  </a14:imgLayer>
                </a14:imgProps>
              </a:ext>
              <a:ext uri="{28A0092B-C50C-407E-A947-70E740481C1C}">
                <a14:useLocalDpi xmlns:a14="http://schemas.microsoft.com/office/drawing/2010/main" val="0"/>
              </a:ext>
            </a:extLst>
          </a:blip>
          <a:stretch>
            <a:fillRect/>
          </a:stretch>
        </p:blipFill>
        <p:spPr>
          <a:xfrm flipH="1">
            <a:off x="7192913" y="-709592"/>
            <a:ext cx="5074557" cy="7611836"/>
          </a:xfrm>
          <a:prstGeom prst="rect">
            <a:avLst/>
          </a:prstGeom>
        </p:spPr>
      </p:pic>
      <p:sp>
        <p:nvSpPr>
          <p:cNvPr id="61" name="文本框 4"/>
          <p:cNvSpPr txBox="1">
            <a:spLocks noChangeArrowheads="1"/>
          </p:cNvSpPr>
          <p:nvPr>
            <p:custDataLst>
              <p:tags r:id="rId4"/>
            </p:custDataLst>
          </p:nvPr>
        </p:nvSpPr>
        <p:spPr bwMode="auto">
          <a:xfrm>
            <a:off x="2453640" y="2421255"/>
            <a:ext cx="46113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400" b="1" dirty="0">
                <a:latin typeface="楷体" panose="02010609060101010101" pitchFamily="49" charset="-122"/>
                <a:ea typeface="楷体" panose="02010609060101010101" pitchFamily="49" charset="-122"/>
              </a:rPr>
              <a:t>一、国家助学贷款政策简介</a:t>
            </a:r>
            <a:endParaRPr lang="zh-CN" altLang="en-US" sz="2400" b="1" dirty="0">
              <a:latin typeface="楷体" panose="02010609060101010101" pitchFamily="49" charset="-122"/>
              <a:ea typeface="楷体" panose="02010609060101010101" pitchFamily="49" charset="-122"/>
            </a:endParaRPr>
          </a:p>
        </p:txBody>
      </p:sp>
      <p:sp>
        <p:nvSpPr>
          <p:cNvPr id="64" name="文本框 4"/>
          <p:cNvSpPr txBox="1">
            <a:spLocks noChangeArrowheads="1"/>
          </p:cNvSpPr>
          <p:nvPr>
            <p:custDataLst>
              <p:tags r:id="rId5"/>
            </p:custDataLst>
          </p:nvPr>
        </p:nvSpPr>
        <p:spPr bwMode="auto">
          <a:xfrm>
            <a:off x="2453640" y="3432175"/>
            <a:ext cx="5316855"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solidFill>
                  <a:srgbClr val="FF0000"/>
                </a:solidFill>
                <a:latin typeface="楷体" panose="02010609060101010101" pitchFamily="49" charset="-122"/>
                <a:ea typeface="楷体" panose="02010609060101010101" pitchFamily="49" charset="-122"/>
              </a:rPr>
              <a:t>二、哈尔滨银行国家助学贷款还款知识</a:t>
            </a:r>
            <a:endParaRPr lang="zh-CN" altLang="en-US" sz="2300" b="1" dirty="0">
              <a:solidFill>
                <a:srgbClr val="FF0000"/>
              </a:solidFill>
              <a:latin typeface="楷体" panose="02010609060101010101" pitchFamily="49" charset="-122"/>
              <a:ea typeface="楷体" panose="02010609060101010101" pitchFamily="49" charset="-122"/>
            </a:endParaRPr>
          </a:p>
        </p:txBody>
      </p:sp>
      <p:sp>
        <p:nvSpPr>
          <p:cNvPr id="67" name="文本框 4"/>
          <p:cNvSpPr txBox="1">
            <a:spLocks noChangeArrowheads="1"/>
          </p:cNvSpPr>
          <p:nvPr>
            <p:custDataLst>
              <p:tags r:id="rId6"/>
            </p:custDataLst>
          </p:nvPr>
        </p:nvSpPr>
        <p:spPr bwMode="auto">
          <a:xfrm>
            <a:off x="2453640" y="4425315"/>
            <a:ext cx="5208270" cy="718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300" b="1" dirty="0">
                <a:latin typeface="楷体" panose="02010609060101010101" pitchFamily="49" charset="-122"/>
                <a:ea typeface="楷体" panose="02010609060101010101" pitchFamily="49" charset="-122"/>
              </a:rPr>
              <a:t>三、按时还款 打造良好信用记录</a:t>
            </a:r>
            <a:endParaRPr lang="zh-CN" altLang="en-US" sz="2300" b="1" dirty="0">
              <a:latin typeface="楷体" panose="02010609060101010101" pitchFamily="49" charset="-122"/>
              <a:ea typeface="楷体" panose="02010609060101010101" pitchFamily="49" charset="-122"/>
            </a:endParaRPr>
          </a:p>
        </p:txBody>
      </p:sp>
      <p:sp>
        <p:nvSpPr>
          <p:cNvPr id="71" name="矩形 2"/>
          <p:cNvSpPr>
            <a:spLocks noChangeArrowheads="1"/>
          </p:cNvSpPr>
          <p:nvPr>
            <p:custDataLst>
              <p:tags r:id="rId7"/>
            </p:custDataLst>
          </p:nvPr>
        </p:nvSpPr>
        <p:spPr bwMode="auto">
          <a:xfrm>
            <a:off x="2502720" y="642920"/>
            <a:ext cx="3344863" cy="768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nSpc>
                <a:spcPct val="90000"/>
              </a:lnSpc>
              <a:spcBef>
                <a:spcPts val="750"/>
              </a:spcBef>
              <a:buFont typeface="Arial" panose="020B0604020202020204" pitchFamily="34" charset="0"/>
              <a:buChar char="•"/>
              <a:defRPr sz="21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375"/>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375"/>
              </a:spcBef>
              <a:buFont typeface="Arial" panose="020B0604020202020204" pitchFamily="34" charset="0"/>
              <a:buChar char="•"/>
              <a:defRPr sz="15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375"/>
              </a:spcBef>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375"/>
              </a:spcBef>
              <a:spcAft>
                <a:spcPct val="0"/>
              </a:spcAft>
              <a:buFont typeface="Arial" panose="020B0604020202020204" pitchFamily="34" charset="0"/>
              <a:buChar char="•"/>
              <a:defRPr sz="1300">
                <a:solidFill>
                  <a:schemeClr val="tx1"/>
                </a:solidFill>
                <a:latin typeface="Calibri" panose="020F0502020204030204" pitchFamily="34" charset="0"/>
                <a:ea typeface="宋体" panose="02010600030101010101" pitchFamily="2" charset="-122"/>
              </a:defRPr>
            </a:lvl9pPr>
          </a:lstStyle>
          <a:p>
            <a:pPr eaLnBrk="1" hangingPunct="1">
              <a:lnSpc>
                <a:spcPct val="100000"/>
              </a:lnSpc>
              <a:spcBef>
                <a:spcPct val="0"/>
              </a:spcBef>
              <a:buFontTx/>
              <a:buNone/>
            </a:pPr>
            <a:r>
              <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rPr>
              <a:t>CONTENTS</a:t>
            </a:r>
            <a:endParaRPr lang="en-US" altLang="zh-CN" sz="4000" b="1" dirty="0">
              <a:solidFill>
                <a:schemeClr val="tx1">
                  <a:lumMod val="85000"/>
                  <a:lumOff val="15000"/>
                </a:schemeClr>
              </a:solidFill>
              <a:latin typeface="Verdana" panose="020B0604030504040204" pitchFamily="34" charset="0"/>
              <a:ea typeface="Verdana" panose="020B0604030504040204" pitchFamily="34" charset="0"/>
              <a:cs typeface="Verdana" panose="020B0604030504040204" pitchFamily="34" charset="0"/>
            </a:endParaRPr>
          </a:p>
        </p:txBody>
      </p:sp>
      <p:sp>
        <p:nvSpPr>
          <p:cNvPr id="72" name="矩形 71"/>
          <p:cNvSpPr>
            <a:spLocks noChangeArrowheads="1"/>
          </p:cNvSpPr>
          <p:nvPr>
            <p:custDataLst>
              <p:tags r:id="rId8"/>
            </p:custDataLst>
          </p:nvPr>
        </p:nvSpPr>
        <p:spPr bwMode="auto">
          <a:xfrm>
            <a:off x="2502720" y="1285859"/>
            <a:ext cx="31607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rmAutofit fontScale="92500" lnSpcReduction="10000"/>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ea typeface="宋体" panose="02010600030101010101" pitchFamily="2" charset="-122"/>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ea typeface="宋体" panose="02010600030101010101" pitchFamily="2" charset="-122"/>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ea typeface="宋体" panose="02010600030101010101" pitchFamily="2" charset="-122"/>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ea typeface="宋体" panose="02010600030101010101" pitchFamily="2" charset="-122"/>
              </a:defRPr>
            </a:lvl9pPr>
          </a:lstStyle>
          <a:p>
            <a:pPr algn="ctr">
              <a:lnSpc>
                <a:spcPct val="100000"/>
              </a:lnSpc>
              <a:spcBef>
                <a:spcPct val="0"/>
              </a:spcBef>
              <a:buNone/>
              <a:defRPr/>
            </a:pPr>
            <a:r>
              <a:rPr lang="zh-CN" altLang="en-US" sz="3200" dirty="0">
                <a:solidFill>
                  <a:schemeClr val="tx1">
                    <a:lumMod val="85000"/>
                    <a:lumOff val="15000"/>
                  </a:schemeClr>
                </a:solidFill>
                <a:latin typeface="楷体" panose="02010609060101010101" pitchFamily="49" charset="-122"/>
                <a:ea typeface="楷体" panose="02010609060101010101" pitchFamily="49" charset="-122"/>
              </a:rPr>
              <a:t>目 录</a:t>
            </a:r>
            <a:endParaRPr lang="en-US" altLang="zh-CN" sz="3200" dirty="0">
              <a:solidFill>
                <a:schemeClr val="tx1">
                  <a:lumMod val="85000"/>
                  <a:lumOff val="15000"/>
                </a:schemeClr>
              </a:solidFill>
              <a:latin typeface="楷体" panose="02010609060101010101" pitchFamily="49" charset="-122"/>
              <a:ea typeface="楷体" panose="02010609060101010101" pitchFamily="49" charset="-122"/>
            </a:endParaRPr>
          </a:p>
        </p:txBody>
      </p:sp>
      <p:sp>
        <p:nvSpPr>
          <p:cNvPr id="60" name="Freeform 48"/>
          <p:cNvSpPr/>
          <p:nvPr>
            <p:custDataLst>
              <p:tags r:id="rId9"/>
            </p:custDataLst>
          </p:nvPr>
        </p:nvSpPr>
        <p:spPr bwMode="auto">
          <a:xfrm>
            <a:off x="1817055" y="2491167"/>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
        <p:nvSpPr>
          <p:cNvPr id="63" name="Freeform 48"/>
          <p:cNvSpPr/>
          <p:nvPr>
            <p:custDataLst>
              <p:tags r:id="rId10"/>
            </p:custDataLst>
          </p:nvPr>
        </p:nvSpPr>
        <p:spPr bwMode="auto">
          <a:xfrm>
            <a:off x="1817055" y="3501881"/>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67B26D"/>
          </a:solidFill>
          <a:ln>
            <a:solidFill>
              <a:srgbClr val="67B26D"/>
            </a:solidFill>
          </a:ln>
        </p:spPr>
        <p:txBody>
          <a:bodyPr/>
          <a:p>
            <a:endParaRPr lang="zh-CN" altLang="en-US"/>
          </a:p>
        </p:txBody>
      </p:sp>
      <p:sp>
        <p:nvSpPr>
          <p:cNvPr id="66" name="Freeform 48"/>
          <p:cNvSpPr/>
          <p:nvPr>
            <p:custDataLst>
              <p:tags r:id="rId11"/>
            </p:custDataLst>
          </p:nvPr>
        </p:nvSpPr>
        <p:spPr bwMode="auto">
          <a:xfrm>
            <a:off x="1817055" y="4495135"/>
            <a:ext cx="547687" cy="596900"/>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5CB3C6"/>
          </a:solidFill>
          <a:ln>
            <a:solidFill>
              <a:srgbClr val="5CB3C6"/>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文本框 4"/>
          <p:cNvSpPr txBox="1">
            <a:spLocks noChangeArrowheads="1"/>
          </p:cNvSpPr>
          <p:nvPr>
            <p:custDataLst>
              <p:tags r:id="rId1"/>
            </p:custDataLst>
          </p:nvPr>
        </p:nvSpPr>
        <p:spPr bwMode="auto">
          <a:xfrm>
            <a:off x="3413125" y="906145"/>
            <a:ext cx="627380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二、哈尔滨银行国家助学贷款还款知识</a:t>
            </a:r>
            <a:endParaRPr lang="zh-CN" altLang="en-US" sz="2800" b="1" spc="300" dirty="0">
              <a:solidFill>
                <a:srgbClr val="E3677C"/>
              </a:solidFill>
              <a:latin typeface="楷体" panose="02010609060101010101" pitchFamily="49" charset="-122"/>
              <a:ea typeface="楷体" panose="02010609060101010101" pitchFamily="49" charset="-122"/>
            </a:endParaRPr>
          </a:p>
        </p:txBody>
      </p:sp>
      <p:grpSp>
        <p:nvGrpSpPr>
          <p:cNvPr id="5" name="组合 4"/>
          <p:cNvGrpSpPr/>
          <p:nvPr/>
        </p:nvGrpSpPr>
        <p:grpSpPr>
          <a:xfrm>
            <a:off x="1812602" y="2031107"/>
            <a:ext cx="6477618" cy="2924993"/>
            <a:chOff x="2051648" y="2532193"/>
            <a:chExt cx="7641649" cy="3291854"/>
          </a:xfrm>
        </p:grpSpPr>
        <p:grpSp>
          <p:nvGrpSpPr>
            <p:cNvPr id="6" name="组合 5"/>
            <p:cNvGrpSpPr/>
            <p:nvPr/>
          </p:nvGrpSpPr>
          <p:grpSpPr>
            <a:xfrm>
              <a:off x="2772508" y="3694083"/>
              <a:ext cx="5823990" cy="925613"/>
              <a:chOff x="3668714" y="3435350"/>
              <a:chExt cx="4514850" cy="717550"/>
            </a:xfrm>
          </p:grpSpPr>
          <p:cxnSp>
            <p:nvCxnSpPr>
              <p:cNvPr id="11" name="MH_Other_9"/>
              <p:cNvCxnSpPr>
                <a:cxnSpLocks noChangeShapeType="1"/>
              </p:cNvCxnSpPr>
              <p:nvPr>
                <p:custDataLst>
                  <p:tags r:id="rId2"/>
                </p:custDataLst>
              </p:nvPr>
            </p:nvCxnSpPr>
            <p:spPr bwMode="auto">
              <a:xfrm>
                <a:off x="3668714" y="3435350"/>
                <a:ext cx="1055687" cy="717550"/>
              </a:xfrm>
              <a:prstGeom prst="line">
                <a:avLst/>
              </a:prstGeom>
              <a:noFill/>
              <a:ln w="9525">
                <a:solidFill>
                  <a:srgbClr val="E3677C"/>
                </a:solidFill>
                <a:prstDash val="dash"/>
                <a:round/>
              </a:ln>
              <a:extLst>
                <a:ext uri="{909E8E84-426E-40DD-AFC4-6F175D3DCCD1}">
                  <a14:hiddenFill xmlns:a14="http://schemas.microsoft.com/office/drawing/2010/main">
                    <a:noFill/>
                  </a14:hiddenFill>
                </a:ext>
              </a:extLst>
            </p:spPr>
          </p:cxnSp>
          <p:cxnSp>
            <p:nvCxnSpPr>
              <p:cNvPr id="12" name="MH_Other_10"/>
              <p:cNvCxnSpPr>
                <a:cxnSpLocks noChangeShapeType="1"/>
              </p:cNvCxnSpPr>
              <p:nvPr>
                <p:custDataLst>
                  <p:tags r:id="rId3"/>
                </p:custDataLst>
              </p:nvPr>
            </p:nvCxnSpPr>
            <p:spPr bwMode="auto">
              <a:xfrm flipH="1">
                <a:off x="5556250" y="3479800"/>
                <a:ext cx="1049338" cy="673100"/>
              </a:xfrm>
              <a:prstGeom prst="line">
                <a:avLst/>
              </a:prstGeom>
              <a:noFill/>
              <a:ln w="9525">
                <a:solidFill>
                  <a:srgbClr val="67B26D"/>
                </a:solidFill>
                <a:prstDash val="dash"/>
                <a:round/>
              </a:ln>
              <a:extLst>
                <a:ext uri="{909E8E84-426E-40DD-AFC4-6F175D3DCCD1}">
                  <a14:hiddenFill xmlns:a14="http://schemas.microsoft.com/office/drawing/2010/main">
                    <a:noFill/>
                  </a14:hiddenFill>
                </a:ext>
              </a:extLst>
            </p:spPr>
          </p:cxnSp>
          <p:cxnSp>
            <p:nvCxnSpPr>
              <p:cNvPr id="13" name="MH_Other_11"/>
              <p:cNvCxnSpPr>
                <a:cxnSpLocks noChangeShapeType="1"/>
              </p:cNvCxnSpPr>
              <p:nvPr>
                <p:custDataLst>
                  <p:tags r:id="rId4"/>
                </p:custDataLst>
              </p:nvPr>
            </p:nvCxnSpPr>
            <p:spPr bwMode="auto">
              <a:xfrm flipH="1" flipV="1">
                <a:off x="7118351" y="3479800"/>
                <a:ext cx="1065213" cy="673100"/>
              </a:xfrm>
              <a:prstGeom prst="line">
                <a:avLst/>
              </a:prstGeom>
              <a:noFill/>
              <a:ln w="9525">
                <a:solidFill>
                  <a:srgbClr val="5CB3C6"/>
                </a:solidFill>
                <a:prstDash val="dash"/>
                <a:round/>
              </a:ln>
              <a:extLst>
                <a:ext uri="{909E8E84-426E-40DD-AFC4-6F175D3DCCD1}">
                  <a14:hiddenFill xmlns:a14="http://schemas.microsoft.com/office/drawing/2010/main">
                    <a:noFill/>
                  </a14:hiddenFill>
                </a:ext>
              </a:extLst>
            </p:spPr>
          </p:cxnSp>
        </p:grpSp>
        <p:sp>
          <p:nvSpPr>
            <p:cNvPr id="7" name="KSO_Shape"/>
            <p:cNvSpPr/>
            <p:nvPr/>
          </p:nvSpPr>
          <p:spPr bwMode="auto">
            <a:xfrm rot="1953745">
              <a:off x="2051648" y="2532193"/>
              <a:ext cx="1346200" cy="1800225"/>
            </a:xfrm>
            <a:custGeom>
              <a:avLst/>
              <a:gdLst>
                <a:gd name="T0" fmla="*/ 1281616 w 634"/>
                <a:gd name="T1" fmla="*/ 39819 h 633"/>
                <a:gd name="T2" fmla="*/ 1281616 w 634"/>
                <a:gd name="T3" fmla="*/ 39819 h 633"/>
                <a:gd name="T4" fmla="*/ 0 w 634"/>
                <a:gd name="T5" fmla="*/ 878867 h 633"/>
                <a:gd name="T6" fmla="*/ 405951 w 634"/>
                <a:gd name="T7" fmla="*/ 1214486 h 633"/>
                <a:gd name="T8" fmla="*/ 656748 w 634"/>
                <a:gd name="T9" fmla="*/ 1797553 h 633"/>
                <a:gd name="T10" fmla="*/ 1313497 w 634"/>
                <a:gd name="T11" fmla="*/ 82483 h 633"/>
                <a:gd name="T12" fmla="*/ 1281616 w 634"/>
                <a:gd name="T13" fmla="*/ 39819 h 633"/>
                <a:gd name="T14" fmla="*/ 157280 w 634"/>
                <a:gd name="T15" fmla="*/ 878867 h 633"/>
                <a:gd name="T16" fmla="*/ 157280 w 634"/>
                <a:gd name="T17" fmla="*/ 878867 h 633"/>
                <a:gd name="T18" fmla="*/ 1126461 w 634"/>
                <a:gd name="T19" fmla="*/ 250292 h 633"/>
                <a:gd name="T20" fmla="*/ 437832 w 634"/>
                <a:gd name="T21" fmla="*/ 1086496 h 633"/>
                <a:gd name="T22" fmla="*/ 157280 w 634"/>
                <a:gd name="T23" fmla="*/ 878867 h 633"/>
                <a:gd name="T24" fmla="*/ 656748 w 634"/>
                <a:gd name="T25" fmla="*/ 1589924 h 633"/>
                <a:gd name="T26" fmla="*/ 656748 w 634"/>
                <a:gd name="T27" fmla="*/ 1589924 h 633"/>
                <a:gd name="T28" fmla="*/ 501594 w 634"/>
                <a:gd name="T29" fmla="*/ 1129159 h 633"/>
                <a:gd name="T30" fmla="*/ 1158342 w 634"/>
                <a:gd name="T31" fmla="*/ 290111 h 633"/>
                <a:gd name="T32" fmla="*/ 656748 w 634"/>
                <a:gd name="T33" fmla="*/ 1589924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rgbClr val="E3677C"/>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8" name="KSO_Shape"/>
            <p:cNvSpPr/>
            <p:nvPr/>
          </p:nvSpPr>
          <p:spPr bwMode="auto">
            <a:xfrm rot="1953745">
              <a:off x="3872813" y="3914865"/>
              <a:ext cx="1346200" cy="1800225"/>
            </a:xfrm>
            <a:custGeom>
              <a:avLst/>
              <a:gdLst>
                <a:gd name="T0" fmla="*/ 1281616 w 634"/>
                <a:gd name="T1" fmla="*/ 39819 h 633"/>
                <a:gd name="T2" fmla="*/ 1281616 w 634"/>
                <a:gd name="T3" fmla="*/ 39819 h 633"/>
                <a:gd name="T4" fmla="*/ 0 w 634"/>
                <a:gd name="T5" fmla="*/ 878867 h 633"/>
                <a:gd name="T6" fmla="*/ 405951 w 634"/>
                <a:gd name="T7" fmla="*/ 1214486 h 633"/>
                <a:gd name="T8" fmla="*/ 656748 w 634"/>
                <a:gd name="T9" fmla="*/ 1797553 h 633"/>
                <a:gd name="T10" fmla="*/ 1313497 w 634"/>
                <a:gd name="T11" fmla="*/ 82483 h 633"/>
                <a:gd name="T12" fmla="*/ 1281616 w 634"/>
                <a:gd name="T13" fmla="*/ 39819 h 633"/>
                <a:gd name="T14" fmla="*/ 157280 w 634"/>
                <a:gd name="T15" fmla="*/ 878867 h 633"/>
                <a:gd name="T16" fmla="*/ 157280 w 634"/>
                <a:gd name="T17" fmla="*/ 878867 h 633"/>
                <a:gd name="T18" fmla="*/ 1126461 w 634"/>
                <a:gd name="T19" fmla="*/ 250292 h 633"/>
                <a:gd name="T20" fmla="*/ 437832 w 634"/>
                <a:gd name="T21" fmla="*/ 1086496 h 633"/>
                <a:gd name="T22" fmla="*/ 157280 w 634"/>
                <a:gd name="T23" fmla="*/ 878867 h 633"/>
                <a:gd name="T24" fmla="*/ 656748 w 634"/>
                <a:gd name="T25" fmla="*/ 1589924 h 633"/>
                <a:gd name="T26" fmla="*/ 656748 w 634"/>
                <a:gd name="T27" fmla="*/ 1589924 h 633"/>
                <a:gd name="T28" fmla="*/ 501594 w 634"/>
                <a:gd name="T29" fmla="*/ 1129159 h 633"/>
                <a:gd name="T30" fmla="*/ 1158342 w 634"/>
                <a:gd name="T31" fmla="*/ 290111 h 633"/>
                <a:gd name="T32" fmla="*/ 656748 w 634"/>
                <a:gd name="T33" fmla="*/ 1589924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rgbClr val="67B26D"/>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9" name="KSO_Shape"/>
            <p:cNvSpPr/>
            <p:nvPr/>
          </p:nvSpPr>
          <p:spPr bwMode="auto">
            <a:xfrm rot="1953745">
              <a:off x="6321805" y="2657680"/>
              <a:ext cx="1346200" cy="1800225"/>
            </a:xfrm>
            <a:custGeom>
              <a:avLst/>
              <a:gdLst>
                <a:gd name="T0" fmla="*/ 1281616 w 634"/>
                <a:gd name="T1" fmla="*/ 39819 h 633"/>
                <a:gd name="T2" fmla="*/ 1281616 w 634"/>
                <a:gd name="T3" fmla="*/ 39819 h 633"/>
                <a:gd name="T4" fmla="*/ 0 w 634"/>
                <a:gd name="T5" fmla="*/ 878867 h 633"/>
                <a:gd name="T6" fmla="*/ 405951 w 634"/>
                <a:gd name="T7" fmla="*/ 1214486 h 633"/>
                <a:gd name="T8" fmla="*/ 656748 w 634"/>
                <a:gd name="T9" fmla="*/ 1797553 h 633"/>
                <a:gd name="T10" fmla="*/ 1313497 w 634"/>
                <a:gd name="T11" fmla="*/ 82483 h 633"/>
                <a:gd name="T12" fmla="*/ 1281616 w 634"/>
                <a:gd name="T13" fmla="*/ 39819 h 633"/>
                <a:gd name="T14" fmla="*/ 157280 w 634"/>
                <a:gd name="T15" fmla="*/ 878867 h 633"/>
                <a:gd name="T16" fmla="*/ 157280 w 634"/>
                <a:gd name="T17" fmla="*/ 878867 h 633"/>
                <a:gd name="T18" fmla="*/ 1126461 w 634"/>
                <a:gd name="T19" fmla="*/ 250292 h 633"/>
                <a:gd name="T20" fmla="*/ 437832 w 634"/>
                <a:gd name="T21" fmla="*/ 1086496 h 633"/>
                <a:gd name="T22" fmla="*/ 157280 w 634"/>
                <a:gd name="T23" fmla="*/ 878867 h 633"/>
                <a:gd name="T24" fmla="*/ 656748 w 634"/>
                <a:gd name="T25" fmla="*/ 1589924 h 633"/>
                <a:gd name="T26" fmla="*/ 656748 w 634"/>
                <a:gd name="T27" fmla="*/ 1589924 h 633"/>
                <a:gd name="T28" fmla="*/ 501594 w 634"/>
                <a:gd name="T29" fmla="*/ 1129159 h 633"/>
                <a:gd name="T30" fmla="*/ 1158342 w 634"/>
                <a:gd name="T31" fmla="*/ 290111 h 633"/>
                <a:gd name="T32" fmla="*/ 656748 w 634"/>
                <a:gd name="T33" fmla="*/ 1589924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rgbClr val="5CB3C6"/>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sp>
          <p:nvSpPr>
            <p:cNvPr id="10" name="KSO_Shape"/>
            <p:cNvSpPr/>
            <p:nvPr/>
          </p:nvSpPr>
          <p:spPr bwMode="auto">
            <a:xfrm rot="1953745">
              <a:off x="8347097" y="4023822"/>
              <a:ext cx="1346200" cy="1800225"/>
            </a:xfrm>
            <a:custGeom>
              <a:avLst/>
              <a:gdLst>
                <a:gd name="T0" fmla="*/ 1281616 w 634"/>
                <a:gd name="T1" fmla="*/ 39819 h 633"/>
                <a:gd name="T2" fmla="*/ 1281616 w 634"/>
                <a:gd name="T3" fmla="*/ 39819 h 633"/>
                <a:gd name="T4" fmla="*/ 0 w 634"/>
                <a:gd name="T5" fmla="*/ 878867 h 633"/>
                <a:gd name="T6" fmla="*/ 405951 w 634"/>
                <a:gd name="T7" fmla="*/ 1214486 h 633"/>
                <a:gd name="T8" fmla="*/ 656748 w 634"/>
                <a:gd name="T9" fmla="*/ 1797553 h 633"/>
                <a:gd name="T10" fmla="*/ 1313497 w 634"/>
                <a:gd name="T11" fmla="*/ 82483 h 633"/>
                <a:gd name="T12" fmla="*/ 1281616 w 634"/>
                <a:gd name="T13" fmla="*/ 39819 h 633"/>
                <a:gd name="T14" fmla="*/ 157280 w 634"/>
                <a:gd name="T15" fmla="*/ 878867 h 633"/>
                <a:gd name="T16" fmla="*/ 157280 w 634"/>
                <a:gd name="T17" fmla="*/ 878867 h 633"/>
                <a:gd name="T18" fmla="*/ 1126461 w 634"/>
                <a:gd name="T19" fmla="*/ 250292 h 633"/>
                <a:gd name="T20" fmla="*/ 437832 w 634"/>
                <a:gd name="T21" fmla="*/ 1086496 h 633"/>
                <a:gd name="T22" fmla="*/ 157280 w 634"/>
                <a:gd name="T23" fmla="*/ 878867 h 633"/>
                <a:gd name="T24" fmla="*/ 656748 w 634"/>
                <a:gd name="T25" fmla="*/ 1589924 h 633"/>
                <a:gd name="T26" fmla="*/ 656748 w 634"/>
                <a:gd name="T27" fmla="*/ 1589924 h 633"/>
                <a:gd name="T28" fmla="*/ 501594 w 634"/>
                <a:gd name="T29" fmla="*/ 1129159 h 633"/>
                <a:gd name="T30" fmla="*/ 1158342 w 634"/>
                <a:gd name="T31" fmla="*/ 290111 h 633"/>
                <a:gd name="T32" fmla="*/ 656748 w 634"/>
                <a:gd name="T33" fmla="*/ 1589924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rgbClr val="ECAB01"/>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20" name="文本框 19"/>
          <p:cNvSpPr txBox="1"/>
          <p:nvPr/>
        </p:nvSpPr>
        <p:spPr>
          <a:xfrm>
            <a:off x="1156970" y="3670300"/>
            <a:ext cx="1833880" cy="368300"/>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（一）还款须知</a:t>
            </a:r>
            <a:endParaRPr lang="zh-CN" altLang="en-US" b="1" dirty="0">
              <a:latin typeface="楷体" panose="02010609060101010101" pitchFamily="49" charset="-122"/>
              <a:ea typeface="楷体" panose="02010609060101010101" pitchFamily="49" charset="-122"/>
            </a:endParaRPr>
          </a:p>
        </p:txBody>
      </p:sp>
      <p:grpSp>
        <p:nvGrpSpPr>
          <p:cNvPr id="34" name="组合 33"/>
          <p:cNvGrpSpPr/>
          <p:nvPr/>
        </p:nvGrpSpPr>
        <p:grpSpPr>
          <a:xfrm>
            <a:off x="8346686" y="2163612"/>
            <a:ext cx="2080100" cy="1718069"/>
            <a:chOff x="5207359" y="2657680"/>
            <a:chExt cx="2460646" cy="1962015"/>
          </a:xfrm>
          <a:solidFill>
            <a:srgbClr val="E3677C"/>
          </a:solidFill>
        </p:grpSpPr>
        <p:cxnSp>
          <p:nvCxnSpPr>
            <p:cNvPr id="41" name="MH_Other_10"/>
            <p:cNvCxnSpPr>
              <a:cxnSpLocks noChangeShapeType="1"/>
            </p:cNvCxnSpPr>
            <p:nvPr>
              <p:custDataLst>
                <p:tags r:id="rId5"/>
              </p:custDataLst>
            </p:nvPr>
          </p:nvCxnSpPr>
          <p:spPr bwMode="auto">
            <a:xfrm flipH="1">
              <a:off x="5207359" y="3751421"/>
              <a:ext cx="1353607" cy="868274"/>
            </a:xfrm>
            <a:prstGeom prst="line">
              <a:avLst/>
            </a:prstGeom>
            <a:grpFill/>
            <a:ln w="9525">
              <a:solidFill>
                <a:srgbClr val="67B26D"/>
              </a:solidFill>
              <a:prstDash val="dash"/>
              <a:round/>
            </a:ln>
          </p:spPr>
        </p:cxnSp>
        <p:sp>
          <p:nvSpPr>
            <p:cNvPr id="38" name="KSO_Shape"/>
            <p:cNvSpPr/>
            <p:nvPr/>
          </p:nvSpPr>
          <p:spPr bwMode="auto">
            <a:xfrm rot="1953745">
              <a:off x="6321805" y="2657680"/>
              <a:ext cx="1346200" cy="1800225"/>
            </a:xfrm>
            <a:custGeom>
              <a:avLst/>
              <a:gdLst>
                <a:gd name="T0" fmla="*/ 1281616 w 634"/>
                <a:gd name="T1" fmla="*/ 39819 h 633"/>
                <a:gd name="T2" fmla="*/ 1281616 w 634"/>
                <a:gd name="T3" fmla="*/ 39819 h 633"/>
                <a:gd name="T4" fmla="*/ 0 w 634"/>
                <a:gd name="T5" fmla="*/ 878867 h 633"/>
                <a:gd name="T6" fmla="*/ 405951 w 634"/>
                <a:gd name="T7" fmla="*/ 1214486 h 633"/>
                <a:gd name="T8" fmla="*/ 656748 w 634"/>
                <a:gd name="T9" fmla="*/ 1797553 h 633"/>
                <a:gd name="T10" fmla="*/ 1313497 w 634"/>
                <a:gd name="T11" fmla="*/ 82483 h 633"/>
                <a:gd name="T12" fmla="*/ 1281616 w 634"/>
                <a:gd name="T13" fmla="*/ 39819 h 633"/>
                <a:gd name="T14" fmla="*/ 157280 w 634"/>
                <a:gd name="T15" fmla="*/ 878867 h 633"/>
                <a:gd name="T16" fmla="*/ 157280 w 634"/>
                <a:gd name="T17" fmla="*/ 878867 h 633"/>
                <a:gd name="T18" fmla="*/ 1126461 w 634"/>
                <a:gd name="T19" fmla="*/ 250292 h 633"/>
                <a:gd name="T20" fmla="*/ 437832 w 634"/>
                <a:gd name="T21" fmla="*/ 1086496 h 633"/>
                <a:gd name="T22" fmla="*/ 157280 w 634"/>
                <a:gd name="T23" fmla="*/ 878867 h 633"/>
                <a:gd name="T24" fmla="*/ 656748 w 634"/>
                <a:gd name="T25" fmla="*/ 1589924 h 633"/>
                <a:gd name="T26" fmla="*/ 656748 w 634"/>
                <a:gd name="T27" fmla="*/ 1589924 h 633"/>
                <a:gd name="T28" fmla="*/ 501594 w 634"/>
                <a:gd name="T29" fmla="*/ 1129159 h 633"/>
                <a:gd name="T30" fmla="*/ 1158342 w 634"/>
                <a:gd name="T31" fmla="*/ 290111 h 633"/>
                <a:gd name="T32" fmla="*/ 656748 w 634"/>
                <a:gd name="T33" fmla="*/ 1589924 h 633"/>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634" h="633">
                  <a:moveTo>
                    <a:pt x="603" y="14"/>
                  </a:moveTo>
                  <a:lnTo>
                    <a:pt x="603" y="14"/>
                  </a:lnTo>
                  <a:cubicBezTo>
                    <a:pt x="574" y="14"/>
                    <a:pt x="0" y="309"/>
                    <a:pt x="0" y="309"/>
                  </a:cubicBezTo>
                  <a:lnTo>
                    <a:pt x="191" y="427"/>
                  </a:lnTo>
                  <a:lnTo>
                    <a:pt x="309" y="632"/>
                  </a:lnTo>
                  <a:cubicBezTo>
                    <a:pt x="309" y="632"/>
                    <a:pt x="618" y="44"/>
                    <a:pt x="618" y="29"/>
                  </a:cubicBezTo>
                  <a:cubicBezTo>
                    <a:pt x="633" y="14"/>
                    <a:pt x="618" y="0"/>
                    <a:pt x="603" y="14"/>
                  </a:cubicBezTo>
                  <a:close/>
                  <a:moveTo>
                    <a:pt x="74" y="309"/>
                  </a:moveTo>
                  <a:lnTo>
                    <a:pt x="74" y="309"/>
                  </a:lnTo>
                  <a:cubicBezTo>
                    <a:pt x="530" y="88"/>
                    <a:pt x="530" y="88"/>
                    <a:pt x="530" y="88"/>
                  </a:cubicBezTo>
                  <a:cubicBezTo>
                    <a:pt x="206" y="382"/>
                    <a:pt x="206" y="382"/>
                    <a:pt x="206" y="382"/>
                  </a:cubicBezTo>
                  <a:lnTo>
                    <a:pt x="74" y="309"/>
                  </a:lnTo>
                  <a:close/>
                  <a:moveTo>
                    <a:pt x="309" y="559"/>
                  </a:moveTo>
                  <a:lnTo>
                    <a:pt x="309" y="559"/>
                  </a:lnTo>
                  <a:cubicBezTo>
                    <a:pt x="309" y="559"/>
                    <a:pt x="250" y="441"/>
                    <a:pt x="236" y="397"/>
                  </a:cubicBezTo>
                  <a:cubicBezTo>
                    <a:pt x="545" y="102"/>
                    <a:pt x="545" y="102"/>
                    <a:pt x="545" y="102"/>
                  </a:cubicBezTo>
                  <a:lnTo>
                    <a:pt x="309" y="559"/>
                  </a:lnTo>
                  <a:close/>
                </a:path>
              </a:pathLst>
            </a:custGeom>
            <a:solidFill>
              <a:schemeClr val="accent5"/>
            </a:solidFill>
            <a:ln>
              <a:noFill/>
            </a:ln>
            <a:extLst>
              <a:ext uri="{91240B29-F687-4F45-9708-019B960494DF}">
                <a14:hiddenLine xmlns:a14="http://schemas.microsoft.com/office/drawing/2010/main" w="9525">
                  <a:solidFill>
                    <a:srgbClr val="000000"/>
                  </a:solidFill>
                  <a:round/>
                </a14:hiddenLine>
              </a:ext>
            </a:extLst>
          </p:spPr>
          <p:txBody>
            <a:bodyPr wrap="none" lIns="121908" tIns="60955" rIns="121908" bIns="60955" anchor="ctr" anchorCtr="1"/>
            <a:lstStyle>
              <a:defPPr>
                <a:defRPr lang="zh-CN"/>
              </a:defPPr>
              <a:lvl1pPr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eaLnBrk="0" fontAlgn="base" hangingPunct="0">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endParaRPr lang="zh-CN" altLang="en-US"/>
            </a:p>
          </p:txBody>
        </p:sp>
      </p:grpSp>
      <p:sp>
        <p:nvSpPr>
          <p:cNvPr id="43" name="文本框 42"/>
          <p:cNvSpPr txBox="1"/>
          <p:nvPr/>
        </p:nvSpPr>
        <p:spPr>
          <a:xfrm>
            <a:off x="2621280" y="4848225"/>
            <a:ext cx="2484120" cy="368300"/>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（二）签署还款确认书</a:t>
            </a:r>
            <a:endParaRPr lang="zh-CN" altLang="en-US" b="1" dirty="0">
              <a:latin typeface="楷体" panose="02010609060101010101" pitchFamily="49" charset="-122"/>
              <a:ea typeface="楷体" panose="02010609060101010101" pitchFamily="49" charset="-122"/>
            </a:endParaRPr>
          </a:p>
        </p:txBody>
      </p:sp>
      <p:sp>
        <p:nvSpPr>
          <p:cNvPr id="44" name="文本框 43"/>
          <p:cNvSpPr txBox="1"/>
          <p:nvPr/>
        </p:nvSpPr>
        <p:spPr>
          <a:xfrm>
            <a:off x="4838065" y="3670300"/>
            <a:ext cx="2335530" cy="645160"/>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（三）哈尔滨银行卡</a:t>
            </a:r>
            <a:br>
              <a:rPr lang="en-US" altLang="zh-CN" b="1" dirty="0">
                <a:latin typeface="楷体" panose="02010609060101010101" pitchFamily="49" charset="-122"/>
                <a:ea typeface="楷体" panose="02010609060101010101" pitchFamily="49" charset="-122"/>
              </a:rPr>
            </a:br>
            <a:r>
              <a:rPr lang="en-US" altLang="zh-CN" b="1" dirty="0">
                <a:latin typeface="楷体" panose="02010609060101010101" pitchFamily="49" charset="-122"/>
                <a:ea typeface="楷体" panose="02010609060101010101" pitchFamily="49" charset="-122"/>
              </a:rPr>
              <a:t>   </a:t>
            </a:r>
            <a:r>
              <a:rPr lang="zh-CN" altLang="en-US" b="1" dirty="0">
                <a:latin typeface="楷体" panose="02010609060101010101" pitchFamily="49" charset="-122"/>
                <a:ea typeface="楷体" panose="02010609060101010101" pitchFamily="49" charset="-122"/>
              </a:rPr>
              <a:t>注意事项</a:t>
            </a:r>
            <a:endParaRPr lang="zh-CN" altLang="en-US" b="1" dirty="0">
              <a:latin typeface="楷体" panose="02010609060101010101" pitchFamily="49" charset="-122"/>
              <a:ea typeface="楷体" panose="02010609060101010101" pitchFamily="49" charset="-122"/>
            </a:endParaRPr>
          </a:p>
        </p:txBody>
      </p:sp>
      <p:sp>
        <p:nvSpPr>
          <p:cNvPr id="45" name="文本框 44"/>
          <p:cNvSpPr txBox="1"/>
          <p:nvPr/>
        </p:nvSpPr>
        <p:spPr>
          <a:xfrm>
            <a:off x="8743007" y="3670195"/>
            <a:ext cx="2229552" cy="645160"/>
          </a:xfrm>
          <a:prstGeom prst="rect">
            <a:avLst/>
          </a:prstGeom>
          <a:noFill/>
        </p:spPr>
        <p:txBody>
          <a:bodyPr wrap="square" rtlCol="0">
            <a:spAutoFit/>
          </a:bodyPr>
          <a:lstStyle/>
          <a:p>
            <a:r>
              <a:rPr lang="zh-CN" altLang="en-US" sz="1800" b="1" dirty="0">
                <a:solidFill>
                  <a:schemeClr val="tx1">
                    <a:lumMod val="85000"/>
                    <a:lumOff val="15000"/>
                  </a:schemeClr>
                </a:solidFill>
                <a:latin typeface="楷体" panose="02010609060101010101" pitchFamily="49" charset="-122"/>
                <a:ea typeface="楷体" panose="02010609060101010101" pitchFamily="49" charset="-122"/>
              </a:rPr>
              <a:t>（五）服义务兵役</a:t>
            </a:r>
            <a:br>
              <a:rPr lang="en-US" altLang="zh-CN" sz="1800" b="1" dirty="0">
                <a:solidFill>
                  <a:schemeClr val="tx1">
                    <a:lumMod val="85000"/>
                    <a:lumOff val="15000"/>
                  </a:schemeClr>
                </a:solidFill>
                <a:latin typeface="楷体" panose="02010609060101010101" pitchFamily="49" charset="-122"/>
                <a:ea typeface="楷体" panose="02010609060101010101" pitchFamily="49" charset="-122"/>
              </a:rPr>
            </a:br>
            <a:r>
              <a:rPr lang="en-US" altLang="zh-CN" sz="1800" b="1" dirty="0">
                <a:solidFill>
                  <a:schemeClr val="tx1">
                    <a:lumMod val="85000"/>
                    <a:lumOff val="15000"/>
                  </a:schemeClr>
                </a:solidFill>
                <a:latin typeface="楷体" panose="02010609060101010101" pitchFamily="49" charset="-122"/>
                <a:ea typeface="楷体" panose="02010609060101010101" pitchFamily="49" charset="-122"/>
              </a:rPr>
              <a:t>   </a:t>
            </a:r>
            <a:r>
              <a:rPr lang="zh-CN" altLang="en-US" sz="1800" b="1" dirty="0">
                <a:solidFill>
                  <a:schemeClr val="tx1">
                    <a:lumMod val="85000"/>
                    <a:lumOff val="15000"/>
                  </a:schemeClr>
                </a:solidFill>
                <a:latin typeface="楷体" panose="02010609060101010101" pitchFamily="49" charset="-122"/>
                <a:ea typeface="楷体" panose="02010609060101010101" pitchFamily="49" charset="-122"/>
              </a:rPr>
              <a:t>代偿机制</a:t>
            </a:r>
            <a:endParaRPr lang="zh-CN" altLang="en-US" b="1" dirty="0">
              <a:latin typeface="楷体" panose="02010609060101010101" pitchFamily="49" charset="-122"/>
              <a:ea typeface="楷体" panose="02010609060101010101" pitchFamily="49" charset="-122"/>
            </a:endParaRPr>
          </a:p>
        </p:txBody>
      </p:sp>
      <p:sp>
        <p:nvSpPr>
          <p:cNvPr id="46" name="文本框 45"/>
          <p:cNvSpPr txBox="1"/>
          <p:nvPr/>
        </p:nvSpPr>
        <p:spPr>
          <a:xfrm>
            <a:off x="6554470" y="4848225"/>
            <a:ext cx="1910080" cy="368300"/>
          </a:xfrm>
          <a:prstGeom prst="rect">
            <a:avLst/>
          </a:prstGeom>
          <a:noFill/>
        </p:spPr>
        <p:txBody>
          <a:bodyPr wrap="square" rtlCol="0">
            <a:spAutoFit/>
          </a:bodyPr>
          <a:lstStyle/>
          <a:p>
            <a:r>
              <a:rPr lang="zh-CN" altLang="en-US" b="1" dirty="0">
                <a:latin typeface="楷体" panose="02010609060101010101" pitchFamily="49" charset="-122"/>
                <a:ea typeface="楷体" panose="02010609060101010101" pitchFamily="49" charset="-122"/>
              </a:rPr>
              <a:t>（四）展期申请</a:t>
            </a:r>
            <a:endParaRPr lang="zh-CN" altLang="en-US" b="1" dirty="0">
              <a:latin typeface="楷体" panose="02010609060101010101" pitchFamily="49" charset="-122"/>
              <a:ea typeface="楷体" panose="02010609060101010101" pitchFamily="49" charset="-122"/>
            </a:endParaRPr>
          </a:p>
        </p:txBody>
      </p:sp>
      <p:sp>
        <p:nvSpPr>
          <p:cNvPr id="4" name="Freeform 48"/>
          <p:cNvSpPr/>
          <p:nvPr>
            <p:custDataLst>
              <p:tags r:id="rId6"/>
            </p:custDataLst>
          </p:nvPr>
        </p:nvSpPr>
        <p:spPr bwMode="auto">
          <a:xfrm>
            <a:off x="2621363" y="962684"/>
            <a:ext cx="559178"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845310" y="2659380"/>
            <a:ext cx="8613775" cy="2584450"/>
          </a:xfrm>
          <a:prstGeom prst="rect">
            <a:avLst/>
          </a:prstGeom>
        </p:spPr>
      </p:pic>
      <p:sp>
        <p:nvSpPr>
          <p:cNvPr id="3" name="任意多边形 125"/>
          <p:cNvSpPr/>
          <p:nvPr/>
        </p:nvSpPr>
        <p:spPr>
          <a:xfrm rot="5400000">
            <a:off x="3085847" y="2041335"/>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4" name="椭圆 31"/>
          <p:cNvSpPr/>
          <p:nvPr/>
        </p:nvSpPr>
        <p:spPr>
          <a:xfrm rot="15654318">
            <a:off x="2360488" y="2668831"/>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5" name="任意多边形 127"/>
          <p:cNvSpPr/>
          <p:nvPr/>
        </p:nvSpPr>
        <p:spPr>
          <a:xfrm rot="5400000">
            <a:off x="5698000" y="2041336"/>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6FCEC8"/>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6" name="椭圆 31"/>
          <p:cNvSpPr/>
          <p:nvPr/>
        </p:nvSpPr>
        <p:spPr>
          <a:xfrm rot="15654318">
            <a:off x="4972641" y="2668832"/>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6FCEC8"/>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sp>
        <p:nvSpPr>
          <p:cNvPr id="7" name="任意多边形 129"/>
          <p:cNvSpPr/>
          <p:nvPr/>
        </p:nvSpPr>
        <p:spPr>
          <a:xfrm rot="5400000">
            <a:off x="8310153" y="2041335"/>
            <a:ext cx="1234413" cy="1941038"/>
          </a:xfrm>
          <a:custGeom>
            <a:avLst/>
            <a:gdLst>
              <a:gd name="connsiteX0" fmla="*/ 1220988 w 2550877"/>
              <a:gd name="connsiteY0" fmla="*/ 0 h 2161938"/>
              <a:gd name="connsiteX1" fmla="*/ 39888 w 2550877"/>
              <a:gd name="connsiteY1" fmla="*/ 1905000 h 2161938"/>
              <a:gd name="connsiteX2" fmla="*/ 2516388 w 2550877"/>
              <a:gd name="connsiteY2" fmla="*/ 1943100 h 2161938"/>
              <a:gd name="connsiteX3" fmla="*/ 1259088 w 2550877"/>
              <a:gd name="connsiteY3" fmla="*/ 50800 h 2161938"/>
            </a:gdLst>
            <a:ahLst/>
            <a:cxnLst>
              <a:cxn ang="0">
                <a:pos x="connsiteX0" y="connsiteY0"/>
              </a:cxn>
              <a:cxn ang="0">
                <a:pos x="connsiteX1" y="connsiteY1"/>
              </a:cxn>
              <a:cxn ang="0">
                <a:pos x="connsiteX2" y="connsiteY2"/>
              </a:cxn>
              <a:cxn ang="0">
                <a:pos x="connsiteX3" y="connsiteY3"/>
              </a:cxn>
            </a:cxnLst>
            <a:rect l="l" t="t" r="r" b="b"/>
            <a:pathLst>
              <a:path w="2550877" h="2161938">
                <a:moveTo>
                  <a:pt x="1220988" y="0"/>
                </a:moveTo>
                <a:cubicBezTo>
                  <a:pt x="522488" y="790575"/>
                  <a:pt x="-176012" y="1581150"/>
                  <a:pt x="39888" y="1905000"/>
                </a:cubicBezTo>
                <a:cubicBezTo>
                  <a:pt x="255788" y="2228850"/>
                  <a:pt x="2313188" y="2252133"/>
                  <a:pt x="2516388" y="1943100"/>
                </a:cubicBezTo>
                <a:cubicBezTo>
                  <a:pt x="2719588" y="1634067"/>
                  <a:pt x="1989338" y="842433"/>
                  <a:pt x="1259088" y="5080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bg1"/>
              </a:solidFill>
            </a:endParaRPr>
          </a:p>
        </p:txBody>
      </p:sp>
      <p:sp useBgFill="1">
        <p:nvSpPr>
          <p:cNvPr id="8" name="椭圆 31"/>
          <p:cNvSpPr/>
          <p:nvPr/>
        </p:nvSpPr>
        <p:spPr>
          <a:xfrm rot="15654318">
            <a:off x="7584794" y="2668831"/>
            <a:ext cx="757304" cy="7497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ln w="25400" cap="rnd">
            <a:solidFill>
              <a:srgbClr val="A77FC6"/>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solidFill>
                <a:schemeClr val="bg1"/>
              </a:solidFill>
            </a:endParaRPr>
          </a:p>
        </p:txBody>
      </p:sp>
      <p:grpSp>
        <p:nvGrpSpPr>
          <p:cNvPr id="11" name="组合 10"/>
          <p:cNvGrpSpPr/>
          <p:nvPr/>
        </p:nvGrpSpPr>
        <p:grpSpPr>
          <a:xfrm>
            <a:off x="8360419" y="2696632"/>
            <a:ext cx="545984" cy="575920"/>
            <a:chOff x="4197350" y="2182813"/>
            <a:chExt cx="608013" cy="641350"/>
          </a:xfrm>
          <a:solidFill>
            <a:schemeClr val="bg1"/>
          </a:solidFill>
        </p:grpSpPr>
        <p:sp>
          <p:nvSpPr>
            <p:cNvPr id="12"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3"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4"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5"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6"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7"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8"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19"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0"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1"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2"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3"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4"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5"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6"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7"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8"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29"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0"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1"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2"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3"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4"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5"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6"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7"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8"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39"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0"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1"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2"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3"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4"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5"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6"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7"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8"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49"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0"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1"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2"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3"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4"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5"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6"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57"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grpSp>
        <p:nvGrpSpPr>
          <p:cNvPr id="58" name="组合 57"/>
          <p:cNvGrpSpPr/>
          <p:nvPr/>
        </p:nvGrpSpPr>
        <p:grpSpPr>
          <a:xfrm>
            <a:off x="3300424" y="2706096"/>
            <a:ext cx="585899" cy="598729"/>
            <a:chOff x="5268913" y="4124325"/>
            <a:chExt cx="652463" cy="666751"/>
          </a:xfrm>
          <a:solidFill>
            <a:schemeClr val="bg1"/>
          </a:solidFill>
        </p:grpSpPr>
        <p:sp>
          <p:nvSpPr>
            <p:cNvPr id="59"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0"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1"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2"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3"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4"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5"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6"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7"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8"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69"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0"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1"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2"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3"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4"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5"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6"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7"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sp>
          <p:nvSpPr>
            <p:cNvPr id="78"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rgbClr val="A77FC6"/>
              </a:solidFill>
              <a:round/>
            </a:ln>
          </p:spPr>
          <p:txBody>
            <a:bodyPr vert="horz" wrap="square" lIns="121920" tIns="60960" rIns="121920" bIns="60960" numCol="1" anchor="t" anchorCtr="0" compatLnSpc="1"/>
            <a:lstStyle/>
            <a:p>
              <a:endParaRPr lang="zh-CN" altLang="en-US" sz="2400"/>
            </a:p>
          </p:txBody>
        </p:sp>
      </p:grpSp>
      <p:grpSp>
        <p:nvGrpSpPr>
          <p:cNvPr id="79" name="组合 78"/>
          <p:cNvGrpSpPr/>
          <p:nvPr/>
        </p:nvGrpSpPr>
        <p:grpSpPr>
          <a:xfrm>
            <a:off x="5893361" y="2659530"/>
            <a:ext cx="601582" cy="608708"/>
            <a:chOff x="4194175" y="1193800"/>
            <a:chExt cx="669926" cy="677863"/>
          </a:xfrm>
          <a:solidFill>
            <a:schemeClr val="bg1"/>
          </a:solidFill>
        </p:grpSpPr>
        <p:sp>
          <p:nvSpPr>
            <p:cNvPr id="80"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1"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2"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3"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4"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5"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6"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7"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8"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89"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0"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1"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2"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3"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4"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5"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6"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7"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8"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99"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0"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1"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2"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3"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4"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5"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6"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7"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8"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09"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0"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1"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2"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3"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4"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5"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6"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sp>
          <p:nvSpPr>
            <p:cNvPr id="117"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rgbClr val="6FCEC8"/>
              </a:solidFill>
              <a:round/>
            </a:ln>
          </p:spPr>
          <p:txBody>
            <a:bodyPr vert="horz" wrap="square" lIns="121920" tIns="60960" rIns="121920" bIns="60960" numCol="1" anchor="t" anchorCtr="0" compatLnSpc="1"/>
            <a:lstStyle/>
            <a:p>
              <a:endParaRPr lang="zh-CN" altLang="en-US" sz="2400"/>
            </a:p>
          </p:txBody>
        </p:sp>
      </p:grpSp>
      <p:sp>
        <p:nvSpPr>
          <p:cNvPr id="142" name="文本框 141"/>
          <p:cNvSpPr txBox="1"/>
          <p:nvPr/>
        </p:nvSpPr>
        <p:spPr>
          <a:xfrm>
            <a:off x="2535700" y="2506493"/>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1</a:t>
            </a:r>
            <a:endParaRPr lang="zh-CN" altLang="en-US" sz="6000" b="1" dirty="0">
              <a:latin typeface="方正静蕾简体" panose="02000000000000000000" pitchFamily="2" charset="-122"/>
              <a:ea typeface="方正静蕾简体" panose="02000000000000000000" pitchFamily="2" charset="-122"/>
            </a:endParaRPr>
          </a:p>
        </p:txBody>
      </p:sp>
      <p:sp>
        <p:nvSpPr>
          <p:cNvPr id="143" name="文本框 142"/>
          <p:cNvSpPr txBox="1"/>
          <p:nvPr/>
        </p:nvSpPr>
        <p:spPr>
          <a:xfrm>
            <a:off x="5117209" y="2521544"/>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2</a:t>
            </a:r>
            <a:endParaRPr lang="zh-CN" altLang="en-US" sz="6000" b="1" dirty="0">
              <a:latin typeface="方正静蕾简体" panose="02000000000000000000" pitchFamily="2" charset="-122"/>
              <a:ea typeface="方正静蕾简体" panose="02000000000000000000" pitchFamily="2" charset="-122"/>
            </a:endParaRPr>
          </a:p>
        </p:txBody>
      </p:sp>
      <p:sp>
        <p:nvSpPr>
          <p:cNvPr id="144" name="文本框 143"/>
          <p:cNvSpPr txBox="1"/>
          <p:nvPr/>
        </p:nvSpPr>
        <p:spPr>
          <a:xfrm>
            <a:off x="7763984" y="2523195"/>
            <a:ext cx="582681" cy="1015663"/>
          </a:xfrm>
          <a:prstGeom prst="rect">
            <a:avLst/>
          </a:prstGeom>
          <a:noFill/>
          <a:ln>
            <a:noFill/>
          </a:ln>
        </p:spPr>
        <p:txBody>
          <a:bodyPr wrap="square" rtlCol="0">
            <a:spAutoFit/>
          </a:bodyPr>
          <a:lstStyle/>
          <a:p>
            <a:r>
              <a:rPr lang="en-US" altLang="zh-CN" sz="6000" b="1" dirty="0">
                <a:latin typeface="方正静蕾简体" panose="02000000000000000000" pitchFamily="2" charset="-122"/>
                <a:ea typeface="方正静蕾简体" panose="02000000000000000000" pitchFamily="2" charset="-122"/>
              </a:rPr>
              <a:t>3</a:t>
            </a:r>
            <a:endParaRPr lang="zh-CN" altLang="en-US" sz="6000" b="1" dirty="0">
              <a:latin typeface="方正静蕾简体" panose="02000000000000000000" pitchFamily="2" charset="-122"/>
              <a:ea typeface="方正静蕾简体" panose="02000000000000000000" pitchFamily="2" charset="-122"/>
            </a:endParaRPr>
          </a:p>
        </p:txBody>
      </p:sp>
      <p:sp>
        <p:nvSpPr>
          <p:cNvPr id="155" name="文本框 4"/>
          <p:cNvSpPr txBox="1">
            <a:spLocks noChangeArrowheads="1"/>
          </p:cNvSpPr>
          <p:nvPr>
            <p:custDataLst>
              <p:tags r:id="rId2"/>
            </p:custDataLst>
          </p:nvPr>
        </p:nvSpPr>
        <p:spPr bwMode="auto">
          <a:xfrm>
            <a:off x="4375150" y="834390"/>
            <a:ext cx="405511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（一）还款须知</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157" name="文本框 156"/>
          <p:cNvSpPr txBox="1"/>
          <p:nvPr/>
        </p:nvSpPr>
        <p:spPr>
          <a:xfrm>
            <a:off x="5432218" y="4200579"/>
            <a:ext cx="1734847" cy="40011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部分结清</a:t>
            </a:r>
            <a:endParaRPr lang="zh-CN" altLang="en-US" sz="2000" b="1" dirty="0">
              <a:latin typeface="楷体" panose="02010609060101010101" pitchFamily="49" charset="-122"/>
              <a:ea typeface="楷体" panose="02010609060101010101" pitchFamily="49" charset="-122"/>
            </a:endParaRPr>
          </a:p>
        </p:txBody>
      </p:sp>
      <p:sp>
        <p:nvSpPr>
          <p:cNvPr id="158" name="文本框 157"/>
          <p:cNvSpPr txBox="1"/>
          <p:nvPr/>
        </p:nvSpPr>
        <p:spPr>
          <a:xfrm>
            <a:off x="2432685" y="4200525"/>
            <a:ext cx="1811020" cy="39878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全额结清</a:t>
            </a:r>
            <a:endParaRPr lang="zh-CN" altLang="en-US" sz="2000" b="1" dirty="0">
              <a:latin typeface="楷体" panose="02010609060101010101" pitchFamily="49" charset="-122"/>
              <a:ea typeface="楷体" panose="02010609060101010101" pitchFamily="49" charset="-122"/>
            </a:endParaRPr>
          </a:p>
        </p:txBody>
      </p:sp>
      <p:sp>
        <p:nvSpPr>
          <p:cNvPr id="159" name="文本框 158"/>
          <p:cNvSpPr txBox="1"/>
          <p:nvPr/>
        </p:nvSpPr>
        <p:spPr>
          <a:xfrm>
            <a:off x="8240817" y="4206783"/>
            <a:ext cx="1734847" cy="400110"/>
          </a:xfrm>
          <a:prstGeom prst="rect">
            <a:avLst/>
          </a:prstGeom>
          <a:noFill/>
        </p:spPr>
        <p:txBody>
          <a:bodyPr wrap="square" rtlCol="0">
            <a:spAutoFit/>
          </a:bodyPr>
          <a:lstStyle/>
          <a:p>
            <a:r>
              <a:rPr lang="zh-CN" altLang="en-US" sz="2000" b="1" dirty="0">
                <a:latin typeface="楷体" panose="02010609060101010101" pitchFamily="49" charset="-122"/>
                <a:ea typeface="楷体" panose="02010609060101010101" pitchFamily="49" charset="-122"/>
              </a:rPr>
              <a:t>分期还款</a:t>
            </a:r>
            <a:endParaRPr lang="zh-CN" altLang="en-US" sz="2000" b="1" dirty="0">
              <a:latin typeface="楷体" panose="02010609060101010101" pitchFamily="49" charset="-122"/>
              <a:ea typeface="楷体" panose="02010609060101010101" pitchFamily="49" charset="-122"/>
            </a:endParaRPr>
          </a:p>
        </p:txBody>
      </p:sp>
      <p:sp>
        <p:nvSpPr>
          <p:cNvPr id="156" name="Freeform 48"/>
          <p:cNvSpPr/>
          <p:nvPr>
            <p:custDataLst>
              <p:tags r:id="rId3"/>
            </p:custDataLst>
          </p:nvPr>
        </p:nvSpPr>
        <p:spPr bwMode="auto">
          <a:xfrm>
            <a:off x="3886200" y="904599"/>
            <a:ext cx="539750" cy="50253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
        <p:nvSpPr>
          <p:cNvPr id="9" name="文本框 8"/>
          <p:cNvSpPr txBox="1"/>
          <p:nvPr/>
        </p:nvSpPr>
        <p:spPr>
          <a:xfrm>
            <a:off x="861695" y="1576705"/>
            <a:ext cx="5063490" cy="460375"/>
          </a:xfrm>
          <a:prstGeom prst="rect">
            <a:avLst/>
          </a:prstGeom>
          <a:noFill/>
        </p:spPr>
        <p:txBody>
          <a:bodyPr wrap="square" rtlCol="0">
            <a:spAutoFit/>
          </a:bodyPr>
          <a:p>
            <a:r>
              <a:rPr lang="zh-CN" altLang="en-US" sz="2400" b="1">
                <a:latin typeface="楷体" panose="02010609060101010101" pitchFamily="49" charset="-122"/>
                <a:ea typeface="楷体" panose="02010609060101010101" pitchFamily="49" charset="-122"/>
              </a:rPr>
              <a:t>国家助学贷款有三种还款方式：</a:t>
            </a:r>
            <a:endParaRPr lang="zh-CN" altLang="en-US" sz="2400" b="1">
              <a:latin typeface="楷体" panose="02010609060101010101" pitchFamily="49" charset="-122"/>
              <a:ea typeface="楷体" panose="02010609060101010101" pitchFamily="49" charset="-122"/>
            </a:endParaRPr>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310917" y="2408416"/>
            <a:ext cx="8563953" cy="2786913"/>
          </a:xfrm>
          <a:prstGeom prst="rect">
            <a:avLst/>
          </a:prstGeom>
        </p:spPr>
      </p:pic>
      <p:sp>
        <p:nvSpPr>
          <p:cNvPr id="61" name="椭圆 31"/>
          <p:cNvSpPr/>
          <p:nvPr/>
        </p:nvSpPr>
        <p:spPr>
          <a:xfrm rot="16200000">
            <a:off x="5846170" y="1030380"/>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62" name="文本框 61"/>
          <p:cNvSpPr txBox="1"/>
          <p:nvPr/>
        </p:nvSpPr>
        <p:spPr>
          <a:xfrm>
            <a:off x="4948050" y="3061618"/>
            <a:ext cx="4662411" cy="147637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1800" b="1" dirty="0">
                <a:solidFill>
                  <a:schemeClr val="tx1"/>
                </a:solidFill>
                <a:latin typeface="楷体" panose="02010609060101010101" pitchFamily="49" charset="-122"/>
                <a:ea typeface="楷体" panose="02010609060101010101" pitchFamily="49" charset="-122"/>
              </a:rPr>
              <a:t>    国家助学贷款随时可以全额结清。在毕业当年</a:t>
            </a:r>
            <a:r>
              <a:rPr lang="en-US" altLang="zh-CN" sz="1800" b="1" dirty="0">
                <a:solidFill>
                  <a:schemeClr val="tx1"/>
                </a:solidFill>
                <a:latin typeface="楷体" panose="02010609060101010101" pitchFamily="49" charset="-122"/>
                <a:ea typeface="楷体" panose="02010609060101010101" pitchFamily="49" charset="-122"/>
              </a:rPr>
              <a:t>7</a:t>
            </a:r>
            <a:r>
              <a:rPr lang="zh-CN" altLang="en-US" sz="1800" b="1" dirty="0">
                <a:solidFill>
                  <a:schemeClr val="tx1"/>
                </a:solidFill>
                <a:latin typeface="楷体" panose="02010609060101010101" pitchFamily="49" charset="-122"/>
                <a:ea typeface="楷体" panose="02010609060101010101" pitchFamily="49" charset="-122"/>
              </a:rPr>
              <a:t>月</a:t>
            </a:r>
            <a:r>
              <a:rPr lang="en-US" altLang="zh-CN" sz="1800" b="1" dirty="0">
                <a:solidFill>
                  <a:schemeClr val="tx1"/>
                </a:solidFill>
                <a:latin typeface="楷体" panose="02010609060101010101" pitchFamily="49" charset="-122"/>
                <a:ea typeface="楷体" panose="02010609060101010101" pitchFamily="49" charset="-122"/>
              </a:rPr>
              <a:t>31</a:t>
            </a:r>
            <a:r>
              <a:rPr lang="zh-CN" altLang="en-US" sz="1800" b="1" dirty="0">
                <a:solidFill>
                  <a:schemeClr val="tx1"/>
                </a:solidFill>
                <a:latin typeface="楷体" panose="02010609060101010101" pitchFamily="49" charset="-122"/>
                <a:ea typeface="楷体" panose="02010609060101010101" pitchFamily="49" charset="-122"/>
              </a:rPr>
              <a:t>日之前结清，只需偿还贷款本金，无需偿还贷款利息。同时可以避免分期还款过程中因忘记还款而产生的逾期风险。</a:t>
            </a:r>
            <a:endParaRPr lang="zh-CN" altLang="en-US" sz="1800" b="1" dirty="0">
              <a:solidFill>
                <a:schemeClr val="tx1"/>
              </a:solidFill>
              <a:latin typeface="楷体" panose="02010609060101010101" pitchFamily="49" charset="-122"/>
              <a:ea typeface="楷体" panose="02010609060101010101" pitchFamily="49" charset="-122"/>
            </a:endParaRPr>
          </a:p>
        </p:txBody>
      </p:sp>
      <p:pic>
        <p:nvPicPr>
          <p:cNvPr id="64" name="图片 63"/>
          <p:cNvPicPr>
            <a:picLocks noChangeAspect="1"/>
          </p:cNvPicPr>
          <p:nvPr/>
        </p:nvPicPr>
        <p:blipFill>
          <a:blip r:embed="rId2"/>
          <a:stretch>
            <a:fillRect/>
          </a:stretch>
        </p:blipFill>
        <p:spPr>
          <a:xfrm rot="2448184">
            <a:off x="10253266" y="889915"/>
            <a:ext cx="715386" cy="1012339"/>
          </a:xfrm>
          <a:prstGeom prst="rect">
            <a:avLst/>
          </a:prstGeom>
        </p:spPr>
      </p:pic>
      <p:sp>
        <p:nvSpPr>
          <p:cNvPr id="66" name="文本框 4"/>
          <p:cNvSpPr txBox="1">
            <a:spLocks noChangeArrowheads="1"/>
          </p:cNvSpPr>
          <p:nvPr>
            <p:custDataLst>
              <p:tags r:id="rId3"/>
            </p:custDataLst>
          </p:nvPr>
        </p:nvSpPr>
        <p:spPr bwMode="auto">
          <a:xfrm>
            <a:off x="5017135" y="944880"/>
            <a:ext cx="215773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1.</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全额结清</a:t>
            </a:r>
            <a:endParaRPr lang="zh-CN" altLang="en-US" sz="2800" b="1" spc="300" dirty="0">
              <a:solidFill>
                <a:srgbClr val="E3677C"/>
              </a:solidFill>
              <a:latin typeface="楷体" panose="02010609060101010101" pitchFamily="49" charset="-122"/>
              <a:ea typeface="楷体" panose="02010609060101010101" pitchFamily="49" charset="-122"/>
            </a:endParaRPr>
          </a:p>
        </p:txBody>
      </p:sp>
      <p:grpSp>
        <p:nvGrpSpPr>
          <p:cNvPr id="68" name="Group 4"/>
          <p:cNvGrpSpPr>
            <a:grpSpLocks noChangeAspect="1"/>
          </p:cNvGrpSpPr>
          <p:nvPr/>
        </p:nvGrpSpPr>
        <p:grpSpPr bwMode="auto">
          <a:xfrm>
            <a:off x="2317130" y="2373481"/>
            <a:ext cx="1414463" cy="3171826"/>
            <a:chOff x="815" y="1510"/>
            <a:chExt cx="891" cy="1998"/>
          </a:xfrm>
          <a:solidFill>
            <a:srgbClr val="A77FC6"/>
          </a:solidFill>
        </p:grpSpPr>
        <p:sp>
          <p:nvSpPr>
            <p:cNvPr id="69" name="Freeform 5"/>
            <p:cNvSpPr>
              <a:spLocks noEditPoints="1"/>
            </p:cNvSpPr>
            <p:nvPr/>
          </p:nvSpPr>
          <p:spPr bwMode="auto">
            <a:xfrm>
              <a:off x="815" y="1510"/>
              <a:ext cx="891" cy="1998"/>
            </a:xfrm>
            <a:custGeom>
              <a:avLst/>
              <a:gdLst>
                <a:gd name="T0" fmla="*/ 350 w 374"/>
                <a:gd name="T1" fmla="*/ 345 h 843"/>
                <a:gd name="T2" fmla="*/ 300 w 374"/>
                <a:gd name="T3" fmla="*/ 220 h 843"/>
                <a:gd name="T4" fmla="*/ 214 w 374"/>
                <a:gd name="T5" fmla="*/ 65 h 843"/>
                <a:gd name="T6" fmla="*/ 153 w 374"/>
                <a:gd name="T7" fmla="*/ 7 h 843"/>
                <a:gd name="T8" fmla="*/ 61 w 374"/>
                <a:gd name="T9" fmla="*/ 237 h 843"/>
                <a:gd name="T10" fmla="*/ 70 w 374"/>
                <a:gd name="T11" fmla="*/ 384 h 843"/>
                <a:gd name="T12" fmla="*/ 32 w 374"/>
                <a:gd name="T13" fmla="*/ 324 h 843"/>
                <a:gd name="T14" fmla="*/ 11 w 374"/>
                <a:gd name="T15" fmla="*/ 334 h 843"/>
                <a:gd name="T16" fmla="*/ 75 w 374"/>
                <a:gd name="T17" fmla="*/ 473 h 843"/>
                <a:gd name="T18" fmla="*/ 103 w 374"/>
                <a:gd name="T19" fmla="*/ 731 h 843"/>
                <a:gd name="T20" fmla="*/ 70 w 374"/>
                <a:gd name="T21" fmla="*/ 830 h 843"/>
                <a:gd name="T22" fmla="*/ 106 w 374"/>
                <a:gd name="T23" fmla="*/ 834 h 843"/>
                <a:gd name="T24" fmla="*/ 107 w 374"/>
                <a:gd name="T25" fmla="*/ 830 h 843"/>
                <a:gd name="T26" fmla="*/ 187 w 374"/>
                <a:gd name="T27" fmla="*/ 759 h 843"/>
                <a:gd name="T28" fmla="*/ 306 w 374"/>
                <a:gd name="T29" fmla="*/ 830 h 843"/>
                <a:gd name="T30" fmla="*/ 334 w 374"/>
                <a:gd name="T31" fmla="*/ 837 h 843"/>
                <a:gd name="T32" fmla="*/ 315 w 374"/>
                <a:gd name="T33" fmla="*/ 821 h 843"/>
                <a:gd name="T34" fmla="*/ 316 w 374"/>
                <a:gd name="T35" fmla="*/ 691 h 843"/>
                <a:gd name="T36" fmla="*/ 305 w 374"/>
                <a:gd name="T37" fmla="*/ 456 h 843"/>
                <a:gd name="T38" fmla="*/ 355 w 374"/>
                <a:gd name="T39" fmla="*/ 351 h 843"/>
                <a:gd name="T40" fmla="*/ 8 w 374"/>
                <a:gd name="T41" fmla="*/ 318 h 843"/>
                <a:gd name="T42" fmla="*/ 14 w 374"/>
                <a:gd name="T43" fmla="*/ 329 h 843"/>
                <a:gd name="T44" fmla="*/ 77 w 374"/>
                <a:gd name="T45" fmla="*/ 831 h 843"/>
                <a:gd name="T46" fmla="*/ 93 w 374"/>
                <a:gd name="T47" fmla="*/ 833 h 843"/>
                <a:gd name="T48" fmla="*/ 326 w 374"/>
                <a:gd name="T49" fmla="*/ 832 h 843"/>
                <a:gd name="T50" fmla="*/ 110 w 374"/>
                <a:gd name="T51" fmla="*/ 138 h 843"/>
                <a:gd name="T52" fmla="*/ 217 w 374"/>
                <a:gd name="T53" fmla="*/ 86 h 843"/>
                <a:gd name="T54" fmla="*/ 288 w 374"/>
                <a:gd name="T55" fmla="*/ 218 h 843"/>
                <a:gd name="T56" fmla="*/ 210 w 374"/>
                <a:gd name="T57" fmla="*/ 240 h 843"/>
                <a:gd name="T58" fmla="*/ 155 w 374"/>
                <a:gd name="T59" fmla="*/ 241 h 843"/>
                <a:gd name="T60" fmla="*/ 126 w 374"/>
                <a:gd name="T61" fmla="*/ 226 h 843"/>
                <a:gd name="T62" fmla="*/ 68 w 374"/>
                <a:gd name="T63" fmla="*/ 234 h 843"/>
                <a:gd name="T64" fmla="*/ 126 w 374"/>
                <a:gd name="T65" fmla="*/ 735 h 843"/>
                <a:gd name="T66" fmla="*/ 196 w 374"/>
                <a:gd name="T67" fmla="*/ 705 h 843"/>
                <a:gd name="T68" fmla="*/ 309 w 374"/>
                <a:gd name="T69" fmla="*/ 685 h 843"/>
                <a:gd name="T70" fmla="*/ 303 w 374"/>
                <a:gd name="T71" fmla="*/ 699 h 843"/>
                <a:gd name="T72" fmla="*/ 90 w 374"/>
                <a:gd name="T73" fmla="*/ 687 h 843"/>
                <a:gd name="T74" fmla="*/ 308 w 374"/>
                <a:gd name="T75" fmla="*/ 686 h 843"/>
                <a:gd name="T76" fmla="*/ 199 w 374"/>
                <a:gd name="T77" fmla="*/ 679 h 843"/>
                <a:gd name="T78" fmla="*/ 68 w 374"/>
                <a:gd name="T79" fmla="*/ 244 h 843"/>
                <a:gd name="T80" fmla="*/ 184 w 374"/>
                <a:gd name="T81" fmla="*/ 233 h 843"/>
                <a:gd name="T82" fmla="*/ 297 w 374"/>
                <a:gd name="T83" fmla="*/ 459 h 843"/>
                <a:gd name="T84" fmla="*/ 355 w 374"/>
                <a:gd name="T85" fmla="*/ 343 h 843"/>
                <a:gd name="T86" fmla="*/ 339 w 374"/>
                <a:gd name="T87" fmla="*/ 334 h 8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74" h="843">
                  <a:moveTo>
                    <a:pt x="345" y="314"/>
                  </a:moveTo>
                  <a:cubicBezTo>
                    <a:pt x="336" y="316"/>
                    <a:pt x="329" y="325"/>
                    <a:pt x="332" y="334"/>
                  </a:cubicBezTo>
                  <a:cubicBezTo>
                    <a:pt x="334" y="342"/>
                    <a:pt x="342" y="347"/>
                    <a:pt x="350" y="345"/>
                  </a:cubicBezTo>
                  <a:cubicBezTo>
                    <a:pt x="347" y="356"/>
                    <a:pt x="344" y="366"/>
                    <a:pt x="336" y="374"/>
                  </a:cubicBezTo>
                  <a:cubicBezTo>
                    <a:pt x="328" y="383"/>
                    <a:pt x="316" y="387"/>
                    <a:pt x="303" y="384"/>
                  </a:cubicBezTo>
                  <a:cubicBezTo>
                    <a:pt x="302" y="329"/>
                    <a:pt x="301" y="275"/>
                    <a:pt x="300" y="220"/>
                  </a:cubicBezTo>
                  <a:cubicBezTo>
                    <a:pt x="300" y="219"/>
                    <a:pt x="299" y="218"/>
                    <a:pt x="299" y="218"/>
                  </a:cubicBezTo>
                  <a:cubicBezTo>
                    <a:pt x="299" y="217"/>
                    <a:pt x="299" y="217"/>
                    <a:pt x="299" y="216"/>
                  </a:cubicBezTo>
                  <a:cubicBezTo>
                    <a:pt x="273" y="165"/>
                    <a:pt x="243" y="115"/>
                    <a:pt x="214" y="65"/>
                  </a:cubicBezTo>
                  <a:cubicBezTo>
                    <a:pt x="207" y="53"/>
                    <a:pt x="200" y="41"/>
                    <a:pt x="193" y="29"/>
                  </a:cubicBezTo>
                  <a:cubicBezTo>
                    <a:pt x="189" y="21"/>
                    <a:pt x="184" y="12"/>
                    <a:pt x="177" y="7"/>
                  </a:cubicBezTo>
                  <a:cubicBezTo>
                    <a:pt x="170" y="1"/>
                    <a:pt x="158" y="0"/>
                    <a:pt x="153" y="7"/>
                  </a:cubicBezTo>
                  <a:cubicBezTo>
                    <a:pt x="152" y="8"/>
                    <a:pt x="151" y="8"/>
                    <a:pt x="151" y="9"/>
                  </a:cubicBezTo>
                  <a:cubicBezTo>
                    <a:pt x="134" y="47"/>
                    <a:pt x="120" y="87"/>
                    <a:pt x="105" y="126"/>
                  </a:cubicBezTo>
                  <a:cubicBezTo>
                    <a:pt x="91" y="163"/>
                    <a:pt x="73" y="200"/>
                    <a:pt x="61" y="237"/>
                  </a:cubicBezTo>
                  <a:cubicBezTo>
                    <a:pt x="61" y="238"/>
                    <a:pt x="61" y="238"/>
                    <a:pt x="61" y="239"/>
                  </a:cubicBezTo>
                  <a:cubicBezTo>
                    <a:pt x="61" y="239"/>
                    <a:pt x="60" y="240"/>
                    <a:pt x="61" y="241"/>
                  </a:cubicBezTo>
                  <a:cubicBezTo>
                    <a:pt x="64" y="288"/>
                    <a:pt x="67" y="336"/>
                    <a:pt x="70" y="384"/>
                  </a:cubicBezTo>
                  <a:cubicBezTo>
                    <a:pt x="57" y="382"/>
                    <a:pt x="45" y="381"/>
                    <a:pt x="34" y="371"/>
                  </a:cubicBezTo>
                  <a:cubicBezTo>
                    <a:pt x="23" y="361"/>
                    <a:pt x="20" y="347"/>
                    <a:pt x="16" y="333"/>
                  </a:cubicBezTo>
                  <a:cubicBezTo>
                    <a:pt x="22" y="336"/>
                    <a:pt x="29" y="330"/>
                    <a:pt x="32" y="324"/>
                  </a:cubicBezTo>
                  <a:cubicBezTo>
                    <a:pt x="35" y="314"/>
                    <a:pt x="31" y="304"/>
                    <a:pt x="21" y="302"/>
                  </a:cubicBezTo>
                  <a:cubicBezTo>
                    <a:pt x="11" y="300"/>
                    <a:pt x="3" y="308"/>
                    <a:pt x="2" y="317"/>
                  </a:cubicBezTo>
                  <a:cubicBezTo>
                    <a:pt x="0" y="323"/>
                    <a:pt x="4" y="333"/>
                    <a:pt x="11" y="334"/>
                  </a:cubicBezTo>
                  <a:cubicBezTo>
                    <a:pt x="11" y="351"/>
                    <a:pt x="19" y="369"/>
                    <a:pt x="33" y="380"/>
                  </a:cubicBezTo>
                  <a:cubicBezTo>
                    <a:pt x="43" y="388"/>
                    <a:pt x="58" y="394"/>
                    <a:pt x="70" y="390"/>
                  </a:cubicBezTo>
                  <a:cubicBezTo>
                    <a:pt x="72" y="417"/>
                    <a:pt x="74" y="445"/>
                    <a:pt x="75" y="473"/>
                  </a:cubicBezTo>
                  <a:cubicBezTo>
                    <a:pt x="79" y="550"/>
                    <a:pt x="79" y="628"/>
                    <a:pt x="86" y="705"/>
                  </a:cubicBezTo>
                  <a:cubicBezTo>
                    <a:pt x="86" y="706"/>
                    <a:pt x="87" y="706"/>
                    <a:pt x="88" y="707"/>
                  </a:cubicBezTo>
                  <a:cubicBezTo>
                    <a:pt x="90" y="716"/>
                    <a:pt x="95" y="724"/>
                    <a:pt x="103" y="731"/>
                  </a:cubicBezTo>
                  <a:cubicBezTo>
                    <a:pt x="107" y="734"/>
                    <a:pt x="112" y="737"/>
                    <a:pt x="116" y="739"/>
                  </a:cubicBezTo>
                  <a:cubicBezTo>
                    <a:pt x="88" y="749"/>
                    <a:pt x="87" y="800"/>
                    <a:pt x="99" y="826"/>
                  </a:cubicBezTo>
                  <a:cubicBezTo>
                    <a:pt x="88" y="821"/>
                    <a:pt x="73" y="819"/>
                    <a:pt x="70" y="830"/>
                  </a:cubicBezTo>
                  <a:cubicBezTo>
                    <a:pt x="69" y="836"/>
                    <a:pt x="74" y="841"/>
                    <a:pt x="79" y="842"/>
                  </a:cubicBezTo>
                  <a:cubicBezTo>
                    <a:pt x="84" y="843"/>
                    <a:pt x="88" y="841"/>
                    <a:pt x="92" y="840"/>
                  </a:cubicBezTo>
                  <a:cubicBezTo>
                    <a:pt x="97" y="838"/>
                    <a:pt x="102" y="837"/>
                    <a:pt x="106" y="834"/>
                  </a:cubicBezTo>
                  <a:cubicBezTo>
                    <a:pt x="107" y="834"/>
                    <a:pt x="107" y="834"/>
                    <a:pt x="107" y="833"/>
                  </a:cubicBezTo>
                  <a:cubicBezTo>
                    <a:pt x="107" y="833"/>
                    <a:pt x="107" y="833"/>
                    <a:pt x="107" y="833"/>
                  </a:cubicBezTo>
                  <a:cubicBezTo>
                    <a:pt x="108" y="832"/>
                    <a:pt x="108" y="831"/>
                    <a:pt x="107" y="830"/>
                  </a:cubicBezTo>
                  <a:cubicBezTo>
                    <a:pt x="107" y="830"/>
                    <a:pt x="107" y="830"/>
                    <a:pt x="107" y="830"/>
                  </a:cubicBezTo>
                  <a:cubicBezTo>
                    <a:pt x="96" y="798"/>
                    <a:pt x="98" y="768"/>
                    <a:pt x="121" y="742"/>
                  </a:cubicBezTo>
                  <a:cubicBezTo>
                    <a:pt x="141" y="752"/>
                    <a:pt x="165" y="758"/>
                    <a:pt x="187" y="759"/>
                  </a:cubicBezTo>
                  <a:cubicBezTo>
                    <a:pt x="217" y="762"/>
                    <a:pt x="254" y="754"/>
                    <a:pt x="281" y="735"/>
                  </a:cubicBezTo>
                  <a:cubicBezTo>
                    <a:pt x="293" y="738"/>
                    <a:pt x="304" y="770"/>
                    <a:pt x="306" y="779"/>
                  </a:cubicBezTo>
                  <a:cubicBezTo>
                    <a:pt x="311" y="796"/>
                    <a:pt x="310" y="813"/>
                    <a:pt x="306" y="830"/>
                  </a:cubicBezTo>
                  <a:cubicBezTo>
                    <a:pt x="305" y="832"/>
                    <a:pt x="307" y="834"/>
                    <a:pt x="309" y="834"/>
                  </a:cubicBezTo>
                  <a:cubicBezTo>
                    <a:pt x="310" y="835"/>
                    <a:pt x="310" y="835"/>
                    <a:pt x="311" y="835"/>
                  </a:cubicBezTo>
                  <a:cubicBezTo>
                    <a:pt x="318" y="839"/>
                    <a:pt x="326" y="839"/>
                    <a:pt x="334" y="837"/>
                  </a:cubicBezTo>
                  <a:cubicBezTo>
                    <a:pt x="340" y="835"/>
                    <a:pt x="349" y="829"/>
                    <a:pt x="347" y="821"/>
                  </a:cubicBezTo>
                  <a:cubicBezTo>
                    <a:pt x="344" y="814"/>
                    <a:pt x="335" y="812"/>
                    <a:pt x="328" y="814"/>
                  </a:cubicBezTo>
                  <a:cubicBezTo>
                    <a:pt x="324" y="815"/>
                    <a:pt x="319" y="818"/>
                    <a:pt x="315" y="821"/>
                  </a:cubicBezTo>
                  <a:cubicBezTo>
                    <a:pt x="319" y="801"/>
                    <a:pt x="317" y="780"/>
                    <a:pt x="309" y="762"/>
                  </a:cubicBezTo>
                  <a:cubicBezTo>
                    <a:pt x="306" y="756"/>
                    <a:pt x="296" y="736"/>
                    <a:pt x="286" y="731"/>
                  </a:cubicBezTo>
                  <a:cubicBezTo>
                    <a:pt x="300" y="721"/>
                    <a:pt x="310" y="707"/>
                    <a:pt x="316" y="691"/>
                  </a:cubicBezTo>
                  <a:cubicBezTo>
                    <a:pt x="316" y="689"/>
                    <a:pt x="315" y="688"/>
                    <a:pt x="314" y="687"/>
                  </a:cubicBezTo>
                  <a:cubicBezTo>
                    <a:pt x="316" y="650"/>
                    <a:pt x="312" y="611"/>
                    <a:pt x="310" y="574"/>
                  </a:cubicBezTo>
                  <a:cubicBezTo>
                    <a:pt x="308" y="534"/>
                    <a:pt x="307" y="495"/>
                    <a:pt x="305" y="456"/>
                  </a:cubicBezTo>
                  <a:cubicBezTo>
                    <a:pt x="305" y="433"/>
                    <a:pt x="304" y="410"/>
                    <a:pt x="303" y="387"/>
                  </a:cubicBezTo>
                  <a:cubicBezTo>
                    <a:pt x="328" y="399"/>
                    <a:pt x="351" y="375"/>
                    <a:pt x="355" y="351"/>
                  </a:cubicBezTo>
                  <a:cubicBezTo>
                    <a:pt x="355" y="351"/>
                    <a:pt x="355" y="351"/>
                    <a:pt x="355" y="351"/>
                  </a:cubicBezTo>
                  <a:cubicBezTo>
                    <a:pt x="374" y="345"/>
                    <a:pt x="364" y="311"/>
                    <a:pt x="345" y="314"/>
                  </a:cubicBezTo>
                  <a:close/>
                  <a:moveTo>
                    <a:pt x="14" y="329"/>
                  </a:moveTo>
                  <a:cubicBezTo>
                    <a:pt x="10" y="327"/>
                    <a:pt x="7" y="323"/>
                    <a:pt x="8" y="318"/>
                  </a:cubicBezTo>
                  <a:cubicBezTo>
                    <a:pt x="9" y="313"/>
                    <a:pt x="13" y="309"/>
                    <a:pt x="18" y="308"/>
                  </a:cubicBezTo>
                  <a:cubicBezTo>
                    <a:pt x="35" y="308"/>
                    <a:pt x="25" y="334"/>
                    <a:pt x="16" y="329"/>
                  </a:cubicBezTo>
                  <a:cubicBezTo>
                    <a:pt x="15" y="328"/>
                    <a:pt x="15" y="328"/>
                    <a:pt x="14" y="329"/>
                  </a:cubicBezTo>
                  <a:close/>
                  <a:moveTo>
                    <a:pt x="93" y="833"/>
                  </a:moveTo>
                  <a:cubicBezTo>
                    <a:pt x="91" y="834"/>
                    <a:pt x="89" y="834"/>
                    <a:pt x="86" y="835"/>
                  </a:cubicBezTo>
                  <a:cubicBezTo>
                    <a:pt x="86" y="835"/>
                    <a:pt x="74" y="837"/>
                    <a:pt x="77" y="831"/>
                  </a:cubicBezTo>
                  <a:cubicBezTo>
                    <a:pt x="79" y="828"/>
                    <a:pt x="88" y="829"/>
                    <a:pt x="91" y="829"/>
                  </a:cubicBezTo>
                  <a:cubicBezTo>
                    <a:pt x="94" y="829"/>
                    <a:pt x="97" y="830"/>
                    <a:pt x="100" y="831"/>
                  </a:cubicBezTo>
                  <a:cubicBezTo>
                    <a:pt x="98" y="832"/>
                    <a:pt x="95" y="832"/>
                    <a:pt x="93" y="833"/>
                  </a:cubicBezTo>
                  <a:close/>
                  <a:moveTo>
                    <a:pt x="324" y="823"/>
                  </a:moveTo>
                  <a:cubicBezTo>
                    <a:pt x="328" y="821"/>
                    <a:pt x="339" y="817"/>
                    <a:pt x="339" y="824"/>
                  </a:cubicBezTo>
                  <a:cubicBezTo>
                    <a:pt x="339" y="829"/>
                    <a:pt x="331" y="832"/>
                    <a:pt x="326" y="832"/>
                  </a:cubicBezTo>
                  <a:cubicBezTo>
                    <a:pt x="322" y="833"/>
                    <a:pt x="319" y="832"/>
                    <a:pt x="315" y="832"/>
                  </a:cubicBezTo>
                  <a:cubicBezTo>
                    <a:pt x="318" y="828"/>
                    <a:pt x="320" y="825"/>
                    <a:pt x="324" y="823"/>
                  </a:cubicBezTo>
                  <a:close/>
                  <a:moveTo>
                    <a:pt x="110" y="138"/>
                  </a:moveTo>
                  <a:cubicBezTo>
                    <a:pt x="116" y="123"/>
                    <a:pt x="122" y="108"/>
                    <a:pt x="128" y="93"/>
                  </a:cubicBezTo>
                  <a:cubicBezTo>
                    <a:pt x="128" y="94"/>
                    <a:pt x="129" y="94"/>
                    <a:pt x="129" y="95"/>
                  </a:cubicBezTo>
                  <a:cubicBezTo>
                    <a:pt x="155" y="112"/>
                    <a:pt x="195" y="107"/>
                    <a:pt x="217" y="86"/>
                  </a:cubicBezTo>
                  <a:cubicBezTo>
                    <a:pt x="222" y="94"/>
                    <a:pt x="227" y="102"/>
                    <a:pt x="231" y="111"/>
                  </a:cubicBezTo>
                  <a:cubicBezTo>
                    <a:pt x="252" y="145"/>
                    <a:pt x="271" y="182"/>
                    <a:pt x="291" y="217"/>
                  </a:cubicBezTo>
                  <a:cubicBezTo>
                    <a:pt x="290" y="216"/>
                    <a:pt x="289" y="217"/>
                    <a:pt x="288" y="218"/>
                  </a:cubicBezTo>
                  <a:cubicBezTo>
                    <a:pt x="277" y="237"/>
                    <a:pt x="257" y="236"/>
                    <a:pt x="242" y="222"/>
                  </a:cubicBezTo>
                  <a:cubicBezTo>
                    <a:pt x="241" y="220"/>
                    <a:pt x="238" y="220"/>
                    <a:pt x="236" y="222"/>
                  </a:cubicBezTo>
                  <a:cubicBezTo>
                    <a:pt x="229" y="231"/>
                    <a:pt x="223" y="240"/>
                    <a:pt x="210" y="240"/>
                  </a:cubicBezTo>
                  <a:cubicBezTo>
                    <a:pt x="199" y="240"/>
                    <a:pt x="191" y="233"/>
                    <a:pt x="185" y="225"/>
                  </a:cubicBezTo>
                  <a:cubicBezTo>
                    <a:pt x="184" y="222"/>
                    <a:pt x="180" y="221"/>
                    <a:pt x="179" y="224"/>
                  </a:cubicBezTo>
                  <a:cubicBezTo>
                    <a:pt x="175" y="236"/>
                    <a:pt x="167" y="241"/>
                    <a:pt x="155" y="241"/>
                  </a:cubicBezTo>
                  <a:cubicBezTo>
                    <a:pt x="145" y="241"/>
                    <a:pt x="134" y="238"/>
                    <a:pt x="132" y="227"/>
                  </a:cubicBezTo>
                  <a:cubicBezTo>
                    <a:pt x="131" y="225"/>
                    <a:pt x="130" y="225"/>
                    <a:pt x="129" y="226"/>
                  </a:cubicBezTo>
                  <a:cubicBezTo>
                    <a:pt x="128" y="225"/>
                    <a:pt x="127" y="225"/>
                    <a:pt x="126" y="226"/>
                  </a:cubicBezTo>
                  <a:cubicBezTo>
                    <a:pt x="118" y="233"/>
                    <a:pt x="114" y="242"/>
                    <a:pt x="102" y="245"/>
                  </a:cubicBezTo>
                  <a:cubicBezTo>
                    <a:pt x="96" y="247"/>
                    <a:pt x="89" y="246"/>
                    <a:pt x="83" y="244"/>
                  </a:cubicBezTo>
                  <a:cubicBezTo>
                    <a:pt x="79" y="243"/>
                    <a:pt x="70" y="239"/>
                    <a:pt x="68" y="234"/>
                  </a:cubicBezTo>
                  <a:cubicBezTo>
                    <a:pt x="88" y="206"/>
                    <a:pt x="98" y="169"/>
                    <a:pt x="110" y="138"/>
                  </a:cubicBezTo>
                  <a:close/>
                  <a:moveTo>
                    <a:pt x="198" y="753"/>
                  </a:moveTo>
                  <a:cubicBezTo>
                    <a:pt x="174" y="753"/>
                    <a:pt x="149" y="746"/>
                    <a:pt x="126" y="735"/>
                  </a:cubicBezTo>
                  <a:cubicBezTo>
                    <a:pt x="112" y="729"/>
                    <a:pt x="99" y="721"/>
                    <a:pt x="94" y="705"/>
                  </a:cubicBezTo>
                  <a:cubicBezTo>
                    <a:pt x="93" y="704"/>
                    <a:pt x="93" y="702"/>
                    <a:pt x="92" y="700"/>
                  </a:cubicBezTo>
                  <a:cubicBezTo>
                    <a:pt x="127" y="704"/>
                    <a:pt x="162" y="704"/>
                    <a:pt x="196" y="705"/>
                  </a:cubicBezTo>
                  <a:cubicBezTo>
                    <a:pt x="231" y="705"/>
                    <a:pt x="266" y="707"/>
                    <a:pt x="300" y="704"/>
                  </a:cubicBezTo>
                  <a:cubicBezTo>
                    <a:pt x="277" y="736"/>
                    <a:pt x="238" y="753"/>
                    <a:pt x="198" y="753"/>
                  </a:cubicBezTo>
                  <a:close/>
                  <a:moveTo>
                    <a:pt x="309" y="685"/>
                  </a:moveTo>
                  <a:cubicBezTo>
                    <a:pt x="309" y="687"/>
                    <a:pt x="309" y="688"/>
                    <a:pt x="309" y="689"/>
                  </a:cubicBezTo>
                  <a:cubicBezTo>
                    <a:pt x="308" y="693"/>
                    <a:pt x="306" y="696"/>
                    <a:pt x="304" y="699"/>
                  </a:cubicBezTo>
                  <a:cubicBezTo>
                    <a:pt x="303" y="699"/>
                    <a:pt x="303" y="699"/>
                    <a:pt x="303" y="699"/>
                  </a:cubicBezTo>
                  <a:cubicBezTo>
                    <a:pt x="267" y="698"/>
                    <a:pt x="232" y="699"/>
                    <a:pt x="196" y="699"/>
                  </a:cubicBezTo>
                  <a:cubicBezTo>
                    <a:pt x="161" y="698"/>
                    <a:pt x="126" y="696"/>
                    <a:pt x="91" y="696"/>
                  </a:cubicBezTo>
                  <a:cubicBezTo>
                    <a:pt x="91" y="693"/>
                    <a:pt x="91" y="690"/>
                    <a:pt x="90" y="687"/>
                  </a:cubicBezTo>
                  <a:cubicBezTo>
                    <a:pt x="90" y="686"/>
                    <a:pt x="90" y="684"/>
                    <a:pt x="90" y="683"/>
                  </a:cubicBezTo>
                  <a:cubicBezTo>
                    <a:pt x="126" y="687"/>
                    <a:pt x="163" y="685"/>
                    <a:pt x="199" y="685"/>
                  </a:cubicBezTo>
                  <a:cubicBezTo>
                    <a:pt x="235" y="685"/>
                    <a:pt x="272" y="685"/>
                    <a:pt x="308" y="686"/>
                  </a:cubicBezTo>
                  <a:cubicBezTo>
                    <a:pt x="308" y="686"/>
                    <a:pt x="309" y="685"/>
                    <a:pt x="309" y="685"/>
                  </a:cubicBezTo>
                  <a:close/>
                  <a:moveTo>
                    <a:pt x="308" y="679"/>
                  </a:moveTo>
                  <a:cubicBezTo>
                    <a:pt x="271" y="679"/>
                    <a:pt x="235" y="679"/>
                    <a:pt x="199" y="679"/>
                  </a:cubicBezTo>
                  <a:cubicBezTo>
                    <a:pt x="163" y="679"/>
                    <a:pt x="126" y="677"/>
                    <a:pt x="90" y="680"/>
                  </a:cubicBezTo>
                  <a:cubicBezTo>
                    <a:pt x="91" y="611"/>
                    <a:pt x="86" y="541"/>
                    <a:pt x="82" y="473"/>
                  </a:cubicBezTo>
                  <a:cubicBezTo>
                    <a:pt x="79" y="396"/>
                    <a:pt x="74" y="320"/>
                    <a:pt x="68" y="244"/>
                  </a:cubicBezTo>
                  <a:cubicBezTo>
                    <a:pt x="76" y="251"/>
                    <a:pt x="90" y="254"/>
                    <a:pt x="96" y="254"/>
                  </a:cubicBezTo>
                  <a:cubicBezTo>
                    <a:pt x="108" y="253"/>
                    <a:pt x="123" y="246"/>
                    <a:pt x="128" y="235"/>
                  </a:cubicBezTo>
                  <a:cubicBezTo>
                    <a:pt x="134" y="255"/>
                    <a:pt x="177" y="254"/>
                    <a:pt x="184" y="233"/>
                  </a:cubicBezTo>
                  <a:cubicBezTo>
                    <a:pt x="195" y="254"/>
                    <a:pt x="233" y="252"/>
                    <a:pt x="241" y="230"/>
                  </a:cubicBezTo>
                  <a:cubicBezTo>
                    <a:pt x="252" y="247"/>
                    <a:pt x="280" y="244"/>
                    <a:pt x="291" y="226"/>
                  </a:cubicBezTo>
                  <a:cubicBezTo>
                    <a:pt x="292" y="304"/>
                    <a:pt x="294" y="381"/>
                    <a:pt x="297" y="459"/>
                  </a:cubicBezTo>
                  <a:cubicBezTo>
                    <a:pt x="299" y="498"/>
                    <a:pt x="300" y="538"/>
                    <a:pt x="302" y="577"/>
                  </a:cubicBezTo>
                  <a:cubicBezTo>
                    <a:pt x="304" y="610"/>
                    <a:pt x="303" y="645"/>
                    <a:pt x="308" y="679"/>
                  </a:cubicBezTo>
                  <a:close/>
                  <a:moveTo>
                    <a:pt x="355" y="343"/>
                  </a:moveTo>
                  <a:cubicBezTo>
                    <a:pt x="355" y="342"/>
                    <a:pt x="354" y="342"/>
                    <a:pt x="354" y="341"/>
                  </a:cubicBezTo>
                  <a:cubicBezTo>
                    <a:pt x="353" y="341"/>
                    <a:pt x="353" y="340"/>
                    <a:pt x="352" y="341"/>
                  </a:cubicBezTo>
                  <a:cubicBezTo>
                    <a:pt x="347" y="341"/>
                    <a:pt x="341" y="339"/>
                    <a:pt x="339" y="334"/>
                  </a:cubicBezTo>
                  <a:cubicBezTo>
                    <a:pt x="336" y="329"/>
                    <a:pt x="340" y="321"/>
                    <a:pt x="347" y="320"/>
                  </a:cubicBezTo>
                  <a:cubicBezTo>
                    <a:pt x="357" y="320"/>
                    <a:pt x="363" y="337"/>
                    <a:pt x="355"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6"/>
            <p:cNvSpPr/>
            <p:nvPr/>
          </p:nvSpPr>
          <p:spPr bwMode="auto">
            <a:xfrm>
              <a:off x="1037" y="2486"/>
              <a:ext cx="107" cy="81"/>
            </a:xfrm>
            <a:custGeom>
              <a:avLst/>
              <a:gdLst>
                <a:gd name="T0" fmla="*/ 17 w 45"/>
                <a:gd name="T1" fmla="*/ 4 h 34"/>
                <a:gd name="T2" fmla="*/ 9 w 45"/>
                <a:gd name="T3" fmla="*/ 32 h 34"/>
                <a:gd name="T4" fmla="*/ 13 w 45"/>
                <a:gd name="T5" fmla="*/ 29 h 34"/>
                <a:gd name="T6" fmla="*/ 20 w 45"/>
                <a:gd name="T7" fmla="*/ 13 h 34"/>
                <a:gd name="T8" fmla="*/ 30 w 45"/>
                <a:gd name="T9" fmla="*/ 15 h 34"/>
                <a:gd name="T10" fmla="*/ 34 w 45"/>
                <a:gd name="T11" fmla="*/ 23 h 34"/>
                <a:gd name="T12" fmla="*/ 43 w 45"/>
                <a:gd name="T13" fmla="*/ 22 h 34"/>
                <a:gd name="T14" fmla="*/ 17 w 45"/>
                <a:gd name="T15" fmla="*/ 4 h 3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5" h="34">
                  <a:moveTo>
                    <a:pt x="17" y="4"/>
                  </a:moveTo>
                  <a:cubicBezTo>
                    <a:pt x="6" y="7"/>
                    <a:pt x="0" y="23"/>
                    <a:pt x="9" y="32"/>
                  </a:cubicBezTo>
                  <a:cubicBezTo>
                    <a:pt x="11" y="34"/>
                    <a:pt x="14" y="32"/>
                    <a:pt x="13" y="29"/>
                  </a:cubicBezTo>
                  <a:cubicBezTo>
                    <a:pt x="12" y="23"/>
                    <a:pt x="13" y="15"/>
                    <a:pt x="20" y="13"/>
                  </a:cubicBezTo>
                  <a:cubicBezTo>
                    <a:pt x="24" y="12"/>
                    <a:pt x="27" y="13"/>
                    <a:pt x="30" y="15"/>
                  </a:cubicBezTo>
                  <a:cubicBezTo>
                    <a:pt x="32" y="17"/>
                    <a:pt x="33" y="20"/>
                    <a:pt x="34" y="23"/>
                  </a:cubicBezTo>
                  <a:cubicBezTo>
                    <a:pt x="36" y="27"/>
                    <a:pt x="42" y="26"/>
                    <a:pt x="43" y="22"/>
                  </a:cubicBezTo>
                  <a:cubicBezTo>
                    <a:pt x="45" y="9"/>
                    <a:pt x="28" y="0"/>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7"/>
            <p:cNvSpPr/>
            <p:nvPr/>
          </p:nvSpPr>
          <p:spPr bwMode="auto">
            <a:xfrm>
              <a:off x="1342" y="2479"/>
              <a:ext cx="93" cy="73"/>
            </a:xfrm>
            <a:custGeom>
              <a:avLst/>
              <a:gdLst>
                <a:gd name="T0" fmla="*/ 22 w 39"/>
                <a:gd name="T1" fmla="*/ 2 h 31"/>
                <a:gd name="T2" fmla="*/ 2 w 39"/>
                <a:gd name="T3" fmla="*/ 27 h 31"/>
                <a:gd name="T4" fmla="*/ 7 w 39"/>
                <a:gd name="T5" fmla="*/ 27 h 31"/>
                <a:gd name="T6" fmla="*/ 19 w 39"/>
                <a:gd name="T7" fmla="*/ 11 h 31"/>
                <a:gd name="T8" fmla="*/ 25 w 39"/>
                <a:gd name="T9" fmla="*/ 21 h 31"/>
                <a:gd name="T10" fmla="*/ 33 w 39"/>
                <a:gd name="T11" fmla="*/ 26 h 31"/>
                <a:gd name="T12" fmla="*/ 22 w 39"/>
                <a:gd name="T13" fmla="*/ 2 h 31"/>
              </a:gdLst>
              <a:ahLst/>
              <a:cxnLst>
                <a:cxn ang="0">
                  <a:pos x="T0" y="T1"/>
                </a:cxn>
                <a:cxn ang="0">
                  <a:pos x="T2" y="T3"/>
                </a:cxn>
                <a:cxn ang="0">
                  <a:pos x="T4" y="T5"/>
                </a:cxn>
                <a:cxn ang="0">
                  <a:pos x="T6" y="T7"/>
                </a:cxn>
                <a:cxn ang="0">
                  <a:pos x="T8" y="T9"/>
                </a:cxn>
                <a:cxn ang="0">
                  <a:pos x="T10" y="T11"/>
                </a:cxn>
                <a:cxn ang="0">
                  <a:pos x="T12" y="T13"/>
                </a:cxn>
              </a:cxnLst>
              <a:rect l="0" t="0" r="r" b="b"/>
              <a:pathLst>
                <a:path w="39" h="31">
                  <a:moveTo>
                    <a:pt x="22" y="2"/>
                  </a:moveTo>
                  <a:cubicBezTo>
                    <a:pt x="8" y="0"/>
                    <a:pt x="0" y="15"/>
                    <a:pt x="2" y="27"/>
                  </a:cubicBezTo>
                  <a:cubicBezTo>
                    <a:pt x="2" y="30"/>
                    <a:pt x="6" y="29"/>
                    <a:pt x="7" y="27"/>
                  </a:cubicBezTo>
                  <a:cubicBezTo>
                    <a:pt x="9" y="21"/>
                    <a:pt x="11" y="12"/>
                    <a:pt x="19" y="11"/>
                  </a:cubicBezTo>
                  <a:cubicBezTo>
                    <a:pt x="24" y="10"/>
                    <a:pt x="27" y="17"/>
                    <a:pt x="25" y="21"/>
                  </a:cubicBezTo>
                  <a:cubicBezTo>
                    <a:pt x="23" y="27"/>
                    <a:pt x="30" y="31"/>
                    <a:pt x="33" y="26"/>
                  </a:cubicBezTo>
                  <a:cubicBezTo>
                    <a:pt x="39" y="17"/>
                    <a:pt x="32" y="3"/>
                    <a:pt x="22"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8"/>
            <p:cNvSpPr/>
            <p:nvPr/>
          </p:nvSpPr>
          <p:spPr bwMode="auto">
            <a:xfrm>
              <a:off x="1220" y="2571"/>
              <a:ext cx="50" cy="50"/>
            </a:xfrm>
            <a:custGeom>
              <a:avLst/>
              <a:gdLst>
                <a:gd name="T0" fmla="*/ 17 w 21"/>
                <a:gd name="T1" fmla="*/ 4 h 21"/>
                <a:gd name="T2" fmla="*/ 1 w 21"/>
                <a:gd name="T3" fmla="*/ 6 h 21"/>
                <a:gd name="T4" fmla="*/ 2 w 21"/>
                <a:gd name="T5" fmla="*/ 8 h 21"/>
                <a:gd name="T6" fmla="*/ 12 w 21"/>
                <a:gd name="T7" fmla="*/ 8 h 21"/>
                <a:gd name="T8" fmla="*/ 11 w 21"/>
                <a:gd name="T9" fmla="*/ 18 h 21"/>
                <a:gd name="T10" fmla="*/ 13 w 21"/>
                <a:gd name="T11" fmla="*/ 21 h 21"/>
                <a:gd name="T12" fmla="*/ 17 w 21"/>
                <a:gd name="T13" fmla="*/ 4 h 21"/>
              </a:gdLst>
              <a:ahLst/>
              <a:cxnLst>
                <a:cxn ang="0">
                  <a:pos x="T0" y="T1"/>
                </a:cxn>
                <a:cxn ang="0">
                  <a:pos x="T2" y="T3"/>
                </a:cxn>
                <a:cxn ang="0">
                  <a:pos x="T4" y="T5"/>
                </a:cxn>
                <a:cxn ang="0">
                  <a:pos x="T6" y="T7"/>
                </a:cxn>
                <a:cxn ang="0">
                  <a:pos x="T8" y="T9"/>
                </a:cxn>
                <a:cxn ang="0">
                  <a:pos x="T10" y="T11"/>
                </a:cxn>
                <a:cxn ang="0">
                  <a:pos x="T12" y="T13"/>
                </a:cxn>
              </a:cxnLst>
              <a:rect l="0" t="0" r="r" b="b"/>
              <a:pathLst>
                <a:path w="21" h="21">
                  <a:moveTo>
                    <a:pt x="17" y="4"/>
                  </a:moveTo>
                  <a:cubicBezTo>
                    <a:pt x="12" y="0"/>
                    <a:pt x="3" y="0"/>
                    <a:pt x="1" y="6"/>
                  </a:cubicBezTo>
                  <a:cubicBezTo>
                    <a:pt x="0" y="7"/>
                    <a:pt x="1" y="9"/>
                    <a:pt x="2" y="8"/>
                  </a:cubicBezTo>
                  <a:cubicBezTo>
                    <a:pt x="5" y="6"/>
                    <a:pt x="10" y="5"/>
                    <a:pt x="12" y="8"/>
                  </a:cubicBezTo>
                  <a:cubicBezTo>
                    <a:pt x="15" y="11"/>
                    <a:pt x="12" y="14"/>
                    <a:pt x="11" y="18"/>
                  </a:cubicBezTo>
                  <a:cubicBezTo>
                    <a:pt x="10" y="19"/>
                    <a:pt x="12" y="21"/>
                    <a:pt x="13" y="21"/>
                  </a:cubicBezTo>
                  <a:cubicBezTo>
                    <a:pt x="21" y="20"/>
                    <a:pt x="21" y="8"/>
                    <a:pt x="17"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9"/>
            <p:cNvSpPr/>
            <p:nvPr/>
          </p:nvSpPr>
          <p:spPr bwMode="auto">
            <a:xfrm>
              <a:off x="1120" y="2640"/>
              <a:ext cx="258" cy="142"/>
            </a:xfrm>
            <a:custGeom>
              <a:avLst/>
              <a:gdLst>
                <a:gd name="T0" fmla="*/ 100 w 108"/>
                <a:gd name="T1" fmla="*/ 4 h 60"/>
                <a:gd name="T2" fmla="*/ 50 w 108"/>
                <a:gd name="T3" fmla="*/ 16 h 60"/>
                <a:gd name="T4" fmla="*/ 24 w 108"/>
                <a:gd name="T5" fmla="*/ 12 h 60"/>
                <a:gd name="T6" fmla="*/ 4 w 108"/>
                <a:gd name="T7" fmla="*/ 7 h 60"/>
                <a:gd name="T8" fmla="*/ 4 w 108"/>
                <a:gd name="T9" fmla="*/ 7 h 60"/>
                <a:gd name="T10" fmla="*/ 0 w 108"/>
                <a:gd name="T11" fmla="*/ 8 h 60"/>
                <a:gd name="T12" fmla="*/ 108 w 108"/>
                <a:gd name="T13" fmla="*/ 6 h 60"/>
                <a:gd name="T14" fmla="*/ 100 w 108"/>
                <a:gd name="T15" fmla="*/ 4 h 60"/>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08" h="60">
                  <a:moveTo>
                    <a:pt x="100" y="4"/>
                  </a:moveTo>
                  <a:cubicBezTo>
                    <a:pt x="83" y="10"/>
                    <a:pt x="69" y="17"/>
                    <a:pt x="50" y="16"/>
                  </a:cubicBezTo>
                  <a:cubicBezTo>
                    <a:pt x="41" y="16"/>
                    <a:pt x="32" y="15"/>
                    <a:pt x="24" y="12"/>
                  </a:cubicBezTo>
                  <a:cubicBezTo>
                    <a:pt x="17" y="10"/>
                    <a:pt x="11" y="7"/>
                    <a:pt x="4" y="7"/>
                  </a:cubicBezTo>
                  <a:cubicBezTo>
                    <a:pt x="4" y="7"/>
                    <a:pt x="4" y="7"/>
                    <a:pt x="4" y="7"/>
                  </a:cubicBezTo>
                  <a:cubicBezTo>
                    <a:pt x="3" y="5"/>
                    <a:pt x="0" y="6"/>
                    <a:pt x="0" y="8"/>
                  </a:cubicBezTo>
                  <a:cubicBezTo>
                    <a:pt x="5" y="60"/>
                    <a:pt x="105" y="58"/>
                    <a:pt x="108" y="6"/>
                  </a:cubicBezTo>
                  <a:cubicBezTo>
                    <a:pt x="108" y="1"/>
                    <a:pt x="102" y="0"/>
                    <a:pt x="100"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48"/>
          <p:cNvSpPr/>
          <p:nvPr>
            <p:custDataLst>
              <p:tags r:id="rId4"/>
            </p:custDataLst>
          </p:nvPr>
        </p:nvSpPr>
        <p:spPr bwMode="auto">
          <a:xfrm>
            <a:off x="4208808" y="1001446"/>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1"/>
          <a:stretch>
            <a:fillRect/>
          </a:stretch>
        </p:blipFill>
        <p:spPr>
          <a:xfrm>
            <a:off x="1641071" y="2636399"/>
            <a:ext cx="8563953" cy="2786913"/>
          </a:xfrm>
          <a:prstGeom prst="rect">
            <a:avLst/>
          </a:prstGeom>
        </p:spPr>
      </p:pic>
      <p:sp>
        <p:nvSpPr>
          <p:cNvPr id="61" name="椭圆 31"/>
          <p:cNvSpPr/>
          <p:nvPr/>
        </p:nvSpPr>
        <p:spPr>
          <a:xfrm rot="16200000">
            <a:off x="5846170" y="1030380"/>
            <a:ext cx="2862299" cy="546805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62" name="文本框 61"/>
          <p:cNvSpPr txBox="1"/>
          <p:nvPr/>
        </p:nvSpPr>
        <p:spPr>
          <a:xfrm>
            <a:off x="4948050" y="3061618"/>
            <a:ext cx="4662411" cy="1476375"/>
          </a:xfrm>
          <a:prstGeom prst="rect">
            <a:avLst/>
          </a:prstGeom>
          <a:noFill/>
        </p:spPr>
        <p:txBody>
          <a:bodyPr wrap="square" rtlCol="0">
            <a:spAutoFit/>
          </a:bodyPr>
          <a:lstStyle>
            <a:defPPr>
              <a:defRPr lang="zh-CN"/>
            </a:defPPr>
            <a:lvl1pPr algn="just">
              <a:lnSpc>
                <a:spcPct val="125000"/>
              </a:lnSpc>
              <a:defRPr sz="1600">
                <a:solidFill>
                  <a:schemeClr val="accent1">
                    <a:lumMod val="50000"/>
                  </a:schemeClr>
                </a:solidFill>
                <a:latin typeface="华文黑体" panose="02010600040101010101" pitchFamily="2" charset="-122"/>
                <a:ea typeface="华文黑体" panose="02010600040101010101" pitchFamily="2" charset="-122"/>
              </a:defRPr>
            </a:lvl1pPr>
          </a:lstStyle>
          <a:p>
            <a:pPr algn="l"/>
            <a:r>
              <a:rPr lang="zh-CN" altLang="en-US" sz="1800" b="1" dirty="0">
                <a:solidFill>
                  <a:schemeClr val="tx1"/>
                </a:solidFill>
                <a:latin typeface="楷体" panose="02010609060101010101" pitchFamily="49" charset="-122"/>
                <a:ea typeface="楷体" panose="02010609060101010101" pitchFamily="49" charset="-122"/>
              </a:rPr>
              <a:t>    顾名思义就是指，只结清一部分本金，剩余金额再分期还款。部分结清贷款本金不再产生利息，剩余贷款本金后期还可以随时部分结清或全额结清。</a:t>
            </a:r>
            <a:endParaRPr lang="zh-CN" altLang="en-US" sz="1800" b="1" dirty="0">
              <a:solidFill>
                <a:schemeClr val="tx1"/>
              </a:solidFill>
              <a:latin typeface="楷体" panose="02010609060101010101" pitchFamily="49" charset="-122"/>
              <a:ea typeface="楷体" panose="02010609060101010101" pitchFamily="49" charset="-122"/>
            </a:endParaRPr>
          </a:p>
        </p:txBody>
      </p:sp>
      <p:pic>
        <p:nvPicPr>
          <p:cNvPr id="64" name="图片 63"/>
          <p:cNvPicPr>
            <a:picLocks noChangeAspect="1"/>
          </p:cNvPicPr>
          <p:nvPr/>
        </p:nvPicPr>
        <p:blipFill>
          <a:blip r:embed="rId2"/>
          <a:stretch>
            <a:fillRect/>
          </a:stretch>
        </p:blipFill>
        <p:spPr>
          <a:xfrm rot="2448184">
            <a:off x="10253266" y="889915"/>
            <a:ext cx="715386" cy="1012339"/>
          </a:xfrm>
          <a:prstGeom prst="rect">
            <a:avLst/>
          </a:prstGeom>
        </p:spPr>
      </p:pic>
      <p:sp>
        <p:nvSpPr>
          <p:cNvPr id="66" name="文本框 4"/>
          <p:cNvSpPr txBox="1">
            <a:spLocks noChangeArrowheads="1"/>
          </p:cNvSpPr>
          <p:nvPr>
            <p:custDataLst>
              <p:tags r:id="rId3"/>
            </p:custDataLst>
          </p:nvPr>
        </p:nvSpPr>
        <p:spPr bwMode="auto">
          <a:xfrm>
            <a:off x="4825365" y="1073785"/>
            <a:ext cx="254127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en-US" altLang="zh-CN" sz="2800" b="1" dirty="0">
                <a:solidFill>
                  <a:schemeClr val="tx1">
                    <a:lumMod val="75000"/>
                    <a:lumOff val="25000"/>
                  </a:schemeClr>
                </a:solidFill>
                <a:latin typeface="楷体" panose="02010609060101010101" pitchFamily="49" charset="-122"/>
                <a:ea typeface="楷体" panose="02010609060101010101" pitchFamily="49" charset="-122"/>
              </a:rPr>
              <a:t>2.</a:t>
            </a:r>
            <a:r>
              <a:rPr lang="zh-CN" altLang="en-US" sz="2800" b="1" dirty="0">
                <a:solidFill>
                  <a:schemeClr val="tx1">
                    <a:lumMod val="75000"/>
                    <a:lumOff val="25000"/>
                  </a:schemeClr>
                </a:solidFill>
                <a:latin typeface="楷体" panose="02010609060101010101" pitchFamily="49" charset="-122"/>
                <a:ea typeface="楷体" panose="02010609060101010101" pitchFamily="49" charset="-122"/>
              </a:rPr>
              <a:t>部分结清</a:t>
            </a:r>
            <a:endParaRPr lang="zh-CN" altLang="en-US" sz="2800" b="1" spc="300" dirty="0">
              <a:solidFill>
                <a:srgbClr val="E3677C"/>
              </a:solidFill>
              <a:latin typeface="楷体" panose="02010609060101010101" pitchFamily="49" charset="-122"/>
              <a:ea typeface="楷体" panose="02010609060101010101" pitchFamily="49" charset="-122"/>
            </a:endParaRPr>
          </a:p>
        </p:txBody>
      </p:sp>
      <p:grpSp>
        <p:nvGrpSpPr>
          <p:cNvPr id="15" name="Group 12"/>
          <p:cNvGrpSpPr>
            <a:grpSpLocks noChangeAspect="1"/>
          </p:cNvGrpSpPr>
          <p:nvPr/>
        </p:nvGrpSpPr>
        <p:grpSpPr bwMode="auto">
          <a:xfrm>
            <a:off x="1667984" y="2979701"/>
            <a:ext cx="3280066" cy="2785489"/>
            <a:chOff x="2856" y="1045"/>
            <a:chExt cx="2109" cy="1791"/>
          </a:xfrm>
          <a:solidFill>
            <a:schemeClr val="tx1">
              <a:lumMod val="95000"/>
              <a:lumOff val="5000"/>
            </a:schemeClr>
          </a:solidFill>
        </p:grpSpPr>
        <p:sp>
          <p:nvSpPr>
            <p:cNvPr id="16" name="Freeform 13"/>
            <p:cNvSpPr/>
            <p:nvPr/>
          </p:nvSpPr>
          <p:spPr bwMode="auto">
            <a:xfrm>
              <a:off x="3797" y="1643"/>
              <a:ext cx="71" cy="46"/>
            </a:xfrm>
            <a:custGeom>
              <a:avLst/>
              <a:gdLst>
                <a:gd name="T0" fmla="*/ 14 w 28"/>
                <a:gd name="T1" fmla="*/ 0 h 18"/>
                <a:gd name="T2" fmla="*/ 1 w 28"/>
                <a:gd name="T3" fmla="*/ 14 h 18"/>
                <a:gd name="T4" fmla="*/ 5 w 28"/>
                <a:gd name="T5" fmla="*/ 15 h 18"/>
                <a:gd name="T6" fmla="*/ 14 w 28"/>
                <a:gd name="T7" fmla="*/ 7 h 18"/>
                <a:gd name="T8" fmla="*/ 21 w 28"/>
                <a:gd name="T9" fmla="*/ 15 h 18"/>
                <a:gd name="T10" fmla="*/ 27 w 28"/>
                <a:gd name="T11" fmla="*/ 15 h 18"/>
                <a:gd name="T12" fmla="*/ 14 w 28"/>
                <a:gd name="T13" fmla="*/ 0 h 18"/>
              </a:gdLst>
              <a:ahLst/>
              <a:cxnLst>
                <a:cxn ang="0">
                  <a:pos x="T0" y="T1"/>
                </a:cxn>
                <a:cxn ang="0">
                  <a:pos x="T2" y="T3"/>
                </a:cxn>
                <a:cxn ang="0">
                  <a:pos x="T4" y="T5"/>
                </a:cxn>
                <a:cxn ang="0">
                  <a:pos x="T6" y="T7"/>
                </a:cxn>
                <a:cxn ang="0">
                  <a:pos x="T8" y="T9"/>
                </a:cxn>
                <a:cxn ang="0">
                  <a:pos x="T10" y="T11"/>
                </a:cxn>
                <a:cxn ang="0">
                  <a:pos x="T12" y="T13"/>
                </a:cxn>
              </a:cxnLst>
              <a:rect l="0" t="0" r="r" b="b"/>
              <a:pathLst>
                <a:path w="28" h="18">
                  <a:moveTo>
                    <a:pt x="14" y="0"/>
                  </a:moveTo>
                  <a:cubicBezTo>
                    <a:pt x="7" y="0"/>
                    <a:pt x="0" y="7"/>
                    <a:pt x="1" y="14"/>
                  </a:cubicBezTo>
                  <a:cubicBezTo>
                    <a:pt x="1" y="17"/>
                    <a:pt x="5" y="18"/>
                    <a:pt x="5" y="15"/>
                  </a:cubicBezTo>
                  <a:cubicBezTo>
                    <a:pt x="6" y="11"/>
                    <a:pt x="10" y="7"/>
                    <a:pt x="14" y="7"/>
                  </a:cubicBezTo>
                  <a:cubicBezTo>
                    <a:pt x="18" y="7"/>
                    <a:pt x="20" y="11"/>
                    <a:pt x="21" y="15"/>
                  </a:cubicBezTo>
                  <a:cubicBezTo>
                    <a:pt x="22" y="18"/>
                    <a:pt x="27" y="18"/>
                    <a:pt x="27" y="15"/>
                  </a:cubicBezTo>
                  <a:cubicBezTo>
                    <a:pt x="28" y="7"/>
                    <a:pt x="22" y="0"/>
                    <a:pt x="14"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4"/>
            <p:cNvSpPr/>
            <p:nvPr/>
          </p:nvSpPr>
          <p:spPr bwMode="auto">
            <a:xfrm>
              <a:off x="4003" y="1633"/>
              <a:ext cx="69" cy="48"/>
            </a:xfrm>
            <a:custGeom>
              <a:avLst/>
              <a:gdLst>
                <a:gd name="T0" fmla="*/ 13 w 27"/>
                <a:gd name="T1" fmla="*/ 0 h 19"/>
                <a:gd name="T2" fmla="*/ 1 w 27"/>
                <a:gd name="T3" fmla="*/ 14 h 19"/>
                <a:gd name="T4" fmla="*/ 6 w 27"/>
                <a:gd name="T5" fmla="*/ 14 h 19"/>
                <a:gd name="T6" fmla="*/ 13 w 27"/>
                <a:gd name="T7" fmla="*/ 7 h 19"/>
                <a:gd name="T8" fmla="*/ 20 w 27"/>
                <a:gd name="T9" fmla="*/ 14 h 19"/>
                <a:gd name="T10" fmla="*/ 26 w 27"/>
                <a:gd name="T11" fmla="*/ 15 h 19"/>
                <a:gd name="T12" fmla="*/ 13 w 27"/>
                <a:gd name="T13" fmla="*/ 0 h 19"/>
              </a:gdLst>
              <a:ahLst/>
              <a:cxnLst>
                <a:cxn ang="0">
                  <a:pos x="T0" y="T1"/>
                </a:cxn>
                <a:cxn ang="0">
                  <a:pos x="T2" y="T3"/>
                </a:cxn>
                <a:cxn ang="0">
                  <a:pos x="T4" y="T5"/>
                </a:cxn>
                <a:cxn ang="0">
                  <a:pos x="T6" y="T7"/>
                </a:cxn>
                <a:cxn ang="0">
                  <a:pos x="T8" y="T9"/>
                </a:cxn>
                <a:cxn ang="0">
                  <a:pos x="T10" y="T11"/>
                </a:cxn>
                <a:cxn ang="0">
                  <a:pos x="T12" y="T13"/>
                </a:cxn>
              </a:cxnLst>
              <a:rect l="0" t="0" r="r" b="b"/>
              <a:pathLst>
                <a:path w="27" h="19">
                  <a:moveTo>
                    <a:pt x="13" y="0"/>
                  </a:moveTo>
                  <a:cubicBezTo>
                    <a:pt x="5" y="0"/>
                    <a:pt x="0" y="7"/>
                    <a:pt x="1" y="14"/>
                  </a:cubicBezTo>
                  <a:cubicBezTo>
                    <a:pt x="1" y="17"/>
                    <a:pt x="5" y="17"/>
                    <a:pt x="6" y="14"/>
                  </a:cubicBezTo>
                  <a:cubicBezTo>
                    <a:pt x="6" y="11"/>
                    <a:pt x="9" y="7"/>
                    <a:pt x="13" y="7"/>
                  </a:cubicBezTo>
                  <a:cubicBezTo>
                    <a:pt x="17" y="6"/>
                    <a:pt x="19" y="10"/>
                    <a:pt x="20" y="14"/>
                  </a:cubicBezTo>
                  <a:cubicBezTo>
                    <a:pt x="20" y="17"/>
                    <a:pt x="25" y="19"/>
                    <a:pt x="26" y="15"/>
                  </a:cubicBezTo>
                  <a:cubicBezTo>
                    <a:pt x="27" y="7"/>
                    <a:pt x="21" y="0"/>
                    <a:pt x="13"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5"/>
            <p:cNvSpPr/>
            <p:nvPr/>
          </p:nvSpPr>
          <p:spPr bwMode="auto">
            <a:xfrm>
              <a:off x="3909" y="1689"/>
              <a:ext cx="38" cy="45"/>
            </a:xfrm>
            <a:custGeom>
              <a:avLst/>
              <a:gdLst>
                <a:gd name="T0" fmla="*/ 13 w 15"/>
                <a:gd name="T1" fmla="*/ 12 h 18"/>
                <a:gd name="T2" fmla="*/ 7 w 15"/>
                <a:gd name="T3" fmla="*/ 10 h 18"/>
                <a:gd name="T4" fmla="*/ 11 w 15"/>
                <a:gd name="T5" fmla="*/ 4 h 18"/>
                <a:gd name="T6" fmla="*/ 11 w 15"/>
                <a:gd name="T7" fmla="*/ 1 h 18"/>
                <a:gd name="T8" fmla="*/ 1 w 15"/>
                <a:gd name="T9" fmla="*/ 11 h 18"/>
                <a:gd name="T10" fmla="*/ 7 w 15"/>
                <a:gd name="T11" fmla="*/ 17 h 18"/>
                <a:gd name="T12" fmla="*/ 14 w 15"/>
                <a:gd name="T13" fmla="*/ 15 h 18"/>
                <a:gd name="T14" fmla="*/ 13 w 15"/>
                <a:gd name="T15" fmla="*/ 12 h 1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8">
                  <a:moveTo>
                    <a:pt x="13" y="12"/>
                  </a:moveTo>
                  <a:cubicBezTo>
                    <a:pt x="11" y="11"/>
                    <a:pt x="8" y="12"/>
                    <a:pt x="7" y="10"/>
                  </a:cubicBezTo>
                  <a:cubicBezTo>
                    <a:pt x="6" y="7"/>
                    <a:pt x="8" y="4"/>
                    <a:pt x="11" y="4"/>
                  </a:cubicBezTo>
                  <a:cubicBezTo>
                    <a:pt x="12" y="3"/>
                    <a:pt x="13" y="1"/>
                    <a:pt x="11" y="1"/>
                  </a:cubicBezTo>
                  <a:cubicBezTo>
                    <a:pt x="5" y="0"/>
                    <a:pt x="0" y="5"/>
                    <a:pt x="1" y="11"/>
                  </a:cubicBezTo>
                  <a:cubicBezTo>
                    <a:pt x="2" y="14"/>
                    <a:pt x="5" y="16"/>
                    <a:pt x="7" y="17"/>
                  </a:cubicBezTo>
                  <a:cubicBezTo>
                    <a:pt x="10" y="18"/>
                    <a:pt x="13" y="17"/>
                    <a:pt x="14" y="15"/>
                  </a:cubicBezTo>
                  <a:cubicBezTo>
                    <a:pt x="15" y="14"/>
                    <a:pt x="15" y="12"/>
                    <a:pt x="13"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6"/>
            <p:cNvSpPr/>
            <p:nvPr/>
          </p:nvSpPr>
          <p:spPr bwMode="auto">
            <a:xfrm>
              <a:off x="3866" y="1724"/>
              <a:ext cx="150" cy="64"/>
            </a:xfrm>
            <a:custGeom>
              <a:avLst/>
              <a:gdLst>
                <a:gd name="T0" fmla="*/ 53 w 59"/>
                <a:gd name="T1" fmla="*/ 2 h 25"/>
                <a:gd name="T2" fmla="*/ 3 w 59"/>
                <a:gd name="T3" fmla="*/ 4 h 25"/>
                <a:gd name="T4" fmla="*/ 1 w 59"/>
                <a:gd name="T5" fmla="*/ 6 h 25"/>
                <a:gd name="T6" fmla="*/ 57 w 59"/>
                <a:gd name="T7" fmla="*/ 4 h 25"/>
                <a:gd name="T8" fmla="*/ 53 w 59"/>
                <a:gd name="T9" fmla="*/ 2 h 25"/>
              </a:gdLst>
              <a:ahLst/>
              <a:cxnLst>
                <a:cxn ang="0">
                  <a:pos x="T0" y="T1"/>
                </a:cxn>
                <a:cxn ang="0">
                  <a:pos x="T2" y="T3"/>
                </a:cxn>
                <a:cxn ang="0">
                  <a:pos x="T4" y="T5"/>
                </a:cxn>
                <a:cxn ang="0">
                  <a:pos x="T6" y="T7"/>
                </a:cxn>
                <a:cxn ang="0">
                  <a:pos x="T8" y="T9"/>
                </a:cxn>
              </a:cxnLst>
              <a:rect l="0" t="0" r="r" b="b"/>
              <a:pathLst>
                <a:path w="59" h="25">
                  <a:moveTo>
                    <a:pt x="53" y="2"/>
                  </a:moveTo>
                  <a:cubicBezTo>
                    <a:pt x="40" y="17"/>
                    <a:pt x="19" y="19"/>
                    <a:pt x="3" y="4"/>
                  </a:cubicBezTo>
                  <a:cubicBezTo>
                    <a:pt x="2" y="4"/>
                    <a:pt x="0" y="5"/>
                    <a:pt x="1" y="6"/>
                  </a:cubicBezTo>
                  <a:cubicBezTo>
                    <a:pt x="15" y="25"/>
                    <a:pt x="44" y="24"/>
                    <a:pt x="57" y="4"/>
                  </a:cubicBezTo>
                  <a:cubicBezTo>
                    <a:pt x="59" y="2"/>
                    <a:pt x="55" y="0"/>
                    <a:pt x="5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7"/>
            <p:cNvSpPr>
              <a:spLocks noEditPoints="1"/>
            </p:cNvSpPr>
            <p:nvPr/>
          </p:nvSpPr>
          <p:spPr bwMode="auto">
            <a:xfrm>
              <a:off x="2856" y="1045"/>
              <a:ext cx="2109" cy="1791"/>
            </a:xfrm>
            <a:custGeom>
              <a:avLst/>
              <a:gdLst>
                <a:gd name="T0" fmla="*/ 702 w 829"/>
                <a:gd name="T1" fmla="*/ 12 h 704"/>
                <a:gd name="T2" fmla="*/ 186 w 829"/>
                <a:gd name="T3" fmla="*/ 23 h 704"/>
                <a:gd name="T4" fmla="*/ 121 w 829"/>
                <a:gd name="T5" fmla="*/ 136 h 704"/>
                <a:gd name="T6" fmla="*/ 226 w 829"/>
                <a:gd name="T7" fmla="*/ 150 h 704"/>
                <a:gd name="T8" fmla="*/ 286 w 829"/>
                <a:gd name="T9" fmla="*/ 536 h 704"/>
                <a:gd name="T10" fmla="*/ 397 w 829"/>
                <a:gd name="T11" fmla="*/ 697 h 704"/>
                <a:gd name="T12" fmla="*/ 479 w 829"/>
                <a:gd name="T13" fmla="*/ 636 h 704"/>
                <a:gd name="T14" fmla="*/ 536 w 829"/>
                <a:gd name="T15" fmla="*/ 680 h 704"/>
                <a:gd name="T16" fmla="*/ 506 w 829"/>
                <a:gd name="T17" fmla="*/ 684 h 704"/>
                <a:gd name="T18" fmla="*/ 557 w 829"/>
                <a:gd name="T19" fmla="*/ 291 h 704"/>
                <a:gd name="T20" fmla="*/ 672 w 829"/>
                <a:gd name="T21" fmla="*/ 130 h 704"/>
                <a:gd name="T22" fmla="*/ 815 w 829"/>
                <a:gd name="T23" fmla="*/ 122 h 704"/>
                <a:gd name="T24" fmla="*/ 371 w 829"/>
                <a:gd name="T25" fmla="*/ 686 h 704"/>
                <a:gd name="T26" fmla="*/ 685 w 829"/>
                <a:gd name="T27" fmla="*/ 52 h 704"/>
                <a:gd name="T28" fmla="*/ 523 w 829"/>
                <a:gd name="T29" fmla="*/ 292 h 704"/>
                <a:gd name="T30" fmla="*/ 481 w 829"/>
                <a:gd name="T31" fmla="*/ 429 h 704"/>
                <a:gd name="T32" fmla="*/ 523 w 829"/>
                <a:gd name="T33" fmla="*/ 301 h 704"/>
                <a:gd name="T34" fmla="*/ 465 w 829"/>
                <a:gd name="T35" fmla="*/ 320 h 704"/>
                <a:gd name="T36" fmla="*/ 480 w 829"/>
                <a:gd name="T37" fmla="*/ 318 h 704"/>
                <a:gd name="T38" fmla="*/ 472 w 829"/>
                <a:gd name="T39" fmla="*/ 314 h 704"/>
                <a:gd name="T40" fmla="*/ 486 w 829"/>
                <a:gd name="T41" fmla="*/ 316 h 704"/>
                <a:gd name="T42" fmla="*/ 486 w 829"/>
                <a:gd name="T43" fmla="*/ 284 h 704"/>
                <a:gd name="T44" fmla="*/ 528 w 829"/>
                <a:gd name="T45" fmla="*/ 241 h 704"/>
                <a:gd name="T46" fmla="*/ 319 w 829"/>
                <a:gd name="T47" fmla="*/ 222 h 704"/>
                <a:gd name="T48" fmla="*/ 355 w 829"/>
                <a:gd name="T49" fmla="*/ 290 h 704"/>
                <a:gd name="T50" fmla="*/ 358 w 829"/>
                <a:gd name="T51" fmla="*/ 316 h 704"/>
                <a:gd name="T52" fmla="*/ 339 w 829"/>
                <a:gd name="T53" fmla="*/ 319 h 704"/>
                <a:gd name="T54" fmla="*/ 362 w 829"/>
                <a:gd name="T55" fmla="*/ 325 h 704"/>
                <a:gd name="T56" fmla="*/ 382 w 829"/>
                <a:gd name="T57" fmla="*/ 330 h 704"/>
                <a:gd name="T58" fmla="*/ 391 w 829"/>
                <a:gd name="T59" fmla="*/ 303 h 704"/>
                <a:gd name="T60" fmla="*/ 317 w 829"/>
                <a:gd name="T61" fmla="*/ 248 h 704"/>
                <a:gd name="T62" fmla="*/ 307 w 829"/>
                <a:gd name="T63" fmla="*/ 232 h 704"/>
                <a:gd name="T64" fmla="*/ 318 w 829"/>
                <a:gd name="T65" fmla="*/ 213 h 704"/>
                <a:gd name="T66" fmla="*/ 471 w 829"/>
                <a:gd name="T67" fmla="*/ 185 h 704"/>
                <a:gd name="T68" fmla="*/ 461 w 829"/>
                <a:gd name="T69" fmla="*/ 127 h 704"/>
                <a:gd name="T70" fmla="*/ 400 w 829"/>
                <a:gd name="T71" fmla="*/ 106 h 704"/>
                <a:gd name="T72" fmla="*/ 384 w 829"/>
                <a:gd name="T73" fmla="*/ 149 h 704"/>
                <a:gd name="T74" fmla="*/ 367 w 829"/>
                <a:gd name="T75" fmla="*/ 147 h 704"/>
                <a:gd name="T76" fmla="*/ 514 w 829"/>
                <a:gd name="T77" fmla="*/ 149 h 704"/>
                <a:gd name="T78" fmla="*/ 132 w 829"/>
                <a:gd name="T79" fmla="*/ 96 h 704"/>
                <a:gd name="T80" fmla="*/ 685 w 829"/>
                <a:gd name="T81" fmla="*/ 56 h 704"/>
                <a:gd name="T82" fmla="*/ 71 w 829"/>
                <a:gd name="T83" fmla="*/ 110 h 704"/>
                <a:gd name="T84" fmla="*/ 64 w 829"/>
                <a:gd name="T85" fmla="*/ 52 h 704"/>
                <a:gd name="T86" fmla="*/ 121 w 829"/>
                <a:gd name="T87" fmla="*/ 96 h 704"/>
                <a:gd name="T88" fmla="*/ 240 w 829"/>
                <a:gd name="T89" fmla="*/ 137 h 704"/>
                <a:gd name="T90" fmla="*/ 233 w 829"/>
                <a:gd name="T91" fmla="*/ 151 h 704"/>
                <a:gd name="T92" fmla="*/ 129 w 829"/>
                <a:gd name="T93" fmla="*/ 101 h 704"/>
                <a:gd name="T94" fmla="*/ 248 w 829"/>
                <a:gd name="T95" fmla="*/ 133 h 704"/>
                <a:gd name="T96" fmla="*/ 317 w 829"/>
                <a:gd name="T97" fmla="*/ 301 h 704"/>
                <a:gd name="T98" fmla="*/ 354 w 829"/>
                <a:gd name="T99" fmla="*/ 412 h 704"/>
                <a:gd name="T100" fmla="*/ 351 w 829"/>
                <a:gd name="T101" fmla="*/ 562 h 704"/>
                <a:gd name="T102" fmla="*/ 476 w 829"/>
                <a:gd name="T103" fmla="*/ 443 h 704"/>
                <a:gd name="T104" fmla="*/ 552 w 829"/>
                <a:gd name="T105" fmla="*/ 279 h 704"/>
                <a:gd name="T106" fmla="*/ 532 w 829"/>
                <a:gd name="T107" fmla="*/ 174 h 704"/>
                <a:gd name="T108" fmla="*/ 512 w 829"/>
                <a:gd name="T109" fmla="*/ 132 h 704"/>
                <a:gd name="T110" fmla="*/ 603 w 829"/>
                <a:gd name="T111" fmla="*/ 138 h 704"/>
                <a:gd name="T112" fmla="*/ 590 w 829"/>
                <a:gd name="T113" fmla="*/ 126 h 704"/>
                <a:gd name="T114" fmla="*/ 679 w 829"/>
                <a:gd name="T115" fmla="*/ 128 h 704"/>
                <a:gd name="T116" fmla="*/ 680 w 829"/>
                <a:gd name="T117" fmla="*/ 19 h 704"/>
                <a:gd name="T118" fmla="*/ 707 w 829"/>
                <a:gd name="T119" fmla="*/ 131 h 704"/>
                <a:gd name="T120" fmla="*/ 811 w 829"/>
                <a:gd name="T121" fmla="*/ 118 h 704"/>
                <a:gd name="T122" fmla="*/ 811 w 829"/>
                <a:gd name="T123" fmla="*/ 117 h 7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829" h="704">
                  <a:moveTo>
                    <a:pt x="826" y="71"/>
                  </a:moveTo>
                  <a:cubicBezTo>
                    <a:pt x="825" y="51"/>
                    <a:pt x="822" y="30"/>
                    <a:pt x="807" y="15"/>
                  </a:cubicBezTo>
                  <a:cubicBezTo>
                    <a:pt x="807" y="15"/>
                    <a:pt x="806" y="14"/>
                    <a:pt x="805" y="15"/>
                  </a:cubicBezTo>
                  <a:cubicBezTo>
                    <a:pt x="805" y="14"/>
                    <a:pt x="804" y="14"/>
                    <a:pt x="803" y="14"/>
                  </a:cubicBezTo>
                  <a:cubicBezTo>
                    <a:pt x="780" y="15"/>
                    <a:pt x="756" y="16"/>
                    <a:pt x="732" y="18"/>
                  </a:cubicBezTo>
                  <a:cubicBezTo>
                    <a:pt x="731" y="16"/>
                    <a:pt x="730" y="15"/>
                    <a:pt x="729" y="13"/>
                  </a:cubicBezTo>
                  <a:cubicBezTo>
                    <a:pt x="722" y="4"/>
                    <a:pt x="710" y="4"/>
                    <a:pt x="702" y="12"/>
                  </a:cubicBezTo>
                  <a:cubicBezTo>
                    <a:pt x="702" y="12"/>
                    <a:pt x="702" y="12"/>
                    <a:pt x="702" y="12"/>
                  </a:cubicBezTo>
                  <a:cubicBezTo>
                    <a:pt x="700" y="10"/>
                    <a:pt x="697" y="9"/>
                    <a:pt x="695" y="8"/>
                  </a:cubicBezTo>
                  <a:cubicBezTo>
                    <a:pt x="684" y="3"/>
                    <a:pt x="667" y="5"/>
                    <a:pt x="664" y="18"/>
                  </a:cubicBezTo>
                  <a:cubicBezTo>
                    <a:pt x="622" y="16"/>
                    <a:pt x="579" y="17"/>
                    <a:pt x="537" y="17"/>
                  </a:cubicBezTo>
                  <a:cubicBezTo>
                    <a:pt x="490" y="17"/>
                    <a:pt x="444" y="17"/>
                    <a:pt x="397" y="18"/>
                  </a:cubicBezTo>
                  <a:cubicBezTo>
                    <a:pt x="351" y="19"/>
                    <a:pt x="304" y="20"/>
                    <a:pt x="258" y="21"/>
                  </a:cubicBezTo>
                  <a:cubicBezTo>
                    <a:pt x="234" y="21"/>
                    <a:pt x="210" y="22"/>
                    <a:pt x="186" y="23"/>
                  </a:cubicBezTo>
                  <a:cubicBezTo>
                    <a:pt x="165" y="23"/>
                    <a:pt x="144" y="23"/>
                    <a:pt x="123" y="26"/>
                  </a:cubicBezTo>
                  <a:cubicBezTo>
                    <a:pt x="122" y="25"/>
                    <a:pt x="121" y="25"/>
                    <a:pt x="119" y="25"/>
                  </a:cubicBezTo>
                  <a:cubicBezTo>
                    <a:pt x="93" y="35"/>
                    <a:pt x="67" y="44"/>
                    <a:pt x="41" y="53"/>
                  </a:cubicBezTo>
                  <a:cubicBezTo>
                    <a:pt x="33" y="57"/>
                    <a:pt x="0" y="61"/>
                    <a:pt x="3" y="76"/>
                  </a:cubicBezTo>
                  <a:cubicBezTo>
                    <a:pt x="6" y="91"/>
                    <a:pt x="37" y="101"/>
                    <a:pt x="48" y="106"/>
                  </a:cubicBezTo>
                  <a:cubicBezTo>
                    <a:pt x="71" y="117"/>
                    <a:pt x="95" y="130"/>
                    <a:pt x="119" y="135"/>
                  </a:cubicBezTo>
                  <a:cubicBezTo>
                    <a:pt x="120" y="136"/>
                    <a:pt x="120" y="136"/>
                    <a:pt x="121" y="136"/>
                  </a:cubicBezTo>
                  <a:cubicBezTo>
                    <a:pt x="139" y="134"/>
                    <a:pt x="155" y="134"/>
                    <a:pt x="172" y="137"/>
                  </a:cubicBezTo>
                  <a:cubicBezTo>
                    <a:pt x="188" y="138"/>
                    <a:pt x="203" y="140"/>
                    <a:pt x="218" y="135"/>
                  </a:cubicBezTo>
                  <a:cubicBezTo>
                    <a:pt x="219" y="135"/>
                    <a:pt x="219" y="135"/>
                    <a:pt x="219" y="135"/>
                  </a:cubicBezTo>
                  <a:cubicBezTo>
                    <a:pt x="219" y="135"/>
                    <a:pt x="219" y="136"/>
                    <a:pt x="219" y="136"/>
                  </a:cubicBezTo>
                  <a:cubicBezTo>
                    <a:pt x="219" y="137"/>
                    <a:pt x="219" y="137"/>
                    <a:pt x="219" y="137"/>
                  </a:cubicBezTo>
                  <a:cubicBezTo>
                    <a:pt x="219" y="137"/>
                    <a:pt x="218" y="138"/>
                    <a:pt x="218" y="139"/>
                  </a:cubicBezTo>
                  <a:cubicBezTo>
                    <a:pt x="218" y="144"/>
                    <a:pt x="222" y="148"/>
                    <a:pt x="226" y="150"/>
                  </a:cubicBezTo>
                  <a:cubicBezTo>
                    <a:pt x="224" y="194"/>
                    <a:pt x="245" y="239"/>
                    <a:pt x="275" y="271"/>
                  </a:cubicBezTo>
                  <a:cubicBezTo>
                    <a:pt x="281" y="279"/>
                    <a:pt x="289" y="287"/>
                    <a:pt x="299" y="294"/>
                  </a:cubicBezTo>
                  <a:cubicBezTo>
                    <a:pt x="301" y="346"/>
                    <a:pt x="308" y="399"/>
                    <a:pt x="339" y="442"/>
                  </a:cubicBezTo>
                  <a:cubicBezTo>
                    <a:pt x="339" y="442"/>
                    <a:pt x="339" y="442"/>
                    <a:pt x="340" y="442"/>
                  </a:cubicBezTo>
                  <a:cubicBezTo>
                    <a:pt x="333" y="454"/>
                    <a:pt x="326" y="466"/>
                    <a:pt x="319" y="478"/>
                  </a:cubicBezTo>
                  <a:cubicBezTo>
                    <a:pt x="308" y="496"/>
                    <a:pt x="294" y="513"/>
                    <a:pt x="282" y="531"/>
                  </a:cubicBezTo>
                  <a:cubicBezTo>
                    <a:pt x="281" y="534"/>
                    <a:pt x="283" y="536"/>
                    <a:pt x="286" y="536"/>
                  </a:cubicBezTo>
                  <a:cubicBezTo>
                    <a:pt x="284" y="547"/>
                    <a:pt x="318" y="559"/>
                    <a:pt x="324" y="561"/>
                  </a:cubicBezTo>
                  <a:cubicBezTo>
                    <a:pt x="347" y="571"/>
                    <a:pt x="371" y="578"/>
                    <a:pt x="396" y="581"/>
                  </a:cubicBezTo>
                  <a:cubicBezTo>
                    <a:pt x="393" y="600"/>
                    <a:pt x="393" y="618"/>
                    <a:pt x="392" y="636"/>
                  </a:cubicBezTo>
                  <a:cubicBezTo>
                    <a:pt x="391" y="651"/>
                    <a:pt x="390" y="666"/>
                    <a:pt x="392" y="680"/>
                  </a:cubicBezTo>
                  <a:cubicBezTo>
                    <a:pt x="388" y="677"/>
                    <a:pt x="384" y="675"/>
                    <a:pt x="379" y="675"/>
                  </a:cubicBezTo>
                  <a:cubicBezTo>
                    <a:pt x="373" y="674"/>
                    <a:pt x="366" y="676"/>
                    <a:pt x="364" y="683"/>
                  </a:cubicBezTo>
                  <a:cubicBezTo>
                    <a:pt x="359" y="699"/>
                    <a:pt x="388" y="704"/>
                    <a:pt x="397" y="697"/>
                  </a:cubicBezTo>
                  <a:cubicBezTo>
                    <a:pt x="398" y="697"/>
                    <a:pt x="398" y="697"/>
                    <a:pt x="398" y="697"/>
                  </a:cubicBezTo>
                  <a:cubicBezTo>
                    <a:pt x="399" y="697"/>
                    <a:pt x="401" y="696"/>
                    <a:pt x="401" y="694"/>
                  </a:cubicBezTo>
                  <a:cubicBezTo>
                    <a:pt x="399" y="657"/>
                    <a:pt x="403" y="619"/>
                    <a:pt x="401" y="582"/>
                  </a:cubicBezTo>
                  <a:cubicBezTo>
                    <a:pt x="403" y="582"/>
                    <a:pt x="405" y="583"/>
                    <a:pt x="406" y="583"/>
                  </a:cubicBezTo>
                  <a:cubicBezTo>
                    <a:pt x="423" y="585"/>
                    <a:pt x="440" y="585"/>
                    <a:pt x="457" y="585"/>
                  </a:cubicBezTo>
                  <a:cubicBezTo>
                    <a:pt x="457" y="585"/>
                    <a:pt x="457" y="586"/>
                    <a:pt x="457" y="586"/>
                  </a:cubicBezTo>
                  <a:cubicBezTo>
                    <a:pt x="464" y="603"/>
                    <a:pt x="472" y="619"/>
                    <a:pt x="479" y="636"/>
                  </a:cubicBezTo>
                  <a:cubicBezTo>
                    <a:pt x="487" y="654"/>
                    <a:pt x="493" y="673"/>
                    <a:pt x="502" y="691"/>
                  </a:cubicBezTo>
                  <a:cubicBezTo>
                    <a:pt x="503" y="693"/>
                    <a:pt x="506" y="693"/>
                    <a:pt x="507" y="691"/>
                  </a:cubicBezTo>
                  <a:cubicBezTo>
                    <a:pt x="508" y="691"/>
                    <a:pt x="509" y="691"/>
                    <a:pt x="509" y="690"/>
                  </a:cubicBezTo>
                  <a:cubicBezTo>
                    <a:pt x="513" y="686"/>
                    <a:pt x="516" y="682"/>
                    <a:pt x="521" y="679"/>
                  </a:cubicBezTo>
                  <a:cubicBezTo>
                    <a:pt x="523" y="678"/>
                    <a:pt x="525" y="677"/>
                    <a:pt x="527" y="676"/>
                  </a:cubicBezTo>
                  <a:cubicBezTo>
                    <a:pt x="529" y="675"/>
                    <a:pt x="531" y="675"/>
                    <a:pt x="533" y="675"/>
                  </a:cubicBezTo>
                  <a:cubicBezTo>
                    <a:pt x="536" y="675"/>
                    <a:pt x="537" y="677"/>
                    <a:pt x="536" y="680"/>
                  </a:cubicBezTo>
                  <a:cubicBezTo>
                    <a:pt x="538" y="682"/>
                    <a:pt x="537" y="684"/>
                    <a:pt x="534" y="685"/>
                  </a:cubicBezTo>
                  <a:cubicBezTo>
                    <a:pt x="533" y="686"/>
                    <a:pt x="531" y="686"/>
                    <a:pt x="529" y="687"/>
                  </a:cubicBezTo>
                  <a:cubicBezTo>
                    <a:pt x="527" y="687"/>
                    <a:pt x="525" y="688"/>
                    <a:pt x="523" y="688"/>
                  </a:cubicBezTo>
                  <a:cubicBezTo>
                    <a:pt x="518" y="689"/>
                    <a:pt x="513" y="689"/>
                    <a:pt x="509" y="691"/>
                  </a:cubicBezTo>
                  <a:cubicBezTo>
                    <a:pt x="506" y="692"/>
                    <a:pt x="507" y="695"/>
                    <a:pt x="509" y="696"/>
                  </a:cubicBezTo>
                  <a:cubicBezTo>
                    <a:pt x="520" y="699"/>
                    <a:pt x="553" y="692"/>
                    <a:pt x="544" y="674"/>
                  </a:cubicBezTo>
                  <a:cubicBezTo>
                    <a:pt x="535" y="659"/>
                    <a:pt x="514" y="673"/>
                    <a:pt x="506" y="684"/>
                  </a:cubicBezTo>
                  <a:cubicBezTo>
                    <a:pt x="498" y="650"/>
                    <a:pt x="480" y="614"/>
                    <a:pt x="461" y="585"/>
                  </a:cubicBezTo>
                  <a:cubicBezTo>
                    <a:pt x="472" y="584"/>
                    <a:pt x="483" y="583"/>
                    <a:pt x="494" y="581"/>
                  </a:cubicBezTo>
                  <a:cubicBezTo>
                    <a:pt x="518" y="578"/>
                    <a:pt x="547" y="569"/>
                    <a:pt x="551" y="541"/>
                  </a:cubicBezTo>
                  <a:cubicBezTo>
                    <a:pt x="551" y="538"/>
                    <a:pt x="548" y="536"/>
                    <a:pt x="546" y="537"/>
                  </a:cubicBezTo>
                  <a:cubicBezTo>
                    <a:pt x="517" y="515"/>
                    <a:pt x="500" y="483"/>
                    <a:pt x="488" y="449"/>
                  </a:cubicBezTo>
                  <a:cubicBezTo>
                    <a:pt x="488" y="449"/>
                    <a:pt x="488" y="449"/>
                    <a:pt x="488" y="448"/>
                  </a:cubicBezTo>
                  <a:cubicBezTo>
                    <a:pt x="532" y="409"/>
                    <a:pt x="552" y="350"/>
                    <a:pt x="557" y="291"/>
                  </a:cubicBezTo>
                  <a:cubicBezTo>
                    <a:pt x="557" y="285"/>
                    <a:pt x="558" y="279"/>
                    <a:pt x="558" y="272"/>
                  </a:cubicBezTo>
                  <a:cubicBezTo>
                    <a:pt x="588" y="238"/>
                    <a:pt x="605" y="190"/>
                    <a:pt x="605" y="144"/>
                  </a:cubicBezTo>
                  <a:cubicBezTo>
                    <a:pt x="605" y="143"/>
                    <a:pt x="605" y="143"/>
                    <a:pt x="605" y="143"/>
                  </a:cubicBezTo>
                  <a:cubicBezTo>
                    <a:pt x="612" y="144"/>
                    <a:pt x="619" y="141"/>
                    <a:pt x="622" y="134"/>
                  </a:cubicBezTo>
                  <a:cubicBezTo>
                    <a:pt x="623" y="133"/>
                    <a:pt x="623" y="131"/>
                    <a:pt x="623" y="129"/>
                  </a:cubicBezTo>
                  <a:cubicBezTo>
                    <a:pt x="639" y="131"/>
                    <a:pt x="656" y="131"/>
                    <a:pt x="671" y="129"/>
                  </a:cubicBezTo>
                  <a:cubicBezTo>
                    <a:pt x="671" y="130"/>
                    <a:pt x="671" y="130"/>
                    <a:pt x="672" y="130"/>
                  </a:cubicBezTo>
                  <a:cubicBezTo>
                    <a:pt x="680" y="140"/>
                    <a:pt x="695" y="141"/>
                    <a:pt x="704" y="133"/>
                  </a:cubicBezTo>
                  <a:cubicBezTo>
                    <a:pt x="704" y="133"/>
                    <a:pt x="705" y="133"/>
                    <a:pt x="705" y="134"/>
                  </a:cubicBezTo>
                  <a:cubicBezTo>
                    <a:pt x="714" y="140"/>
                    <a:pt x="726" y="139"/>
                    <a:pt x="733" y="130"/>
                  </a:cubicBezTo>
                  <a:cubicBezTo>
                    <a:pt x="733" y="129"/>
                    <a:pt x="733" y="129"/>
                    <a:pt x="734" y="128"/>
                  </a:cubicBezTo>
                  <a:cubicBezTo>
                    <a:pt x="734" y="128"/>
                    <a:pt x="734" y="129"/>
                    <a:pt x="734" y="129"/>
                  </a:cubicBezTo>
                  <a:cubicBezTo>
                    <a:pt x="759" y="131"/>
                    <a:pt x="788" y="127"/>
                    <a:pt x="812" y="124"/>
                  </a:cubicBezTo>
                  <a:cubicBezTo>
                    <a:pt x="813" y="124"/>
                    <a:pt x="814" y="123"/>
                    <a:pt x="815" y="122"/>
                  </a:cubicBezTo>
                  <a:cubicBezTo>
                    <a:pt x="815" y="122"/>
                    <a:pt x="815" y="122"/>
                    <a:pt x="816" y="121"/>
                  </a:cubicBezTo>
                  <a:cubicBezTo>
                    <a:pt x="829" y="109"/>
                    <a:pt x="827" y="88"/>
                    <a:pt x="826" y="71"/>
                  </a:cubicBezTo>
                  <a:close/>
                  <a:moveTo>
                    <a:pt x="371" y="686"/>
                  </a:moveTo>
                  <a:cubicBezTo>
                    <a:pt x="370" y="679"/>
                    <a:pt x="380" y="682"/>
                    <a:pt x="385" y="683"/>
                  </a:cubicBezTo>
                  <a:cubicBezTo>
                    <a:pt x="387" y="684"/>
                    <a:pt x="390" y="686"/>
                    <a:pt x="393" y="688"/>
                  </a:cubicBezTo>
                  <a:cubicBezTo>
                    <a:pt x="393" y="690"/>
                    <a:pt x="394" y="691"/>
                    <a:pt x="394" y="693"/>
                  </a:cubicBezTo>
                  <a:cubicBezTo>
                    <a:pt x="387" y="693"/>
                    <a:pt x="373" y="695"/>
                    <a:pt x="371" y="686"/>
                  </a:cubicBezTo>
                  <a:close/>
                  <a:moveTo>
                    <a:pt x="132" y="31"/>
                  </a:moveTo>
                  <a:cubicBezTo>
                    <a:pt x="152" y="32"/>
                    <a:pt x="173" y="31"/>
                    <a:pt x="193" y="30"/>
                  </a:cubicBezTo>
                  <a:cubicBezTo>
                    <a:pt x="215" y="29"/>
                    <a:pt x="238" y="28"/>
                    <a:pt x="261" y="28"/>
                  </a:cubicBezTo>
                  <a:cubicBezTo>
                    <a:pt x="307" y="27"/>
                    <a:pt x="354" y="26"/>
                    <a:pt x="400" y="25"/>
                  </a:cubicBezTo>
                  <a:cubicBezTo>
                    <a:pt x="446" y="25"/>
                    <a:pt x="491" y="25"/>
                    <a:pt x="537" y="25"/>
                  </a:cubicBezTo>
                  <a:cubicBezTo>
                    <a:pt x="584" y="25"/>
                    <a:pt x="632" y="27"/>
                    <a:pt x="679" y="25"/>
                  </a:cubicBezTo>
                  <a:cubicBezTo>
                    <a:pt x="683" y="34"/>
                    <a:pt x="684" y="43"/>
                    <a:pt x="685" y="52"/>
                  </a:cubicBezTo>
                  <a:cubicBezTo>
                    <a:pt x="684" y="51"/>
                    <a:pt x="684" y="51"/>
                    <a:pt x="683" y="51"/>
                  </a:cubicBezTo>
                  <a:cubicBezTo>
                    <a:pt x="590" y="48"/>
                    <a:pt x="496" y="53"/>
                    <a:pt x="403" y="54"/>
                  </a:cubicBezTo>
                  <a:cubicBezTo>
                    <a:pt x="358" y="54"/>
                    <a:pt x="312" y="55"/>
                    <a:pt x="266" y="55"/>
                  </a:cubicBezTo>
                  <a:cubicBezTo>
                    <a:pt x="221" y="55"/>
                    <a:pt x="174" y="55"/>
                    <a:pt x="130" y="60"/>
                  </a:cubicBezTo>
                  <a:cubicBezTo>
                    <a:pt x="135" y="52"/>
                    <a:pt x="137" y="38"/>
                    <a:pt x="132" y="31"/>
                  </a:cubicBezTo>
                  <a:close/>
                  <a:moveTo>
                    <a:pt x="530" y="287"/>
                  </a:moveTo>
                  <a:cubicBezTo>
                    <a:pt x="528" y="288"/>
                    <a:pt x="526" y="290"/>
                    <a:pt x="523" y="292"/>
                  </a:cubicBezTo>
                  <a:cubicBezTo>
                    <a:pt x="523" y="278"/>
                    <a:pt x="522" y="265"/>
                    <a:pt x="520" y="252"/>
                  </a:cubicBezTo>
                  <a:cubicBezTo>
                    <a:pt x="519" y="251"/>
                    <a:pt x="518" y="250"/>
                    <a:pt x="517" y="250"/>
                  </a:cubicBezTo>
                  <a:cubicBezTo>
                    <a:pt x="519" y="249"/>
                    <a:pt x="520" y="247"/>
                    <a:pt x="520" y="245"/>
                  </a:cubicBezTo>
                  <a:cubicBezTo>
                    <a:pt x="521" y="245"/>
                    <a:pt x="521" y="245"/>
                    <a:pt x="521" y="245"/>
                  </a:cubicBezTo>
                  <a:cubicBezTo>
                    <a:pt x="523" y="247"/>
                    <a:pt x="527" y="247"/>
                    <a:pt x="530" y="246"/>
                  </a:cubicBezTo>
                  <a:cubicBezTo>
                    <a:pt x="531" y="260"/>
                    <a:pt x="531" y="273"/>
                    <a:pt x="530" y="287"/>
                  </a:cubicBezTo>
                  <a:close/>
                  <a:moveTo>
                    <a:pt x="481" y="429"/>
                  </a:moveTo>
                  <a:cubicBezTo>
                    <a:pt x="477" y="416"/>
                    <a:pt x="474" y="402"/>
                    <a:pt x="471" y="389"/>
                  </a:cubicBezTo>
                  <a:cubicBezTo>
                    <a:pt x="472" y="389"/>
                    <a:pt x="472" y="390"/>
                    <a:pt x="473" y="389"/>
                  </a:cubicBezTo>
                  <a:cubicBezTo>
                    <a:pt x="497" y="369"/>
                    <a:pt x="504" y="340"/>
                    <a:pt x="506" y="310"/>
                  </a:cubicBezTo>
                  <a:cubicBezTo>
                    <a:pt x="510" y="308"/>
                    <a:pt x="514" y="307"/>
                    <a:pt x="517" y="304"/>
                  </a:cubicBezTo>
                  <a:cubicBezTo>
                    <a:pt x="515" y="342"/>
                    <a:pt x="504" y="377"/>
                    <a:pt x="478" y="408"/>
                  </a:cubicBezTo>
                  <a:cubicBezTo>
                    <a:pt x="476" y="409"/>
                    <a:pt x="478" y="411"/>
                    <a:pt x="480" y="410"/>
                  </a:cubicBezTo>
                  <a:cubicBezTo>
                    <a:pt x="510" y="382"/>
                    <a:pt x="522" y="342"/>
                    <a:pt x="523" y="301"/>
                  </a:cubicBezTo>
                  <a:cubicBezTo>
                    <a:pt x="525" y="300"/>
                    <a:pt x="528" y="298"/>
                    <a:pt x="530" y="297"/>
                  </a:cubicBezTo>
                  <a:cubicBezTo>
                    <a:pt x="528" y="345"/>
                    <a:pt x="517" y="392"/>
                    <a:pt x="481" y="430"/>
                  </a:cubicBezTo>
                  <a:cubicBezTo>
                    <a:pt x="481" y="429"/>
                    <a:pt x="481" y="429"/>
                    <a:pt x="481" y="429"/>
                  </a:cubicBezTo>
                  <a:close/>
                  <a:moveTo>
                    <a:pt x="465" y="320"/>
                  </a:moveTo>
                  <a:cubicBezTo>
                    <a:pt x="465" y="323"/>
                    <a:pt x="464" y="326"/>
                    <a:pt x="463" y="329"/>
                  </a:cubicBezTo>
                  <a:cubicBezTo>
                    <a:pt x="463" y="326"/>
                    <a:pt x="463" y="323"/>
                    <a:pt x="463" y="320"/>
                  </a:cubicBezTo>
                  <a:cubicBezTo>
                    <a:pt x="463" y="320"/>
                    <a:pt x="464" y="320"/>
                    <a:pt x="465" y="320"/>
                  </a:cubicBezTo>
                  <a:close/>
                  <a:moveTo>
                    <a:pt x="462" y="317"/>
                  </a:moveTo>
                  <a:cubicBezTo>
                    <a:pt x="462" y="311"/>
                    <a:pt x="462" y="304"/>
                    <a:pt x="461" y="297"/>
                  </a:cubicBezTo>
                  <a:cubicBezTo>
                    <a:pt x="464" y="296"/>
                    <a:pt x="466" y="295"/>
                    <a:pt x="469" y="294"/>
                  </a:cubicBezTo>
                  <a:cubicBezTo>
                    <a:pt x="468" y="301"/>
                    <a:pt x="467" y="309"/>
                    <a:pt x="466" y="316"/>
                  </a:cubicBezTo>
                  <a:cubicBezTo>
                    <a:pt x="465" y="316"/>
                    <a:pt x="464" y="317"/>
                    <a:pt x="462" y="317"/>
                  </a:cubicBezTo>
                  <a:close/>
                  <a:moveTo>
                    <a:pt x="471" y="319"/>
                  </a:moveTo>
                  <a:cubicBezTo>
                    <a:pt x="474" y="319"/>
                    <a:pt x="477" y="318"/>
                    <a:pt x="480" y="318"/>
                  </a:cubicBezTo>
                  <a:cubicBezTo>
                    <a:pt x="478" y="333"/>
                    <a:pt x="475" y="348"/>
                    <a:pt x="467" y="362"/>
                  </a:cubicBezTo>
                  <a:cubicBezTo>
                    <a:pt x="466" y="355"/>
                    <a:pt x="465" y="348"/>
                    <a:pt x="464" y="341"/>
                  </a:cubicBezTo>
                  <a:cubicBezTo>
                    <a:pt x="467" y="334"/>
                    <a:pt x="470" y="327"/>
                    <a:pt x="471" y="319"/>
                  </a:cubicBezTo>
                  <a:close/>
                  <a:moveTo>
                    <a:pt x="471" y="292"/>
                  </a:moveTo>
                  <a:cubicBezTo>
                    <a:pt x="476" y="290"/>
                    <a:pt x="479" y="288"/>
                    <a:pt x="483" y="286"/>
                  </a:cubicBezTo>
                  <a:cubicBezTo>
                    <a:pt x="483" y="294"/>
                    <a:pt x="482" y="302"/>
                    <a:pt x="481" y="310"/>
                  </a:cubicBezTo>
                  <a:cubicBezTo>
                    <a:pt x="478" y="311"/>
                    <a:pt x="475" y="312"/>
                    <a:pt x="472" y="314"/>
                  </a:cubicBezTo>
                  <a:cubicBezTo>
                    <a:pt x="473" y="306"/>
                    <a:pt x="473" y="299"/>
                    <a:pt x="471" y="292"/>
                  </a:cubicBezTo>
                  <a:close/>
                  <a:moveTo>
                    <a:pt x="486" y="316"/>
                  </a:moveTo>
                  <a:cubicBezTo>
                    <a:pt x="491" y="315"/>
                    <a:pt x="496" y="314"/>
                    <a:pt x="500" y="312"/>
                  </a:cubicBezTo>
                  <a:cubicBezTo>
                    <a:pt x="498" y="339"/>
                    <a:pt x="490" y="365"/>
                    <a:pt x="471" y="387"/>
                  </a:cubicBezTo>
                  <a:cubicBezTo>
                    <a:pt x="471" y="387"/>
                    <a:pt x="471" y="387"/>
                    <a:pt x="471" y="387"/>
                  </a:cubicBezTo>
                  <a:cubicBezTo>
                    <a:pt x="470" y="381"/>
                    <a:pt x="468" y="374"/>
                    <a:pt x="468" y="367"/>
                  </a:cubicBezTo>
                  <a:cubicBezTo>
                    <a:pt x="479" y="353"/>
                    <a:pt x="484" y="335"/>
                    <a:pt x="486" y="316"/>
                  </a:cubicBezTo>
                  <a:close/>
                  <a:moveTo>
                    <a:pt x="486" y="284"/>
                  </a:moveTo>
                  <a:cubicBezTo>
                    <a:pt x="486" y="284"/>
                    <a:pt x="486" y="284"/>
                    <a:pt x="486" y="284"/>
                  </a:cubicBezTo>
                  <a:cubicBezTo>
                    <a:pt x="487" y="283"/>
                    <a:pt x="487" y="283"/>
                    <a:pt x="488" y="283"/>
                  </a:cubicBezTo>
                  <a:cubicBezTo>
                    <a:pt x="492" y="280"/>
                    <a:pt x="496" y="276"/>
                    <a:pt x="500" y="272"/>
                  </a:cubicBezTo>
                  <a:cubicBezTo>
                    <a:pt x="501" y="282"/>
                    <a:pt x="501" y="293"/>
                    <a:pt x="501" y="303"/>
                  </a:cubicBezTo>
                  <a:cubicBezTo>
                    <a:pt x="496" y="305"/>
                    <a:pt x="491" y="306"/>
                    <a:pt x="486" y="308"/>
                  </a:cubicBezTo>
                  <a:cubicBezTo>
                    <a:pt x="487" y="300"/>
                    <a:pt x="487" y="292"/>
                    <a:pt x="486" y="284"/>
                  </a:cubicBezTo>
                  <a:close/>
                  <a:moveTo>
                    <a:pt x="504" y="268"/>
                  </a:moveTo>
                  <a:cubicBezTo>
                    <a:pt x="508" y="264"/>
                    <a:pt x="512" y="259"/>
                    <a:pt x="516" y="253"/>
                  </a:cubicBezTo>
                  <a:cubicBezTo>
                    <a:pt x="517" y="267"/>
                    <a:pt x="518" y="281"/>
                    <a:pt x="518" y="295"/>
                  </a:cubicBezTo>
                  <a:cubicBezTo>
                    <a:pt x="518" y="295"/>
                    <a:pt x="517" y="295"/>
                    <a:pt x="517" y="295"/>
                  </a:cubicBezTo>
                  <a:cubicBezTo>
                    <a:pt x="513" y="297"/>
                    <a:pt x="510" y="299"/>
                    <a:pt x="506" y="300"/>
                  </a:cubicBezTo>
                  <a:cubicBezTo>
                    <a:pt x="506" y="290"/>
                    <a:pt x="505" y="279"/>
                    <a:pt x="504" y="268"/>
                  </a:cubicBezTo>
                  <a:close/>
                  <a:moveTo>
                    <a:pt x="528" y="241"/>
                  </a:moveTo>
                  <a:cubicBezTo>
                    <a:pt x="527" y="241"/>
                    <a:pt x="526" y="242"/>
                    <a:pt x="525" y="242"/>
                  </a:cubicBezTo>
                  <a:cubicBezTo>
                    <a:pt x="524" y="242"/>
                    <a:pt x="523" y="241"/>
                    <a:pt x="523" y="241"/>
                  </a:cubicBezTo>
                  <a:cubicBezTo>
                    <a:pt x="525" y="236"/>
                    <a:pt x="528" y="230"/>
                    <a:pt x="529" y="224"/>
                  </a:cubicBezTo>
                  <a:cubicBezTo>
                    <a:pt x="533" y="227"/>
                    <a:pt x="536" y="232"/>
                    <a:pt x="534" y="236"/>
                  </a:cubicBezTo>
                  <a:cubicBezTo>
                    <a:pt x="532" y="238"/>
                    <a:pt x="531" y="240"/>
                    <a:pt x="528" y="241"/>
                  </a:cubicBezTo>
                  <a:close/>
                  <a:moveTo>
                    <a:pt x="437" y="296"/>
                  </a:moveTo>
                  <a:cubicBezTo>
                    <a:pt x="382" y="305"/>
                    <a:pt x="328" y="277"/>
                    <a:pt x="319" y="222"/>
                  </a:cubicBezTo>
                  <a:cubicBezTo>
                    <a:pt x="356" y="228"/>
                    <a:pt x="398" y="219"/>
                    <a:pt x="433" y="208"/>
                  </a:cubicBezTo>
                  <a:cubicBezTo>
                    <a:pt x="463" y="198"/>
                    <a:pt x="500" y="183"/>
                    <a:pt x="517" y="154"/>
                  </a:cubicBezTo>
                  <a:cubicBezTo>
                    <a:pt x="520" y="162"/>
                    <a:pt x="523" y="170"/>
                    <a:pt x="525" y="178"/>
                  </a:cubicBezTo>
                  <a:cubicBezTo>
                    <a:pt x="535" y="235"/>
                    <a:pt x="491" y="286"/>
                    <a:pt x="437" y="296"/>
                  </a:cubicBezTo>
                  <a:close/>
                  <a:moveTo>
                    <a:pt x="375" y="319"/>
                  </a:moveTo>
                  <a:cubicBezTo>
                    <a:pt x="372" y="318"/>
                    <a:pt x="369" y="318"/>
                    <a:pt x="365" y="317"/>
                  </a:cubicBezTo>
                  <a:cubicBezTo>
                    <a:pt x="362" y="308"/>
                    <a:pt x="358" y="299"/>
                    <a:pt x="355" y="290"/>
                  </a:cubicBezTo>
                  <a:cubicBezTo>
                    <a:pt x="361" y="293"/>
                    <a:pt x="367" y="296"/>
                    <a:pt x="373" y="298"/>
                  </a:cubicBezTo>
                  <a:cubicBezTo>
                    <a:pt x="373" y="304"/>
                    <a:pt x="373" y="312"/>
                    <a:pt x="375" y="319"/>
                  </a:cubicBezTo>
                  <a:close/>
                  <a:moveTo>
                    <a:pt x="358" y="316"/>
                  </a:moveTo>
                  <a:cubicBezTo>
                    <a:pt x="354" y="315"/>
                    <a:pt x="349" y="314"/>
                    <a:pt x="345" y="313"/>
                  </a:cubicBezTo>
                  <a:cubicBezTo>
                    <a:pt x="340" y="299"/>
                    <a:pt x="336" y="285"/>
                    <a:pt x="332" y="270"/>
                  </a:cubicBezTo>
                  <a:cubicBezTo>
                    <a:pt x="338" y="277"/>
                    <a:pt x="344" y="283"/>
                    <a:pt x="351" y="287"/>
                  </a:cubicBezTo>
                  <a:cubicBezTo>
                    <a:pt x="352" y="297"/>
                    <a:pt x="355" y="307"/>
                    <a:pt x="358" y="316"/>
                  </a:cubicBezTo>
                  <a:close/>
                  <a:moveTo>
                    <a:pt x="336" y="310"/>
                  </a:moveTo>
                  <a:cubicBezTo>
                    <a:pt x="332" y="308"/>
                    <a:pt x="328" y="306"/>
                    <a:pt x="324" y="304"/>
                  </a:cubicBezTo>
                  <a:cubicBezTo>
                    <a:pt x="323" y="287"/>
                    <a:pt x="323" y="270"/>
                    <a:pt x="321" y="252"/>
                  </a:cubicBezTo>
                  <a:cubicBezTo>
                    <a:pt x="321" y="252"/>
                    <a:pt x="321" y="252"/>
                    <a:pt x="321" y="252"/>
                  </a:cubicBezTo>
                  <a:cubicBezTo>
                    <a:pt x="323" y="256"/>
                    <a:pt x="325" y="260"/>
                    <a:pt x="328" y="264"/>
                  </a:cubicBezTo>
                  <a:cubicBezTo>
                    <a:pt x="329" y="279"/>
                    <a:pt x="332" y="294"/>
                    <a:pt x="336" y="310"/>
                  </a:cubicBezTo>
                  <a:close/>
                  <a:moveTo>
                    <a:pt x="339" y="319"/>
                  </a:moveTo>
                  <a:cubicBezTo>
                    <a:pt x="346" y="340"/>
                    <a:pt x="356" y="360"/>
                    <a:pt x="367" y="378"/>
                  </a:cubicBezTo>
                  <a:cubicBezTo>
                    <a:pt x="364" y="388"/>
                    <a:pt x="360" y="399"/>
                    <a:pt x="356" y="409"/>
                  </a:cubicBezTo>
                  <a:cubicBezTo>
                    <a:pt x="344" y="381"/>
                    <a:pt x="333" y="355"/>
                    <a:pt x="327" y="326"/>
                  </a:cubicBezTo>
                  <a:cubicBezTo>
                    <a:pt x="327" y="321"/>
                    <a:pt x="326" y="317"/>
                    <a:pt x="325" y="312"/>
                  </a:cubicBezTo>
                  <a:cubicBezTo>
                    <a:pt x="330" y="315"/>
                    <a:pt x="335" y="317"/>
                    <a:pt x="339" y="319"/>
                  </a:cubicBezTo>
                  <a:close/>
                  <a:moveTo>
                    <a:pt x="348" y="322"/>
                  </a:moveTo>
                  <a:cubicBezTo>
                    <a:pt x="353" y="324"/>
                    <a:pt x="357" y="325"/>
                    <a:pt x="362" y="325"/>
                  </a:cubicBezTo>
                  <a:cubicBezTo>
                    <a:pt x="365" y="334"/>
                    <a:pt x="370" y="342"/>
                    <a:pt x="374" y="350"/>
                  </a:cubicBezTo>
                  <a:cubicBezTo>
                    <a:pt x="375" y="350"/>
                    <a:pt x="375" y="351"/>
                    <a:pt x="376" y="351"/>
                  </a:cubicBezTo>
                  <a:cubicBezTo>
                    <a:pt x="374" y="358"/>
                    <a:pt x="372" y="365"/>
                    <a:pt x="369" y="372"/>
                  </a:cubicBezTo>
                  <a:cubicBezTo>
                    <a:pt x="361" y="356"/>
                    <a:pt x="354" y="339"/>
                    <a:pt x="348" y="322"/>
                  </a:cubicBezTo>
                  <a:close/>
                  <a:moveTo>
                    <a:pt x="369" y="326"/>
                  </a:moveTo>
                  <a:cubicBezTo>
                    <a:pt x="372" y="326"/>
                    <a:pt x="375" y="326"/>
                    <a:pt x="378" y="325"/>
                  </a:cubicBezTo>
                  <a:cubicBezTo>
                    <a:pt x="379" y="327"/>
                    <a:pt x="380" y="329"/>
                    <a:pt x="382" y="330"/>
                  </a:cubicBezTo>
                  <a:cubicBezTo>
                    <a:pt x="382" y="331"/>
                    <a:pt x="382" y="331"/>
                    <a:pt x="382" y="331"/>
                  </a:cubicBezTo>
                  <a:cubicBezTo>
                    <a:pt x="381" y="336"/>
                    <a:pt x="379" y="341"/>
                    <a:pt x="378" y="346"/>
                  </a:cubicBezTo>
                  <a:cubicBezTo>
                    <a:pt x="375" y="339"/>
                    <a:pt x="372" y="332"/>
                    <a:pt x="369" y="326"/>
                  </a:cubicBezTo>
                  <a:close/>
                  <a:moveTo>
                    <a:pt x="381" y="319"/>
                  </a:moveTo>
                  <a:cubicBezTo>
                    <a:pt x="381" y="317"/>
                    <a:pt x="380" y="315"/>
                    <a:pt x="379" y="314"/>
                  </a:cubicBezTo>
                  <a:cubicBezTo>
                    <a:pt x="378" y="309"/>
                    <a:pt x="377" y="304"/>
                    <a:pt x="376" y="299"/>
                  </a:cubicBezTo>
                  <a:cubicBezTo>
                    <a:pt x="381" y="301"/>
                    <a:pt x="386" y="302"/>
                    <a:pt x="391" y="303"/>
                  </a:cubicBezTo>
                  <a:cubicBezTo>
                    <a:pt x="390" y="309"/>
                    <a:pt x="388" y="314"/>
                    <a:pt x="386" y="319"/>
                  </a:cubicBezTo>
                  <a:cubicBezTo>
                    <a:pt x="384" y="319"/>
                    <a:pt x="383" y="319"/>
                    <a:pt x="381" y="319"/>
                  </a:cubicBezTo>
                  <a:close/>
                  <a:moveTo>
                    <a:pt x="312" y="235"/>
                  </a:moveTo>
                  <a:cubicBezTo>
                    <a:pt x="313" y="234"/>
                    <a:pt x="314" y="234"/>
                    <a:pt x="315" y="233"/>
                  </a:cubicBezTo>
                  <a:cubicBezTo>
                    <a:pt x="315" y="237"/>
                    <a:pt x="317" y="240"/>
                    <a:pt x="318" y="243"/>
                  </a:cubicBezTo>
                  <a:cubicBezTo>
                    <a:pt x="318" y="243"/>
                    <a:pt x="318" y="243"/>
                    <a:pt x="318" y="243"/>
                  </a:cubicBezTo>
                  <a:cubicBezTo>
                    <a:pt x="317" y="245"/>
                    <a:pt x="317" y="246"/>
                    <a:pt x="317" y="248"/>
                  </a:cubicBezTo>
                  <a:cubicBezTo>
                    <a:pt x="313" y="247"/>
                    <a:pt x="310" y="245"/>
                    <a:pt x="309" y="242"/>
                  </a:cubicBezTo>
                  <a:cubicBezTo>
                    <a:pt x="309" y="239"/>
                    <a:pt x="310" y="237"/>
                    <a:pt x="312" y="235"/>
                  </a:cubicBezTo>
                  <a:close/>
                  <a:moveTo>
                    <a:pt x="307" y="232"/>
                  </a:moveTo>
                  <a:cubicBezTo>
                    <a:pt x="306" y="233"/>
                    <a:pt x="305" y="234"/>
                    <a:pt x="305" y="235"/>
                  </a:cubicBezTo>
                  <a:cubicBezTo>
                    <a:pt x="306" y="222"/>
                    <a:pt x="308" y="208"/>
                    <a:pt x="310" y="195"/>
                  </a:cubicBezTo>
                  <a:cubicBezTo>
                    <a:pt x="310" y="207"/>
                    <a:pt x="311" y="218"/>
                    <a:pt x="313" y="228"/>
                  </a:cubicBezTo>
                  <a:cubicBezTo>
                    <a:pt x="311" y="229"/>
                    <a:pt x="308" y="231"/>
                    <a:pt x="307" y="232"/>
                  </a:cubicBezTo>
                  <a:close/>
                  <a:moveTo>
                    <a:pt x="339" y="130"/>
                  </a:moveTo>
                  <a:cubicBezTo>
                    <a:pt x="349" y="119"/>
                    <a:pt x="362" y="111"/>
                    <a:pt x="376" y="107"/>
                  </a:cubicBezTo>
                  <a:cubicBezTo>
                    <a:pt x="361" y="115"/>
                    <a:pt x="351" y="133"/>
                    <a:pt x="345" y="147"/>
                  </a:cubicBezTo>
                  <a:cubicBezTo>
                    <a:pt x="336" y="169"/>
                    <a:pt x="332" y="194"/>
                    <a:pt x="338" y="217"/>
                  </a:cubicBezTo>
                  <a:cubicBezTo>
                    <a:pt x="332" y="217"/>
                    <a:pt x="325" y="218"/>
                    <a:pt x="318" y="218"/>
                  </a:cubicBezTo>
                  <a:cubicBezTo>
                    <a:pt x="318" y="218"/>
                    <a:pt x="318" y="218"/>
                    <a:pt x="318" y="218"/>
                  </a:cubicBezTo>
                  <a:cubicBezTo>
                    <a:pt x="318" y="217"/>
                    <a:pt x="318" y="215"/>
                    <a:pt x="318" y="213"/>
                  </a:cubicBezTo>
                  <a:cubicBezTo>
                    <a:pt x="316" y="185"/>
                    <a:pt x="322" y="152"/>
                    <a:pt x="339" y="130"/>
                  </a:cubicBezTo>
                  <a:close/>
                  <a:moveTo>
                    <a:pt x="420" y="206"/>
                  </a:moveTo>
                  <a:cubicBezTo>
                    <a:pt x="413" y="208"/>
                    <a:pt x="406" y="210"/>
                    <a:pt x="399" y="211"/>
                  </a:cubicBezTo>
                  <a:cubicBezTo>
                    <a:pt x="389" y="182"/>
                    <a:pt x="382" y="139"/>
                    <a:pt x="395" y="109"/>
                  </a:cubicBezTo>
                  <a:cubicBezTo>
                    <a:pt x="391" y="143"/>
                    <a:pt x="401" y="178"/>
                    <a:pt x="420" y="206"/>
                  </a:cubicBezTo>
                  <a:close/>
                  <a:moveTo>
                    <a:pt x="443" y="135"/>
                  </a:moveTo>
                  <a:cubicBezTo>
                    <a:pt x="455" y="150"/>
                    <a:pt x="463" y="167"/>
                    <a:pt x="471" y="185"/>
                  </a:cubicBezTo>
                  <a:cubicBezTo>
                    <a:pt x="464" y="189"/>
                    <a:pt x="457" y="192"/>
                    <a:pt x="449" y="196"/>
                  </a:cubicBezTo>
                  <a:cubicBezTo>
                    <a:pt x="441" y="161"/>
                    <a:pt x="427" y="127"/>
                    <a:pt x="401" y="102"/>
                  </a:cubicBezTo>
                  <a:cubicBezTo>
                    <a:pt x="402" y="102"/>
                    <a:pt x="404" y="102"/>
                    <a:pt x="405" y="102"/>
                  </a:cubicBezTo>
                  <a:cubicBezTo>
                    <a:pt x="418" y="112"/>
                    <a:pt x="432" y="122"/>
                    <a:pt x="443" y="135"/>
                  </a:cubicBezTo>
                  <a:close/>
                  <a:moveTo>
                    <a:pt x="413" y="102"/>
                  </a:moveTo>
                  <a:cubicBezTo>
                    <a:pt x="414" y="102"/>
                    <a:pt x="415" y="102"/>
                    <a:pt x="416" y="102"/>
                  </a:cubicBezTo>
                  <a:cubicBezTo>
                    <a:pt x="432" y="108"/>
                    <a:pt x="447" y="116"/>
                    <a:pt x="461" y="127"/>
                  </a:cubicBezTo>
                  <a:cubicBezTo>
                    <a:pt x="476" y="138"/>
                    <a:pt x="485" y="153"/>
                    <a:pt x="497" y="167"/>
                  </a:cubicBezTo>
                  <a:cubicBezTo>
                    <a:pt x="490" y="173"/>
                    <a:pt x="483" y="178"/>
                    <a:pt x="475" y="183"/>
                  </a:cubicBezTo>
                  <a:cubicBezTo>
                    <a:pt x="468" y="151"/>
                    <a:pt x="443" y="117"/>
                    <a:pt x="413" y="102"/>
                  </a:cubicBezTo>
                  <a:close/>
                  <a:moveTo>
                    <a:pt x="446" y="197"/>
                  </a:moveTo>
                  <a:cubicBezTo>
                    <a:pt x="439" y="200"/>
                    <a:pt x="433" y="202"/>
                    <a:pt x="426" y="204"/>
                  </a:cubicBezTo>
                  <a:cubicBezTo>
                    <a:pt x="425" y="204"/>
                    <a:pt x="425" y="205"/>
                    <a:pt x="424" y="205"/>
                  </a:cubicBezTo>
                  <a:cubicBezTo>
                    <a:pt x="405" y="174"/>
                    <a:pt x="399" y="142"/>
                    <a:pt x="400" y="106"/>
                  </a:cubicBezTo>
                  <a:cubicBezTo>
                    <a:pt x="420" y="134"/>
                    <a:pt x="437" y="164"/>
                    <a:pt x="446" y="197"/>
                  </a:cubicBezTo>
                  <a:close/>
                  <a:moveTo>
                    <a:pt x="384" y="149"/>
                  </a:moveTo>
                  <a:cubicBezTo>
                    <a:pt x="384" y="171"/>
                    <a:pt x="388" y="191"/>
                    <a:pt x="396" y="211"/>
                  </a:cubicBezTo>
                  <a:cubicBezTo>
                    <a:pt x="388" y="213"/>
                    <a:pt x="381" y="214"/>
                    <a:pt x="374" y="214"/>
                  </a:cubicBezTo>
                  <a:cubicBezTo>
                    <a:pt x="372" y="194"/>
                    <a:pt x="368" y="177"/>
                    <a:pt x="372" y="157"/>
                  </a:cubicBezTo>
                  <a:cubicBezTo>
                    <a:pt x="374" y="141"/>
                    <a:pt x="379" y="119"/>
                    <a:pt x="392" y="107"/>
                  </a:cubicBezTo>
                  <a:cubicBezTo>
                    <a:pt x="385" y="119"/>
                    <a:pt x="384" y="135"/>
                    <a:pt x="384" y="149"/>
                  </a:cubicBezTo>
                  <a:close/>
                  <a:moveTo>
                    <a:pt x="367" y="147"/>
                  </a:moveTo>
                  <a:cubicBezTo>
                    <a:pt x="363" y="167"/>
                    <a:pt x="359" y="197"/>
                    <a:pt x="371" y="215"/>
                  </a:cubicBezTo>
                  <a:cubicBezTo>
                    <a:pt x="362" y="216"/>
                    <a:pt x="353" y="216"/>
                    <a:pt x="344" y="217"/>
                  </a:cubicBezTo>
                  <a:cubicBezTo>
                    <a:pt x="340" y="196"/>
                    <a:pt x="340" y="176"/>
                    <a:pt x="348" y="156"/>
                  </a:cubicBezTo>
                  <a:cubicBezTo>
                    <a:pt x="355" y="137"/>
                    <a:pt x="371" y="110"/>
                    <a:pt x="391" y="103"/>
                  </a:cubicBezTo>
                  <a:cubicBezTo>
                    <a:pt x="391" y="103"/>
                    <a:pt x="391" y="103"/>
                    <a:pt x="391" y="103"/>
                  </a:cubicBezTo>
                  <a:cubicBezTo>
                    <a:pt x="377" y="111"/>
                    <a:pt x="371" y="132"/>
                    <a:pt x="367" y="147"/>
                  </a:cubicBezTo>
                  <a:close/>
                  <a:moveTo>
                    <a:pt x="514" y="149"/>
                  </a:moveTo>
                  <a:cubicBezTo>
                    <a:pt x="510" y="155"/>
                    <a:pt x="505" y="160"/>
                    <a:pt x="500" y="164"/>
                  </a:cubicBezTo>
                  <a:cubicBezTo>
                    <a:pt x="489" y="135"/>
                    <a:pt x="457" y="112"/>
                    <a:pt x="427" y="101"/>
                  </a:cubicBezTo>
                  <a:cubicBezTo>
                    <a:pt x="430" y="101"/>
                    <a:pt x="433" y="101"/>
                    <a:pt x="436" y="101"/>
                  </a:cubicBezTo>
                  <a:cubicBezTo>
                    <a:pt x="452" y="103"/>
                    <a:pt x="468" y="107"/>
                    <a:pt x="482" y="116"/>
                  </a:cubicBezTo>
                  <a:cubicBezTo>
                    <a:pt x="496" y="124"/>
                    <a:pt x="507" y="136"/>
                    <a:pt x="514" y="149"/>
                  </a:cubicBezTo>
                  <a:cubicBezTo>
                    <a:pt x="514" y="149"/>
                    <a:pt x="514" y="149"/>
                    <a:pt x="514" y="149"/>
                  </a:cubicBezTo>
                  <a:close/>
                  <a:moveTo>
                    <a:pt x="418" y="94"/>
                  </a:moveTo>
                  <a:cubicBezTo>
                    <a:pt x="412" y="94"/>
                    <a:pt x="406" y="94"/>
                    <a:pt x="400" y="95"/>
                  </a:cubicBezTo>
                  <a:cubicBezTo>
                    <a:pt x="400" y="95"/>
                    <a:pt x="400" y="95"/>
                    <a:pt x="400" y="95"/>
                  </a:cubicBezTo>
                  <a:cubicBezTo>
                    <a:pt x="400" y="95"/>
                    <a:pt x="399" y="95"/>
                    <a:pt x="399" y="95"/>
                  </a:cubicBezTo>
                  <a:cubicBezTo>
                    <a:pt x="353" y="95"/>
                    <a:pt x="307" y="95"/>
                    <a:pt x="261" y="95"/>
                  </a:cubicBezTo>
                  <a:cubicBezTo>
                    <a:pt x="237" y="95"/>
                    <a:pt x="213" y="95"/>
                    <a:pt x="189" y="95"/>
                  </a:cubicBezTo>
                  <a:cubicBezTo>
                    <a:pt x="170" y="95"/>
                    <a:pt x="151" y="94"/>
                    <a:pt x="132" y="96"/>
                  </a:cubicBezTo>
                  <a:cubicBezTo>
                    <a:pt x="137" y="92"/>
                    <a:pt x="140" y="86"/>
                    <a:pt x="139" y="78"/>
                  </a:cubicBezTo>
                  <a:cubicBezTo>
                    <a:pt x="139" y="73"/>
                    <a:pt x="135" y="67"/>
                    <a:pt x="130" y="64"/>
                  </a:cubicBezTo>
                  <a:cubicBezTo>
                    <a:pt x="152" y="63"/>
                    <a:pt x="174" y="61"/>
                    <a:pt x="197" y="61"/>
                  </a:cubicBezTo>
                  <a:cubicBezTo>
                    <a:pt x="219" y="61"/>
                    <a:pt x="241" y="61"/>
                    <a:pt x="263" y="61"/>
                  </a:cubicBezTo>
                  <a:cubicBezTo>
                    <a:pt x="310" y="60"/>
                    <a:pt x="356" y="60"/>
                    <a:pt x="403" y="59"/>
                  </a:cubicBezTo>
                  <a:cubicBezTo>
                    <a:pt x="496" y="59"/>
                    <a:pt x="590" y="62"/>
                    <a:pt x="683" y="57"/>
                  </a:cubicBezTo>
                  <a:cubicBezTo>
                    <a:pt x="684" y="57"/>
                    <a:pt x="684" y="57"/>
                    <a:pt x="685" y="56"/>
                  </a:cubicBezTo>
                  <a:cubicBezTo>
                    <a:pt x="685" y="63"/>
                    <a:pt x="684" y="70"/>
                    <a:pt x="684" y="77"/>
                  </a:cubicBezTo>
                  <a:cubicBezTo>
                    <a:pt x="684" y="81"/>
                    <a:pt x="683" y="86"/>
                    <a:pt x="682" y="91"/>
                  </a:cubicBezTo>
                  <a:cubicBezTo>
                    <a:pt x="682" y="91"/>
                    <a:pt x="681" y="91"/>
                    <a:pt x="681" y="91"/>
                  </a:cubicBezTo>
                  <a:cubicBezTo>
                    <a:pt x="593" y="91"/>
                    <a:pt x="506" y="93"/>
                    <a:pt x="418" y="94"/>
                  </a:cubicBezTo>
                  <a:close/>
                  <a:moveTo>
                    <a:pt x="119" y="130"/>
                  </a:moveTo>
                  <a:cubicBezTo>
                    <a:pt x="119" y="131"/>
                    <a:pt x="119" y="131"/>
                    <a:pt x="119" y="131"/>
                  </a:cubicBezTo>
                  <a:cubicBezTo>
                    <a:pt x="103" y="123"/>
                    <a:pt x="87" y="117"/>
                    <a:pt x="71" y="110"/>
                  </a:cubicBezTo>
                  <a:cubicBezTo>
                    <a:pt x="61" y="105"/>
                    <a:pt x="52" y="101"/>
                    <a:pt x="43" y="96"/>
                  </a:cubicBezTo>
                  <a:cubicBezTo>
                    <a:pt x="40" y="95"/>
                    <a:pt x="36" y="93"/>
                    <a:pt x="31" y="92"/>
                  </a:cubicBezTo>
                  <a:cubicBezTo>
                    <a:pt x="36" y="87"/>
                    <a:pt x="41" y="83"/>
                    <a:pt x="42" y="76"/>
                  </a:cubicBezTo>
                  <a:cubicBezTo>
                    <a:pt x="43" y="71"/>
                    <a:pt x="41" y="65"/>
                    <a:pt x="37" y="62"/>
                  </a:cubicBezTo>
                  <a:cubicBezTo>
                    <a:pt x="37" y="62"/>
                    <a:pt x="37" y="62"/>
                    <a:pt x="36" y="62"/>
                  </a:cubicBezTo>
                  <a:cubicBezTo>
                    <a:pt x="37" y="61"/>
                    <a:pt x="37" y="61"/>
                    <a:pt x="37" y="61"/>
                  </a:cubicBezTo>
                  <a:cubicBezTo>
                    <a:pt x="46" y="58"/>
                    <a:pt x="55" y="55"/>
                    <a:pt x="64" y="52"/>
                  </a:cubicBezTo>
                  <a:cubicBezTo>
                    <a:pt x="83" y="46"/>
                    <a:pt x="102" y="39"/>
                    <a:pt x="121" y="33"/>
                  </a:cubicBezTo>
                  <a:cubicBezTo>
                    <a:pt x="122" y="34"/>
                    <a:pt x="122" y="34"/>
                    <a:pt x="123" y="34"/>
                  </a:cubicBezTo>
                  <a:cubicBezTo>
                    <a:pt x="132" y="35"/>
                    <a:pt x="126" y="62"/>
                    <a:pt x="118" y="60"/>
                  </a:cubicBezTo>
                  <a:cubicBezTo>
                    <a:pt x="117" y="59"/>
                    <a:pt x="115" y="61"/>
                    <a:pt x="115" y="62"/>
                  </a:cubicBezTo>
                  <a:cubicBezTo>
                    <a:pt x="115" y="63"/>
                    <a:pt x="115" y="65"/>
                    <a:pt x="116" y="66"/>
                  </a:cubicBezTo>
                  <a:cubicBezTo>
                    <a:pt x="122" y="68"/>
                    <a:pt x="129" y="69"/>
                    <a:pt x="132" y="77"/>
                  </a:cubicBezTo>
                  <a:cubicBezTo>
                    <a:pt x="134" y="85"/>
                    <a:pt x="129" y="93"/>
                    <a:pt x="121" y="96"/>
                  </a:cubicBezTo>
                  <a:cubicBezTo>
                    <a:pt x="120" y="96"/>
                    <a:pt x="119" y="96"/>
                    <a:pt x="118" y="97"/>
                  </a:cubicBezTo>
                  <a:cubicBezTo>
                    <a:pt x="116" y="98"/>
                    <a:pt x="116" y="101"/>
                    <a:pt x="118" y="101"/>
                  </a:cubicBezTo>
                  <a:cubicBezTo>
                    <a:pt x="124" y="104"/>
                    <a:pt x="127" y="109"/>
                    <a:pt x="127" y="115"/>
                  </a:cubicBezTo>
                  <a:cubicBezTo>
                    <a:pt x="127" y="121"/>
                    <a:pt x="125" y="128"/>
                    <a:pt x="119" y="130"/>
                  </a:cubicBezTo>
                  <a:close/>
                  <a:moveTo>
                    <a:pt x="224" y="137"/>
                  </a:moveTo>
                  <a:cubicBezTo>
                    <a:pt x="223" y="137"/>
                    <a:pt x="223" y="137"/>
                    <a:pt x="223" y="136"/>
                  </a:cubicBezTo>
                  <a:cubicBezTo>
                    <a:pt x="225" y="127"/>
                    <a:pt x="240" y="126"/>
                    <a:pt x="240" y="137"/>
                  </a:cubicBezTo>
                  <a:cubicBezTo>
                    <a:pt x="240" y="141"/>
                    <a:pt x="237" y="145"/>
                    <a:pt x="233" y="145"/>
                  </a:cubicBezTo>
                  <a:cubicBezTo>
                    <a:pt x="228" y="144"/>
                    <a:pt x="226" y="141"/>
                    <a:pt x="224" y="137"/>
                  </a:cubicBezTo>
                  <a:close/>
                  <a:moveTo>
                    <a:pt x="299" y="288"/>
                  </a:moveTo>
                  <a:cubicBezTo>
                    <a:pt x="299" y="288"/>
                    <a:pt x="299" y="288"/>
                    <a:pt x="299" y="288"/>
                  </a:cubicBezTo>
                  <a:cubicBezTo>
                    <a:pt x="290" y="281"/>
                    <a:pt x="282" y="273"/>
                    <a:pt x="275" y="264"/>
                  </a:cubicBezTo>
                  <a:cubicBezTo>
                    <a:pt x="248" y="232"/>
                    <a:pt x="236" y="193"/>
                    <a:pt x="233" y="151"/>
                  </a:cubicBezTo>
                  <a:cubicBezTo>
                    <a:pt x="233" y="151"/>
                    <a:pt x="233" y="151"/>
                    <a:pt x="233" y="151"/>
                  </a:cubicBezTo>
                  <a:cubicBezTo>
                    <a:pt x="242" y="151"/>
                    <a:pt x="247" y="144"/>
                    <a:pt x="247" y="136"/>
                  </a:cubicBezTo>
                  <a:cubicBezTo>
                    <a:pt x="247" y="129"/>
                    <a:pt x="241" y="122"/>
                    <a:pt x="233" y="122"/>
                  </a:cubicBezTo>
                  <a:cubicBezTo>
                    <a:pt x="226" y="122"/>
                    <a:pt x="221" y="127"/>
                    <a:pt x="219" y="133"/>
                  </a:cubicBezTo>
                  <a:cubicBezTo>
                    <a:pt x="219" y="132"/>
                    <a:pt x="218" y="132"/>
                    <a:pt x="218" y="132"/>
                  </a:cubicBezTo>
                  <a:cubicBezTo>
                    <a:pt x="202" y="132"/>
                    <a:pt x="186" y="133"/>
                    <a:pt x="169" y="132"/>
                  </a:cubicBezTo>
                  <a:cubicBezTo>
                    <a:pt x="155" y="131"/>
                    <a:pt x="140" y="130"/>
                    <a:pt x="126" y="131"/>
                  </a:cubicBezTo>
                  <a:cubicBezTo>
                    <a:pt x="134" y="124"/>
                    <a:pt x="134" y="109"/>
                    <a:pt x="129" y="101"/>
                  </a:cubicBezTo>
                  <a:cubicBezTo>
                    <a:pt x="149" y="104"/>
                    <a:pt x="169" y="103"/>
                    <a:pt x="189" y="103"/>
                  </a:cubicBezTo>
                  <a:cubicBezTo>
                    <a:pt x="212" y="103"/>
                    <a:pt x="235" y="103"/>
                    <a:pt x="258" y="102"/>
                  </a:cubicBezTo>
                  <a:cubicBezTo>
                    <a:pt x="292" y="102"/>
                    <a:pt x="326" y="102"/>
                    <a:pt x="361" y="102"/>
                  </a:cubicBezTo>
                  <a:cubicBezTo>
                    <a:pt x="348" y="108"/>
                    <a:pt x="338" y="118"/>
                    <a:pt x="330" y="130"/>
                  </a:cubicBezTo>
                  <a:cubicBezTo>
                    <a:pt x="329" y="129"/>
                    <a:pt x="329" y="129"/>
                    <a:pt x="328" y="129"/>
                  </a:cubicBezTo>
                  <a:cubicBezTo>
                    <a:pt x="302" y="129"/>
                    <a:pt x="275" y="128"/>
                    <a:pt x="248" y="128"/>
                  </a:cubicBezTo>
                  <a:cubicBezTo>
                    <a:pt x="245" y="128"/>
                    <a:pt x="245" y="132"/>
                    <a:pt x="248" y="133"/>
                  </a:cubicBezTo>
                  <a:cubicBezTo>
                    <a:pt x="274" y="136"/>
                    <a:pt x="302" y="135"/>
                    <a:pt x="328" y="133"/>
                  </a:cubicBezTo>
                  <a:cubicBezTo>
                    <a:pt x="326" y="135"/>
                    <a:pt x="324" y="138"/>
                    <a:pt x="323" y="142"/>
                  </a:cubicBezTo>
                  <a:cubicBezTo>
                    <a:pt x="298" y="184"/>
                    <a:pt x="297" y="240"/>
                    <a:pt x="299" y="288"/>
                  </a:cubicBezTo>
                  <a:close/>
                  <a:moveTo>
                    <a:pt x="304" y="288"/>
                  </a:moveTo>
                  <a:cubicBezTo>
                    <a:pt x="304" y="274"/>
                    <a:pt x="303" y="260"/>
                    <a:pt x="304" y="246"/>
                  </a:cubicBezTo>
                  <a:cubicBezTo>
                    <a:pt x="306" y="251"/>
                    <a:pt x="311" y="253"/>
                    <a:pt x="316" y="253"/>
                  </a:cubicBezTo>
                  <a:cubicBezTo>
                    <a:pt x="314" y="268"/>
                    <a:pt x="315" y="285"/>
                    <a:pt x="317" y="301"/>
                  </a:cubicBezTo>
                  <a:cubicBezTo>
                    <a:pt x="313" y="298"/>
                    <a:pt x="309" y="295"/>
                    <a:pt x="305" y="292"/>
                  </a:cubicBezTo>
                  <a:cubicBezTo>
                    <a:pt x="304" y="291"/>
                    <a:pt x="304" y="289"/>
                    <a:pt x="304" y="288"/>
                  </a:cubicBezTo>
                  <a:close/>
                  <a:moveTo>
                    <a:pt x="305" y="299"/>
                  </a:moveTo>
                  <a:cubicBezTo>
                    <a:pt x="309" y="302"/>
                    <a:pt x="314" y="305"/>
                    <a:pt x="319" y="308"/>
                  </a:cubicBezTo>
                  <a:cubicBezTo>
                    <a:pt x="320" y="315"/>
                    <a:pt x="321" y="321"/>
                    <a:pt x="322" y="327"/>
                  </a:cubicBezTo>
                  <a:cubicBezTo>
                    <a:pt x="328" y="356"/>
                    <a:pt x="337" y="386"/>
                    <a:pt x="352" y="411"/>
                  </a:cubicBezTo>
                  <a:cubicBezTo>
                    <a:pt x="353" y="412"/>
                    <a:pt x="354" y="412"/>
                    <a:pt x="354" y="412"/>
                  </a:cubicBezTo>
                  <a:cubicBezTo>
                    <a:pt x="353" y="416"/>
                    <a:pt x="351" y="420"/>
                    <a:pt x="349" y="424"/>
                  </a:cubicBezTo>
                  <a:cubicBezTo>
                    <a:pt x="347" y="428"/>
                    <a:pt x="345" y="432"/>
                    <a:pt x="343" y="436"/>
                  </a:cubicBezTo>
                  <a:cubicBezTo>
                    <a:pt x="316" y="395"/>
                    <a:pt x="308" y="347"/>
                    <a:pt x="305" y="299"/>
                  </a:cubicBezTo>
                  <a:close/>
                  <a:moveTo>
                    <a:pt x="543" y="544"/>
                  </a:moveTo>
                  <a:cubicBezTo>
                    <a:pt x="532" y="568"/>
                    <a:pt x="502" y="572"/>
                    <a:pt x="479" y="574"/>
                  </a:cubicBezTo>
                  <a:cubicBezTo>
                    <a:pt x="457" y="576"/>
                    <a:pt x="436" y="577"/>
                    <a:pt x="415" y="575"/>
                  </a:cubicBezTo>
                  <a:cubicBezTo>
                    <a:pt x="393" y="573"/>
                    <a:pt x="372" y="568"/>
                    <a:pt x="351" y="562"/>
                  </a:cubicBezTo>
                  <a:cubicBezTo>
                    <a:pt x="340" y="558"/>
                    <a:pt x="329" y="554"/>
                    <a:pt x="318" y="549"/>
                  </a:cubicBezTo>
                  <a:cubicBezTo>
                    <a:pt x="314" y="548"/>
                    <a:pt x="290" y="539"/>
                    <a:pt x="291" y="534"/>
                  </a:cubicBezTo>
                  <a:cubicBezTo>
                    <a:pt x="291" y="533"/>
                    <a:pt x="290" y="533"/>
                    <a:pt x="290" y="532"/>
                  </a:cubicBezTo>
                  <a:cubicBezTo>
                    <a:pt x="320" y="503"/>
                    <a:pt x="342" y="461"/>
                    <a:pt x="359" y="424"/>
                  </a:cubicBezTo>
                  <a:cubicBezTo>
                    <a:pt x="376" y="387"/>
                    <a:pt x="393" y="345"/>
                    <a:pt x="396" y="304"/>
                  </a:cubicBezTo>
                  <a:cubicBezTo>
                    <a:pt x="416" y="307"/>
                    <a:pt x="437" y="305"/>
                    <a:pt x="456" y="299"/>
                  </a:cubicBezTo>
                  <a:cubicBezTo>
                    <a:pt x="451" y="347"/>
                    <a:pt x="461" y="398"/>
                    <a:pt x="476" y="443"/>
                  </a:cubicBezTo>
                  <a:cubicBezTo>
                    <a:pt x="489" y="480"/>
                    <a:pt x="507" y="524"/>
                    <a:pt x="543" y="544"/>
                  </a:cubicBezTo>
                  <a:close/>
                  <a:moveTo>
                    <a:pt x="551" y="289"/>
                  </a:moveTo>
                  <a:cubicBezTo>
                    <a:pt x="546" y="345"/>
                    <a:pt x="526" y="402"/>
                    <a:pt x="485" y="442"/>
                  </a:cubicBezTo>
                  <a:cubicBezTo>
                    <a:pt x="484" y="439"/>
                    <a:pt x="483" y="435"/>
                    <a:pt x="482" y="432"/>
                  </a:cubicBezTo>
                  <a:cubicBezTo>
                    <a:pt x="482" y="432"/>
                    <a:pt x="483" y="432"/>
                    <a:pt x="483" y="432"/>
                  </a:cubicBezTo>
                  <a:cubicBezTo>
                    <a:pt x="524" y="398"/>
                    <a:pt x="533" y="345"/>
                    <a:pt x="534" y="294"/>
                  </a:cubicBezTo>
                  <a:cubicBezTo>
                    <a:pt x="540" y="289"/>
                    <a:pt x="546" y="284"/>
                    <a:pt x="552" y="279"/>
                  </a:cubicBezTo>
                  <a:cubicBezTo>
                    <a:pt x="552" y="282"/>
                    <a:pt x="551" y="285"/>
                    <a:pt x="551" y="289"/>
                  </a:cubicBezTo>
                  <a:close/>
                  <a:moveTo>
                    <a:pt x="534" y="284"/>
                  </a:moveTo>
                  <a:cubicBezTo>
                    <a:pt x="535" y="271"/>
                    <a:pt x="534" y="258"/>
                    <a:pt x="534" y="246"/>
                  </a:cubicBezTo>
                  <a:cubicBezTo>
                    <a:pt x="534" y="245"/>
                    <a:pt x="534" y="245"/>
                    <a:pt x="534" y="244"/>
                  </a:cubicBezTo>
                  <a:cubicBezTo>
                    <a:pt x="534" y="244"/>
                    <a:pt x="535" y="244"/>
                    <a:pt x="535" y="244"/>
                  </a:cubicBezTo>
                  <a:cubicBezTo>
                    <a:pt x="543" y="237"/>
                    <a:pt x="541" y="223"/>
                    <a:pt x="531" y="220"/>
                  </a:cubicBezTo>
                  <a:cubicBezTo>
                    <a:pt x="534" y="205"/>
                    <a:pt x="535" y="189"/>
                    <a:pt x="532" y="174"/>
                  </a:cubicBezTo>
                  <a:cubicBezTo>
                    <a:pt x="546" y="203"/>
                    <a:pt x="552" y="235"/>
                    <a:pt x="552" y="268"/>
                  </a:cubicBezTo>
                  <a:cubicBezTo>
                    <a:pt x="547" y="274"/>
                    <a:pt x="541" y="279"/>
                    <a:pt x="534" y="284"/>
                  </a:cubicBezTo>
                  <a:close/>
                  <a:moveTo>
                    <a:pt x="600" y="143"/>
                  </a:moveTo>
                  <a:cubicBezTo>
                    <a:pt x="593" y="182"/>
                    <a:pt x="588" y="219"/>
                    <a:pt x="566" y="252"/>
                  </a:cubicBezTo>
                  <a:cubicBezTo>
                    <a:pt x="563" y="256"/>
                    <a:pt x="561" y="259"/>
                    <a:pt x="558" y="262"/>
                  </a:cubicBezTo>
                  <a:cubicBezTo>
                    <a:pt x="558" y="219"/>
                    <a:pt x="549" y="173"/>
                    <a:pt x="520" y="142"/>
                  </a:cubicBezTo>
                  <a:cubicBezTo>
                    <a:pt x="517" y="139"/>
                    <a:pt x="515" y="135"/>
                    <a:pt x="512" y="132"/>
                  </a:cubicBezTo>
                  <a:cubicBezTo>
                    <a:pt x="512" y="132"/>
                    <a:pt x="583" y="131"/>
                    <a:pt x="591" y="131"/>
                  </a:cubicBezTo>
                  <a:cubicBezTo>
                    <a:pt x="591" y="136"/>
                    <a:pt x="594" y="140"/>
                    <a:pt x="600" y="140"/>
                  </a:cubicBezTo>
                  <a:cubicBezTo>
                    <a:pt x="600" y="140"/>
                    <a:pt x="600" y="140"/>
                    <a:pt x="600" y="140"/>
                  </a:cubicBezTo>
                  <a:cubicBezTo>
                    <a:pt x="600" y="141"/>
                    <a:pt x="600" y="141"/>
                    <a:pt x="601" y="141"/>
                  </a:cubicBezTo>
                  <a:cubicBezTo>
                    <a:pt x="601" y="141"/>
                    <a:pt x="601" y="141"/>
                    <a:pt x="602" y="142"/>
                  </a:cubicBezTo>
                  <a:cubicBezTo>
                    <a:pt x="601" y="142"/>
                    <a:pt x="600" y="142"/>
                    <a:pt x="600" y="143"/>
                  </a:cubicBezTo>
                  <a:close/>
                  <a:moveTo>
                    <a:pt x="603" y="138"/>
                  </a:moveTo>
                  <a:cubicBezTo>
                    <a:pt x="603" y="137"/>
                    <a:pt x="602" y="135"/>
                    <a:pt x="601" y="135"/>
                  </a:cubicBezTo>
                  <a:cubicBezTo>
                    <a:pt x="589" y="130"/>
                    <a:pt x="602" y="112"/>
                    <a:pt x="612" y="119"/>
                  </a:cubicBezTo>
                  <a:cubicBezTo>
                    <a:pt x="623" y="126"/>
                    <a:pt x="614" y="140"/>
                    <a:pt x="603" y="138"/>
                  </a:cubicBezTo>
                  <a:close/>
                  <a:moveTo>
                    <a:pt x="623" y="124"/>
                  </a:moveTo>
                  <a:cubicBezTo>
                    <a:pt x="621" y="119"/>
                    <a:pt x="618" y="115"/>
                    <a:pt x="614" y="113"/>
                  </a:cubicBezTo>
                  <a:cubicBezTo>
                    <a:pt x="605" y="109"/>
                    <a:pt x="595" y="114"/>
                    <a:pt x="591" y="122"/>
                  </a:cubicBezTo>
                  <a:cubicBezTo>
                    <a:pt x="591" y="124"/>
                    <a:pt x="591" y="125"/>
                    <a:pt x="590" y="126"/>
                  </a:cubicBezTo>
                  <a:cubicBezTo>
                    <a:pt x="580" y="126"/>
                    <a:pt x="519" y="125"/>
                    <a:pt x="511" y="130"/>
                  </a:cubicBezTo>
                  <a:cubicBezTo>
                    <a:pt x="498" y="116"/>
                    <a:pt x="482" y="107"/>
                    <a:pt x="464" y="101"/>
                  </a:cubicBezTo>
                  <a:cubicBezTo>
                    <a:pt x="536" y="101"/>
                    <a:pt x="608" y="100"/>
                    <a:pt x="681" y="98"/>
                  </a:cubicBezTo>
                  <a:cubicBezTo>
                    <a:pt x="681" y="98"/>
                    <a:pt x="681" y="98"/>
                    <a:pt x="681" y="98"/>
                  </a:cubicBezTo>
                  <a:cubicBezTo>
                    <a:pt x="679" y="107"/>
                    <a:pt x="678" y="115"/>
                    <a:pt x="678" y="124"/>
                  </a:cubicBezTo>
                  <a:cubicBezTo>
                    <a:pt x="661" y="121"/>
                    <a:pt x="641" y="123"/>
                    <a:pt x="623" y="124"/>
                  </a:cubicBezTo>
                  <a:close/>
                  <a:moveTo>
                    <a:pt x="679" y="128"/>
                  </a:moveTo>
                  <a:cubicBezTo>
                    <a:pt x="679" y="128"/>
                    <a:pt x="679" y="128"/>
                    <a:pt x="679" y="128"/>
                  </a:cubicBezTo>
                  <a:cubicBezTo>
                    <a:pt x="681" y="128"/>
                    <a:pt x="681" y="126"/>
                    <a:pt x="680" y="125"/>
                  </a:cubicBezTo>
                  <a:cubicBezTo>
                    <a:pt x="680" y="125"/>
                    <a:pt x="680" y="125"/>
                    <a:pt x="680" y="125"/>
                  </a:cubicBezTo>
                  <a:cubicBezTo>
                    <a:pt x="690" y="112"/>
                    <a:pt x="688" y="89"/>
                    <a:pt x="689" y="74"/>
                  </a:cubicBezTo>
                  <a:cubicBezTo>
                    <a:pt x="690" y="56"/>
                    <a:pt x="690" y="39"/>
                    <a:pt x="683" y="22"/>
                  </a:cubicBezTo>
                  <a:cubicBezTo>
                    <a:pt x="683" y="21"/>
                    <a:pt x="682" y="20"/>
                    <a:pt x="682" y="20"/>
                  </a:cubicBezTo>
                  <a:cubicBezTo>
                    <a:pt x="681" y="19"/>
                    <a:pt x="681" y="19"/>
                    <a:pt x="680" y="19"/>
                  </a:cubicBezTo>
                  <a:cubicBezTo>
                    <a:pt x="675" y="19"/>
                    <a:pt x="671" y="18"/>
                    <a:pt x="667" y="18"/>
                  </a:cubicBezTo>
                  <a:cubicBezTo>
                    <a:pt x="678" y="3"/>
                    <a:pt x="701" y="15"/>
                    <a:pt x="704" y="29"/>
                  </a:cubicBezTo>
                  <a:cubicBezTo>
                    <a:pt x="708" y="42"/>
                    <a:pt x="707" y="55"/>
                    <a:pt x="708" y="68"/>
                  </a:cubicBezTo>
                  <a:cubicBezTo>
                    <a:pt x="708" y="78"/>
                    <a:pt x="708" y="89"/>
                    <a:pt x="708" y="100"/>
                  </a:cubicBezTo>
                  <a:cubicBezTo>
                    <a:pt x="707" y="105"/>
                    <a:pt x="708" y="115"/>
                    <a:pt x="706" y="119"/>
                  </a:cubicBezTo>
                  <a:cubicBezTo>
                    <a:pt x="700" y="131"/>
                    <a:pt x="689" y="135"/>
                    <a:pt x="679" y="128"/>
                  </a:cubicBezTo>
                  <a:close/>
                  <a:moveTo>
                    <a:pt x="707" y="131"/>
                  </a:moveTo>
                  <a:cubicBezTo>
                    <a:pt x="712" y="124"/>
                    <a:pt x="713" y="115"/>
                    <a:pt x="713" y="106"/>
                  </a:cubicBezTo>
                  <a:cubicBezTo>
                    <a:pt x="714" y="91"/>
                    <a:pt x="714" y="76"/>
                    <a:pt x="713" y="61"/>
                  </a:cubicBezTo>
                  <a:cubicBezTo>
                    <a:pt x="713" y="46"/>
                    <a:pt x="715" y="26"/>
                    <a:pt x="704" y="14"/>
                  </a:cubicBezTo>
                  <a:cubicBezTo>
                    <a:pt x="733" y="0"/>
                    <a:pt x="732" y="61"/>
                    <a:pt x="733" y="77"/>
                  </a:cubicBezTo>
                  <a:cubicBezTo>
                    <a:pt x="733" y="95"/>
                    <a:pt x="736" y="139"/>
                    <a:pt x="707" y="131"/>
                  </a:cubicBezTo>
                  <a:close/>
                  <a:moveTo>
                    <a:pt x="811" y="117"/>
                  </a:moveTo>
                  <a:cubicBezTo>
                    <a:pt x="811" y="117"/>
                    <a:pt x="811" y="118"/>
                    <a:pt x="811" y="118"/>
                  </a:cubicBezTo>
                  <a:cubicBezTo>
                    <a:pt x="787" y="119"/>
                    <a:pt x="759" y="119"/>
                    <a:pt x="736" y="125"/>
                  </a:cubicBezTo>
                  <a:cubicBezTo>
                    <a:pt x="743" y="110"/>
                    <a:pt x="740" y="85"/>
                    <a:pt x="739" y="71"/>
                  </a:cubicBezTo>
                  <a:cubicBezTo>
                    <a:pt x="739" y="57"/>
                    <a:pt x="740" y="36"/>
                    <a:pt x="734" y="21"/>
                  </a:cubicBezTo>
                  <a:cubicBezTo>
                    <a:pt x="757" y="23"/>
                    <a:pt x="780" y="23"/>
                    <a:pt x="803" y="21"/>
                  </a:cubicBezTo>
                  <a:cubicBezTo>
                    <a:pt x="804" y="20"/>
                    <a:pt x="805" y="20"/>
                    <a:pt x="805" y="20"/>
                  </a:cubicBezTo>
                  <a:cubicBezTo>
                    <a:pt x="813" y="35"/>
                    <a:pt x="818" y="50"/>
                    <a:pt x="819" y="68"/>
                  </a:cubicBezTo>
                  <a:cubicBezTo>
                    <a:pt x="820" y="83"/>
                    <a:pt x="823" y="105"/>
                    <a:pt x="811" y="1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67" name="Freeform 48"/>
          <p:cNvSpPr/>
          <p:nvPr>
            <p:custDataLst>
              <p:tags r:id="rId4"/>
            </p:custDataLst>
          </p:nvPr>
        </p:nvSpPr>
        <p:spPr bwMode="auto">
          <a:xfrm>
            <a:off x="4084983" y="1130351"/>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任意多边形 232"/>
          <p:cNvSpPr/>
          <p:nvPr/>
        </p:nvSpPr>
        <p:spPr>
          <a:xfrm flipH="1">
            <a:off x="4095780" y="2215651"/>
            <a:ext cx="1021223" cy="445487"/>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blipFill dpi="0" rotWithShape="1">
            <a:blip r:embed="rId1"/>
            <a:srcRect/>
            <a:tile tx="0" ty="0" sx="75000" sy="80000" flip="none" algn="ctr"/>
          </a:blip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latin typeface="楷体" panose="02010609060101010101" pitchFamily="49" charset="-122"/>
              <a:ea typeface="楷体" panose="02010609060101010101" pitchFamily="49" charset="-122"/>
            </a:endParaRPr>
          </a:p>
        </p:txBody>
      </p:sp>
      <p:sp>
        <p:nvSpPr>
          <p:cNvPr id="20" name="文本框 19"/>
          <p:cNvSpPr txBox="1"/>
          <p:nvPr/>
        </p:nvSpPr>
        <p:spPr>
          <a:xfrm>
            <a:off x="6452014" y="1658852"/>
            <a:ext cx="557190"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1</a:t>
            </a:r>
            <a:endParaRPr lang="zh-CN" altLang="en-US" b="1" dirty="0">
              <a:latin typeface="楷体" panose="02010609060101010101" pitchFamily="49" charset="-122"/>
              <a:ea typeface="楷体" panose="02010609060101010101" pitchFamily="49" charset="-122"/>
            </a:endParaRPr>
          </a:p>
        </p:txBody>
      </p:sp>
      <p:sp>
        <p:nvSpPr>
          <p:cNvPr id="24" name="文本框 23"/>
          <p:cNvSpPr txBox="1"/>
          <p:nvPr/>
        </p:nvSpPr>
        <p:spPr>
          <a:xfrm>
            <a:off x="7321844" y="1672200"/>
            <a:ext cx="3130060" cy="368300"/>
          </a:xfrm>
          <a:prstGeom prst="rect">
            <a:avLst/>
          </a:prstGeom>
          <a:noFill/>
        </p:spPr>
        <p:txBody>
          <a:bodyPr wrap="square" rtlCol="0">
            <a:spAutoFit/>
          </a:bodyPr>
          <a:lstStyle/>
          <a:p>
            <a:r>
              <a:rPr lang="zh-CN" altLang="zh-CN" b="1" dirty="0">
                <a:latin typeface="楷体" panose="02010609060101010101" pitchFamily="49" charset="-122"/>
                <a:ea typeface="楷体" panose="02010609060101010101" pitchFamily="49" charset="-122"/>
              </a:rPr>
              <a:t>哈尔滨银行</a:t>
            </a:r>
            <a:r>
              <a:rPr lang="en-US" altLang="zh-CN" b="1" dirty="0">
                <a:latin typeface="楷体" panose="02010609060101010101" pitchFamily="49" charset="-122"/>
                <a:ea typeface="楷体" panose="02010609060101010101" pitchFamily="49" charset="-122"/>
              </a:rPr>
              <a:t>APP</a:t>
            </a:r>
            <a:endParaRPr lang="zh-CN" altLang="zh-CN" b="1" dirty="0">
              <a:latin typeface="楷体" panose="02010609060101010101" pitchFamily="49" charset="-122"/>
              <a:ea typeface="楷体" panose="02010609060101010101" pitchFamily="49" charset="-122"/>
            </a:endParaRPr>
          </a:p>
        </p:txBody>
      </p:sp>
      <p:sp>
        <p:nvSpPr>
          <p:cNvPr id="25" name="文本框 24"/>
          <p:cNvSpPr txBox="1"/>
          <p:nvPr/>
        </p:nvSpPr>
        <p:spPr>
          <a:xfrm>
            <a:off x="7321844" y="2444276"/>
            <a:ext cx="3130060" cy="368300"/>
          </a:xfrm>
          <a:prstGeom prst="rect">
            <a:avLst/>
          </a:prstGeom>
          <a:noFill/>
        </p:spPr>
        <p:txBody>
          <a:bodyPr wrap="square" rtlCol="0">
            <a:spAutoFit/>
          </a:bodyPr>
          <a:lstStyle/>
          <a:p>
            <a:r>
              <a:rPr lang="zh-CN" altLang="zh-CN" b="1" dirty="0">
                <a:latin typeface="楷体" panose="02010609060101010101" pitchFamily="49" charset="-122"/>
                <a:ea typeface="楷体" panose="02010609060101010101" pitchFamily="49" charset="-122"/>
              </a:rPr>
              <a:t>“华安助学”微信小程序</a:t>
            </a:r>
            <a:endParaRPr lang="zh-CN" altLang="zh-CN" b="1" dirty="0">
              <a:latin typeface="楷体" panose="02010609060101010101" pitchFamily="49" charset="-122"/>
              <a:ea typeface="楷体" panose="02010609060101010101" pitchFamily="49" charset="-122"/>
            </a:endParaRPr>
          </a:p>
        </p:txBody>
      </p:sp>
      <p:sp>
        <p:nvSpPr>
          <p:cNvPr id="26" name="文本框 25"/>
          <p:cNvSpPr txBox="1"/>
          <p:nvPr/>
        </p:nvSpPr>
        <p:spPr>
          <a:xfrm>
            <a:off x="7321844" y="3138997"/>
            <a:ext cx="3130060" cy="645160"/>
          </a:xfrm>
          <a:prstGeom prst="rect">
            <a:avLst/>
          </a:prstGeom>
          <a:noFill/>
        </p:spPr>
        <p:txBody>
          <a:bodyPr wrap="square" rtlCol="0">
            <a:spAutoFit/>
          </a:bodyPr>
          <a:lstStyle/>
          <a:p>
            <a:r>
              <a:rPr lang="zh-CN" altLang="zh-CN" b="1" dirty="0">
                <a:latin typeface="楷体" panose="02010609060101010101" pitchFamily="49" charset="-122"/>
                <a:ea typeface="楷体" panose="02010609060101010101" pitchFamily="49" charset="-122"/>
              </a:rPr>
              <a:t>微信公众号“黑龙江华安学贷保险”</a:t>
            </a:r>
            <a:r>
              <a:rPr lang="en-US" altLang="zh-CN" b="1" dirty="0">
                <a:latin typeface="楷体" panose="02010609060101010101" pitchFamily="49" charset="-122"/>
                <a:ea typeface="楷体" panose="02010609060101010101" pitchFamily="49" charset="-122"/>
              </a:rPr>
              <a:t>-“</a:t>
            </a:r>
            <a:r>
              <a:rPr lang="zh-CN" altLang="zh-CN" b="1" dirty="0">
                <a:latin typeface="楷体" panose="02010609060101010101" pitchFamily="49" charset="-122"/>
                <a:ea typeface="楷体" panose="02010609060101010101" pitchFamily="49" charset="-122"/>
              </a:rPr>
              <a:t>还款预约</a:t>
            </a:r>
            <a:r>
              <a:rPr lang="en-US" altLang="zh-CN" b="1" dirty="0">
                <a:latin typeface="楷体" panose="02010609060101010101" pitchFamily="49" charset="-122"/>
                <a:ea typeface="楷体" panose="02010609060101010101" pitchFamily="49" charset="-122"/>
              </a:rPr>
              <a:t>”</a:t>
            </a:r>
            <a:endParaRPr lang="en-US" altLang="zh-CN" b="1" dirty="0">
              <a:latin typeface="楷体" panose="02010609060101010101" pitchFamily="49" charset="-122"/>
              <a:ea typeface="楷体" panose="02010609060101010101" pitchFamily="49" charset="-122"/>
            </a:endParaRPr>
          </a:p>
        </p:txBody>
      </p:sp>
      <p:sp>
        <p:nvSpPr>
          <p:cNvPr id="27" name="文本框 26"/>
          <p:cNvSpPr txBox="1"/>
          <p:nvPr/>
        </p:nvSpPr>
        <p:spPr>
          <a:xfrm>
            <a:off x="7321844" y="3951698"/>
            <a:ext cx="3130060" cy="368300"/>
          </a:xfrm>
          <a:prstGeom prst="rect">
            <a:avLst/>
          </a:prstGeom>
          <a:noFill/>
        </p:spPr>
        <p:txBody>
          <a:bodyPr wrap="square" rtlCol="0">
            <a:spAutoFit/>
          </a:bodyPr>
          <a:lstStyle/>
          <a:p>
            <a:r>
              <a:rPr lang="zh-CN" altLang="zh-CN" b="1" dirty="0">
                <a:latin typeface="楷体" panose="02010609060101010101" pitchFamily="49" charset="-122"/>
                <a:ea typeface="楷体" panose="02010609060101010101" pitchFamily="49" charset="-122"/>
              </a:rPr>
              <a:t>哈尔滨银行任意网点柜台</a:t>
            </a:r>
            <a:endParaRPr lang="zh-CN" altLang="zh-CN" b="1" dirty="0">
              <a:latin typeface="楷体" panose="02010609060101010101" pitchFamily="49" charset="-122"/>
              <a:ea typeface="楷体" panose="02010609060101010101" pitchFamily="49" charset="-122"/>
            </a:endParaRPr>
          </a:p>
        </p:txBody>
      </p:sp>
      <p:grpSp>
        <p:nvGrpSpPr>
          <p:cNvPr id="28" name="组合 27"/>
          <p:cNvGrpSpPr/>
          <p:nvPr/>
        </p:nvGrpSpPr>
        <p:grpSpPr>
          <a:xfrm>
            <a:off x="1247343" y="4463146"/>
            <a:ext cx="983956" cy="394757"/>
            <a:chOff x="1372329" y="5446987"/>
            <a:chExt cx="1761315" cy="706794"/>
          </a:xfrm>
        </p:grpSpPr>
        <p:sp>
          <p:nvSpPr>
            <p:cNvPr id="29" name="任意多边形 265"/>
            <p:cNvSpPr/>
            <p:nvPr/>
          </p:nvSpPr>
          <p:spPr>
            <a:xfrm flipH="1">
              <a:off x="1372329" y="5446987"/>
              <a:ext cx="1528023" cy="630144"/>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latin typeface="楷体" panose="02010609060101010101" pitchFamily="49" charset="-122"/>
                <a:ea typeface="楷体" panose="02010609060101010101" pitchFamily="49" charset="-122"/>
              </a:endParaRPr>
            </a:p>
          </p:txBody>
        </p:sp>
        <p:sp>
          <p:nvSpPr>
            <p:cNvPr id="30" name="任意多边形 266"/>
            <p:cNvSpPr/>
            <p:nvPr/>
          </p:nvSpPr>
          <p:spPr>
            <a:xfrm flipH="1">
              <a:off x="2363622" y="5762723"/>
              <a:ext cx="770022" cy="391058"/>
            </a:xfrm>
            <a:custGeom>
              <a:avLst/>
              <a:gdLst>
                <a:gd name="connsiteX0" fmla="*/ 3108161 w 5108590"/>
                <a:gd name="connsiteY0" fmla="*/ 0 h 2871537"/>
                <a:gd name="connsiteX1" fmla="*/ 3989444 w 5108590"/>
                <a:gd name="connsiteY1" fmla="*/ 400035 h 2871537"/>
                <a:gd name="connsiteX2" fmla="*/ 4086693 w 5108590"/>
                <a:gd name="connsiteY2" fmla="*/ 563266 h 2871537"/>
                <a:gd name="connsiteX3" fmla="*/ 4131348 w 5108590"/>
                <a:gd name="connsiteY3" fmla="*/ 534900 h 2871537"/>
                <a:gd name="connsiteX4" fmla="*/ 4405156 w 5108590"/>
                <a:gd name="connsiteY4" fmla="*/ 465220 h 2871537"/>
                <a:gd name="connsiteX5" fmla="*/ 5108590 w 5108590"/>
                <a:gd name="connsiteY5" fmla="*/ 1102292 h 2871537"/>
                <a:gd name="connsiteX6" fmla="*/ 4798453 w 5108590"/>
                <a:gd name="connsiteY6" fmla="*/ 1640226 h 2871537"/>
                <a:gd name="connsiteX7" fmla="*/ 4794480 w 5108590"/>
                <a:gd name="connsiteY7" fmla="*/ 1642029 h 2871537"/>
                <a:gd name="connsiteX8" fmla="*/ 4815013 w 5108590"/>
                <a:gd name="connsiteY8" fmla="*/ 1704408 h 2871537"/>
                <a:gd name="connsiteX9" fmla="*/ 4832286 w 5108590"/>
                <a:gd name="connsiteY9" fmla="*/ 1872313 h 2871537"/>
                <a:gd name="connsiteX10" fmla="*/ 3982054 w 5108590"/>
                <a:gd name="connsiteY10" fmla="*/ 2642334 h 2871537"/>
                <a:gd name="connsiteX11" fmla="*/ 3380849 w 5108590"/>
                <a:gd name="connsiteY11" fmla="*/ 2353576 h 2871537"/>
                <a:gd name="connsiteX12" fmla="*/ 3379137 w 5108590"/>
                <a:gd name="connsiteY12" fmla="*/ 2351518 h 2871537"/>
                <a:gd name="connsiteX13" fmla="*/ 3307654 w 5108590"/>
                <a:gd name="connsiteY13" fmla="*/ 2471502 h 2871537"/>
                <a:gd name="connsiteX14" fmla="*/ 2426371 w 5108590"/>
                <a:gd name="connsiteY14" fmla="*/ 2871537 h 2871537"/>
                <a:gd name="connsiteX15" fmla="*/ 1447099 w 5108590"/>
                <a:gd name="connsiteY15" fmla="*/ 2194760 h 2871537"/>
                <a:gd name="connsiteX16" fmla="*/ 1418508 w 5108590"/>
                <a:gd name="connsiteY16" fmla="*/ 2124456 h 2871537"/>
                <a:gd name="connsiteX17" fmla="*/ 1325605 w 5108590"/>
                <a:gd name="connsiteY17" fmla="*/ 2190236 h 2871537"/>
                <a:gd name="connsiteX18" fmla="*/ 850232 w 5108590"/>
                <a:gd name="connsiteY18" fmla="*/ 2310063 h 2871537"/>
                <a:gd name="connsiteX19" fmla="*/ 0 w 5108590"/>
                <a:gd name="connsiteY19" fmla="*/ 1540042 h 2871537"/>
                <a:gd name="connsiteX20" fmla="*/ 850232 w 5108590"/>
                <a:gd name="connsiteY20" fmla="*/ 770021 h 2871537"/>
                <a:gd name="connsiteX21" fmla="*/ 1021583 w 5108590"/>
                <a:gd name="connsiteY21" fmla="*/ 783848 h 2871537"/>
                <a:gd name="connsiteX22" fmla="*/ 1029246 w 5108590"/>
                <a:gd name="connsiteY22" fmla="*/ 785791 h 2871537"/>
                <a:gd name="connsiteX23" fmla="*/ 1026695 w 5108590"/>
                <a:gd name="connsiteY23" fmla="*/ 770021 h 2871537"/>
                <a:gd name="connsiteX24" fmla="*/ 1876927 w 5108590"/>
                <a:gd name="connsiteY24" fmla="*/ 0 h 2871537"/>
                <a:gd name="connsiteX25" fmla="*/ 2478132 w 5108590"/>
                <a:gd name="connsiteY25" fmla="*/ 208922 h 2871537"/>
                <a:gd name="connsiteX26" fmla="*/ 2500065 w 5108590"/>
                <a:gd name="connsiteY26" fmla="*/ 232394 h 2871537"/>
                <a:gd name="connsiteX27" fmla="*/ 2513944 w 5108590"/>
                <a:gd name="connsiteY27" fmla="*/ 219952 h 2871537"/>
                <a:gd name="connsiteX28" fmla="*/ 3108161 w 5108590"/>
                <a:gd name="connsiteY28" fmla="*/ 0 h 28715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5108590" h="2871537">
                  <a:moveTo>
                    <a:pt x="3108161" y="0"/>
                  </a:moveTo>
                  <a:cubicBezTo>
                    <a:pt x="3475013" y="0"/>
                    <a:pt x="3798453" y="146705"/>
                    <a:pt x="3989444" y="400035"/>
                  </a:cubicBezTo>
                  <a:lnTo>
                    <a:pt x="4086693" y="563266"/>
                  </a:lnTo>
                  <a:lnTo>
                    <a:pt x="4131348" y="534900"/>
                  </a:lnTo>
                  <a:cubicBezTo>
                    <a:pt x="4215506" y="491765"/>
                    <a:pt x="4308032" y="465220"/>
                    <a:pt x="4405156" y="465220"/>
                  </a:cubicBezTo>
                  <a:cubicBezTo>
                    <a:pt x="4793652" y="465220"/>
                    <a:pt x="5108590" y="713796"/>
                    <a:pt x="5108590" y="1102292"/>
                  </a:cubicBezTo>
                  <a:cubicBezTo>
                    <a:pt x="5108590" y="1345102"/>
                    <a:pt x="4985568" y="1533256"/>
                    <a:pt x="4798453" y="1640226"/>
                  </a:cubicBezTo>
                  <a:lnTo>
                    <a:pt x="4794480" y="1642029"/>
                  </a:lnTo>
                  <a:lnTo>
                    <a:pt x="4815013" y="1704408"/>
                  </a:lnTo>
                  <a:cubicBezTo>
                    <a:pt x="4826338" y="1757563"/>
                    <a:pt x="4832286" y="1813617"/>
                    <a:pt x="4832286" y="1872313"/>
                  </a:cubicBezTo>
                  <a:cubicBezTo>
                    <a:pt x="4832286" y="2341883"/>
                    <a:pt x="4451624" y="2642334"/>
                    <a:pt x="3982054" y="2642334"/>
                  </a:cubicBezTo>
                  <a:cubicBezTo>
                    <a:pt x="3747269" y="2642334"/>
                    <a:pt x="3534711" y="2513997"/>
                    <a:pt x="3380849" y="2353576"/>
                  </a:cubicBezTo>
                  <a:lnTo>
                    <a:pt x="3379137" y="2351518"/>
                  </a:lnTo>
                  <a:lnTo>
                    <a:pt x="3307654" y="2471502"/>
                  </a:lnTo>
                  <a:cubicBezTo>
                    <a:pt x="3116662" y="2724832"/>
                    <a:pt x="2793223" y="2871537"/>
                    <a:pt x="2426371" y="2871537"/>
                  </a:cubicBezTo>
                  <a:cubicBezTo>
                    <a:pt x="1986149" y="2871537"/>
                    <a:pt x="1608440" y="2510590"/>
                    <a:pt x="1447099" y="2194760"/>
                  </a:cubicBezTo>
                  <a:lnTo>
                    <a:pt x="1418508" y="2124456"/>
                  </a:lnTo>
                  <a:lnTo>
                    <a:pt x="1325605" y="2190236"/>
                  </a:lnTo>
                  <a:cubicBezTo>
                    <a:pt x="1189907" y="2267812"/>
                    <a:pt x="1026321" y="2310063"/>
                    <a:pt x="850232" y="2310063"/>
                  </a:cubicBezTo>
                  <a:cubicBezTo>
                    <a:pt x="380662" y="2310063"/>
                    <a:pt x="0" y="1796716"/>
                    <a:pt x="0" y="1540042"/>
                  </a:cubicBezTo>
                  <a:cubicBezTo>
                    <a:pt x="0" y="1283368"/>
                    <a:pt x="380662" y="770021"/>
                    <a:pt x="850232" y="770021"/>
                  </a:cubicBezTo>
                  <a:cubicBezTo>
                    <a:pt x="908928" y="770021"/>
                    <a:pt x="966235" y="774716"/>
                    <a:pt x="1021583" y="783848"/>
                  </a:cubicBezTo>
                  <a:lnTo>
                    <a:pt x="1029246" y="785791"/>
                  </a:lnTo>
                  <a:lnTo>
                    <a:pt x="1026695" y="770021"/>
                  </a:lnTo>
                  <a:cubicBezTo>
                    <a:pt x="1026695" y="513347"/>
                    <a:pt x="1407357" y="0"/>
                    <a:pt x="1876927" y="0"/>
                  </a:cubicBezTo>
                  <a:cubicBezTo>
                    <a:pt x="2111712" y="0"/>
                    <a:pt x="2324270" y="75113"/>
                    <a:pt x="2478132" y="208922"/>
                  </a:cubicBezTo>
                  <a:lnTo>
                    <a:pt x="2500065" y="232394"/>
                  </a:lnTo>
                  <a:lnTo>
                    <a:pt x="2513944" y="219952"/>
                  </a:lnTo>
                  <a:cubicBezTo>
                    <a:pt x="2683567" y="90237"/>
                    <a:pt x="2888050" y="0"/>
                    <a:pt x="3108161" y="0"/>
                  </a:cubicBezTo>
                  <a:close/>
                </a:path>
              </a:pathLst>
            </a:custGeom>
            <a:solidFill>
              <a:schemeClr val="bg1"/>
            </a:solidFill>
            <a:ln w="25400">
              <a:solidFill>
                <a:srgbClr val="A77FC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latin typeface="楷体" panose="02010609060101010101" pitchFamily="49" charset="-122"/>
                <a:ea typeface="楷体" panose="02010609060101010101" pitchFamily="49" charset="-122"/>
              </a:endParaRPr>
            </a:p>
          </p:txBody>
        </p:sp>
      </p:grpSp>
      <p:grpSp>
        <p:nvGrpSpPr>
          <p:cNvPr id="31" name="组合 30"/>
          <p:cNvGrpSpPr/>
          <p:nvPr/>
        </p:nvGrpSpPr>
        <p:grpSpPr>
          <a:xfrm>
            <a:off x="2046596" y="1908765"/>
            <a:ext cx="2475168" cy="3415283"/>
            <a:chOff x="2071444" y="2132396"/>
            <a:chExt cx="2475168" cy="3415283"/>
          </a:xfrm>
        </p:grpSpPr>
        <p:grpSp>
          <p:nvGrpSpPr>
            <p:cNvPr id="32" name="组合 31"/>
            <p:cNvGrpSpPr/>
            <p:nvPr/>
          </p:nvGrpSpPr>
          <p:grpSpPr>
            <a:xfrm>
              <a:off x="2071444" y="2132396"/>
              <a:ext cx="2475168" cy="3415283"/>
              <a:chOff x="1413107" y="1041560"/>
              <a:chExt cx="3428652" cy="4730919"/>
            </a:xfrm>
          </p:grpSpPr>
          <p:sp>
            <p:nvSpPr>
              <p:cNvPr id="40" name="任意多边形 258"/>
              <p:cNvSpPr/>
              <p:nvPr/>
            </p:nvSpPr>
            <p:spPr>
              <a:xfrm>
                <a:off x="1413107" y="1041560"/>
                <a:ext cx="3428652" cy="3178746"/>
              </a:xfrm>
              <a:custGeom>
                <a:avLst/>
                <a:gdLst>
                  <a:gd name="connsiteX0" fmla="*/ 1699290 w 3469620"/>
                  <a:gd name="connsiteY0" fmla="*/ 63 h 3177017"/>
                  <a:gd name="connsiteX1" fmla="*/ 3469474 w 3469620"/>
                  <a:gd name="connsiteY1" fmla="*/ 1852310 h 3177017"/>
                  <a:gd name="connsiteX2" fmla="*/ 2601967 w 3469620"/>
                  <a:gd name="connsiteY2" fmla="*/ 3165294 h 3177017"/>
                  <a:gd name="connsiteX3" fmla="*/ 1124859 w 3469620"/>
                  <a:gd name="connsiteY3" fmla="*/ 3177017 h 3177017"/>
                  <a:gd name="connsiteX4" fmla="*/ 11167 w 3469620"/>
                  <a:gd name="connsiteY4" fmla="*/ 1899201 h 3177017"/>
                  <a:gd name="connsiteX5" fmla="*/ 1699290 w 3469620"/>
                  <a:gd name="connsiteY5" fmla="*/ 63 h 3177017"/>
                  <a:gd name="connsiteX0-1" fmla="*/ 1699290 w 3469620"/>
                  <a:gd name="connsiteY0-2" fmla="*/ 63 h 3177017"/>
                  <a:gd name="connsiteX1-3" fmla="*/ 3469474 w 3469620"/>
                  <a:gd name="connsiteY1-4" fmla="*/ 1852310 h 3177017"/>
                  <a:gd name="connsiteX2-5" fmla="*/ 2601967 w 3469620"/>
                  <a:gd name="connsiteY2-6" fmla="*/ 3165294 h 3177017"/>
                  <a:gd name="connsiteX3-7" fmla="*/ 1124859 w 3469620"/>
                  <a:gd name="connsiteY3-8" fmla="*/ 3177017 h 3177017"/>
                  <a:gd name="connsiteX4-9" fmla="*/ 11167 w 3469620"/>
                  <a:gd name="connsiteY4-10" fmla="*/ 1899201 h 3177017"/>
                  <a:gd name="connsiteX5-11" fmla="*/ 1699290 w 3469620"/>
                  <a:gd name="connsiteY5-12" fmla="*/ 63 h 3177017"/>
                  <a:gd name="connsiteX0-13" fmla="*/ 1699290 w 3469620"/>
                  <a:gd name="connsiteY0-14" fmla="*/ 63 h 3177017"/>
                  <a:gd name="connsiteX1-15" fmla="*/ 3469474 w 3469620"/>
                  <a:gd name="connsiteY1-16" fmla="*/ 1852310 h 3177017"/>
                  <a:gd name="connsiteX2-17" fmla="*/ 2601967 w 3469620"/>
                  <a:gd name="connsiteY2-18" fmla="*/ 3165294 h 3177017"/>
                  <a:gd name="connsiteX3-19" fmla="*/ 1124859 w 3469620"/>
                  <a:gd name="connsiteY3-20" fmla="*/ 3177017 h 3177017"/>
                  <a:gd name="connsiteX4-21" fmla="*/ 11167 w 3469620"/>
                  <a:gd name="connsiteY4-22" fmla="*/ 1899201 h 3177017"/>
                  <a:gd name="connsiteX5-23" fmla="*/ 1699290 w 3469620"/>
                  <a:gd name="connsiteY5-24" fmla="*/ 63 h 3177017"/>
                  <a:gd name="connsiteX0-25" fmla="*/ 1699290 w 3469620"/>
                  <a:gd name="connsiteY0-26" fmla="*/ 63 h 3177017"/>
                  <a:gd name="connsiteX1-27" fmla="*/ 3469474 w 3469620"/>
                  <a:gd name="connsiteY1-28" fmla="*/ 1852310 h 3177017"/>
                  <a:gd name="connsiteX2-29" fmla="*/ 2601967 w 3469620"/>
                  <a:gd name="connsiteY2-30" fmla="*/ 3165294 h 3177017"/>
                  <a:gd name="connsiteX3-31" fmla="*/ 1124859 w 3469620"/>
                  <a:gd name="connsiteY3-32" fmla="*/ 3177017 h 3177017"/>
                  <a:gd name="connsiteX4-33" fmla="*/ 11167 w 3469620"/>
                  <a:gd name="connsiteY4-34" fmla="*/ 1899201 h 3177017"/>
                  <a:gd name="connsiteX5-35" fmla="*/ 1699290 w 3469620"/>
                  <a:gd name="connsiteY5-36" fmla="*/ 63 h 3177017"/>
                  <a:gd name="connsiteX0-37" fmla="*/ 1699290 w 3469620"/>
                  <a:gd name="connsiteY0-38" fmla="*/ 63 h 3177017"/>
                  <a:gd name="connsiteX1-39" fmla="*/ 3469474 w 3469620"/>
                  <a:gd name="connsiteY1-40" fmla="*/ 1852310 h 3177017"/>
                  <a:gd name="connsiteX2-41" fmla="*/ 2601967 w 3469620"/>
                  <a:gd name="connsiteY2-42" fmla="*/ 3165294 h 3177017"/>
                  <a:gd name="connsiteX3-43" fmla="*/ 1124859 w 3469620"/>
                  <a:gd name="connsiteY3-44" fmla="*/ 3177017 h 3177017"/>
                  <a:gd name="connsiteX4-45" fmla="*/ 11167 w 3469620"/>
                  <a:gd name="connsiteY4-46" fmla="*/ 1899201 h 3177017"/>
                  <a:gd name="connsiteX5-47" fmla="*/ 1699290 w 3469620"/>
                  <a:gd name="connsiteY5-48" fmla="*/ 63 h 3177017"/>
                  <a:gd name="connsiteX0-49" fmla="*/ 1694323 w 3464653"/>
                  <a:gd name="connsiteY0-50" fmla="*/ 63 h 3177017"/>
                  <a:gd name="connsiteX1-51" fmla="*/ 3464507 w 3464653"/>
                  <a:gd name="connsiteY1-52" fmla="*/ 1852310 h 3177017"/>
                  <a:gd name="connsiteX2-53" fmla="*/ 2597000 w 3464653"/>
                  <a:gd name="connsiteY2-54" fmla="*/ 3165294 h 3177017"/>
                  <a:gd name="connsiteX3-55" fmla="*/ 1119892 w 3464653"/>
                  <a:gd name="connsiteY3-56" fmla="*/ 3177017 h 3177017"/>
                  <a:gd name="connsiteX4-57" fmla="*/ 6200 w 3464653"/>
                  <a:gd name="connsiteY4-58" fmla="*/ 1899201 h 3177017"/>
                  <a:gd name="connsiteX5-59" fmla="*/ 1694323 w 3464653"/>
                  <a:gd name="connsiteY5-60" fmla="*/ 63 h 3177017"/>
                  <a:gd name="connsiteX0-61" fmla="*/ 1693073 w 3428206"/>
                  <a:gd name="connsiteY0-62" fmla="*/ 628 h 3177582"/>
                  <a:gd name="connsiteX1-63" fmla="*/ 3428088 w 3428206"/>
                  <a:gd name="connsiteY1-64" fmla="*/ 1759090 h 3177582"/>
                  <a:gd name="connsiteX2-65" fmla="*/ 2595750 w 3428206"/>
                  <a:gd name="connsiteY2-66" fmla="*/ 3165859 h 3177582"/>
                  <a:gd name="connsiteX3-67" fmla="*/ 1118642 w 3428206"/>
                  <a:gd name="connsiteY3-68" fmla="*/ 3177582 h 3177582"/>
                  <a:gd name="connsiteX4-69" fmla="*/ 4950 w 3428206"/>
                  <a:gd name="connsiteY4-70" fmla="*/ 1899766 h 3177582"/>
                  <a:gd name="connsiteX5-71" fmla="*/ 1693073 w 3428206"/>
                  <a:gd name="connsiteY5-72" fmla="*/ 628 h 3177582"/>
                  <a:gd name="connsiteX0-73" fmla="*/ 1694500 w 3429671"/>
                  <a:gd name="connsiteY0-74" fmla="*/ 117 h 3177071"/>
                  <a:gd name="connsiteX1-75" fmla="*/ 3429515 w 3429671"/>
                  <a:gd name="connsiteY1-76" fmla="*/ 1758579 h 3177071"/>
                  <a:gd name="connsiteX2-77" fmla="*/ 2597177 w 3429671"/>
                  <a:gd name="connsiteY2-78" fmla="*/ 3165348 h 3177071"/>
                  <a:gd name="connsiteX3-79" fmla="*/ 1120069 w 3429671"/>
                  <a:gd name="connsiteY3-80" fmla="*/ 3177071 h 3177071"/>
                  <a:gd name="connsiteX4-81" fmla="*/ 6377 w 3429671"/>
                  <a:gd name="connsiteY4-82" fmla="*/ 1899255 h 3177071"/>
                  <a:gd name="connsiteX5-83" fmla="*/ 1694500 w 3429671"/>
                  <a:gd name="connsiteY5-84" fmla="*/ 117 h 3177071"/>
                  <a:gd name="connsiteX0-85" fmla="*/ 1694806 w 3429986"/>
                  <a:gd name="connsiteY0-86" fmla="*/ 162 h 3177116"/>
                  <a:gd name="connsiteX1-87" fmla="*/ 3429821 w 3429986"/>
                  <a:gd name="connsiteY1-88" fmla="*/ 1758624 h 3177116"/>
                  <a:gd name="connsiteX2-89" fmla="*/ 2597483 w 3429986"/>
                  <a:gd name="connsiteY2-90" fmla="*/ 3165393 h 3177116"/>
                  <a:gd name="connsiteX3-91" fmla="*/ 1120375 w 3429986"/>
                  <a:gd name="connsiteY3-92" fmla="*/ 3177116 h 3177116"/>
                  <a:gd name="connsiteX4-93" fmla="*/ 6683 w 3429986"/>
                  <a:gd name="connsiteY4-94" fmla="*/ 1899300 h 3177116"/>
                  <a:gd name="connsiteX5-95" fmla="*/ 1694806 w 3429986"/>
                  <a:gd name="connsiteY5-96" fmla="*/ 162 h 3177116"/>
                  <a:gd name="connsiteX0-97" fmla="*/ 1693073 w 3428206"/>
                  <a:gd name="connsiteY0-98" fmla="*/ 3527 h 3180481"/>
                  <a:gd name="connsiteX1-99" fmla="*/ 3428088 w 3428206"/>
                  <a:gd name="connsiteY1-100" fmla="*/ 1597866 h 3180481"/>
                  <a:gd name="connsiteX2-101" fmla="*/ 2595750 w 3428206"/>
                  <a:gd name="connsiteY2-102" fmla="*/ 3168758 h 3180481"/>
                  <a:gd name="connsiteX3-103" fmla="*/ 1118642 w 3428206"/>
                  <a:gd name="connsiteY3-104" fmla="*/ 3180481 h 3180481"/>
                  <a:gd name="connsiteX4-105" fmla="*/ 4950 w 3428206"/>
                  <a:gd name="connsiteY4-106" fmla="*/ 1902665 h 3180481"/>
                  <a:gd name="connsiteX5-107" fmla="*/ 1693073 w 3428206"/>
                  <a:gd name="connsiteY5-108" fmla="*/ 3527 h 3180481"/>
                  <a:gd name="connsiteX0-109" fmla="*/ 1693073 w 3428206"/>
                  <a:gd name="connsiteY0-110" fmla="*/ 835 h 3177789"/>
                  <a:gd name="connsiteX1-111" fmla="*/ 3428088 w 3428206"/>
                  <a:gd name="connsiteY1-112" fmla="*/ 1595174 h 3177789"/>
                  <a:gd name="connsiteX2-113" fmla="*/ 2595750 w 3428206"/>
                  <a:gd name="connsiteY2-114" fmla="*/ 3166066 h 3177789"/>
                  <a:gd name="connsiteX3-115" fmla="*/ 1118642 w 3428206"/>
                  <a:gd name="connsiteY3-116" fmla="*/ 3177789 h 3177789"/>
                  <a:gd name="connsiteX4-117" fmla="*/ 4950 w 3428206"/>
                  <a:gd name="connsiteY4-118" fmla="*/ 1735850 h 3177789"/>
                  <a:gd name="connsiteX5-119" fmla="*/ 1693073 w 3428206"/>
                  <a:gd name="connsiteY5-120" fmla="*/ 835 h 3177789"/>
                  <a:gd name="connsiteX0-121" fmla="*/ 1693508 w 3428652"/>
                  <a:gd name="connsiteY0-122" fmla="*/ 1792 h 3178746"/>
                  <a:gd name="connsiteX1-123" fmla="*/ 3428523 w 3428652"/>
                  <a:gd name="connsiteY1-124" fmla="*/ 1596131 h 3178746"/>
                  <a:gd name="connsiteX2-125" fmla="*/ 2596185 w 3428652"/>
                  <a:gd name="connsiteY2-126" fmla="*/ 3167023 h 3178746"/>
                  <a:gd name="connsiteX3-127" fmla="*/ 1119077 w 3428652"/>
                  <a:gd name="connsiteY3-128" fmla="*/ 3178746 h 3178746"/>
                  <a:gd name="connsiteX4-129" fmla="*/ 5385 w 3428652"/>
                  <a:gd name="connsiteY4-130" fmla="*/ 1736807 h 3178746"/>
                  <a:gd name="connsiteX5-131" fmla="*/ 1693508 w 3428652"/>
                  <a:gd name="connsiteY5-132" fmla="*/ 1792 h 3178746"/>
                </a:gdLst>
                <a:ahLst/>
                <a:cxnLst>
                  <a:cxn ang="0">
                    <a:pos x="connsiteX0-121" y="connsiteY0-122"/>
                  </a:cxn>
                  <a:cxn ang="0">
                    <a:pos x="connsiteX1-123" y="connsiteY1-124"/>
                  </a:cxn>
                  <a:cxn ang="0">
                    <a:pos x="connsiteX2-125" y="connsiteY2-126"/>
                  </a:cxn>
                  <a:cxn ang="0">
                    <a:pos x="connsiteX3-127" y="connsiteY3-128"/>
                  </a:cxn>
                  <a:cxn ang="0">
                    <a:pos x="connsiteX4-129" y="connsiteY4-130"/>
                  </a:cxn>
                  <a:cxn ang="0">
                    <a:pos x="connsiteX5-131" y="connsiteY5-132"/>
                  </a:cxn>
                </a:cxnLst>
                <a:rect l="l" t="t" r="r" b="b"/>
                <a:pathLst>
                  <a:path w="3428652" h="3178746">
                    <a:moveTo>
                      <a:pt x="1693508" y="1792"/>
                    </a:moveTo>
                    <a:cubicBezTo>
                      <a:pt x="2369539" y="-33378"/>
                      <a:pt x="3442200" y="447270"/>
                      <a:pt x="3428523" y="1596131"/>
                    </a:cubicBezTo>
                    <a:cubicBezTo>
                      <a:pt x="3414846" y="2744992"/>
                      <a:pt x="2998678" y="2995084"/>
                      <a:pt x="2596185" y="3167023"/>
                    </a:cubicBezTo>
                    <a:lnTo>
                      <a:pt x="1119077" y="3178746"/>
                    </a:lnTo>
                    <a:cubicBezTo>
                      <a:pt x="587630" y="3000947"/>
                      <a:pt x="97216" y="2770392"/>
                      <a:pt x="5385" y="1736807"/>
                    </a:cubicBezTo>
                    <a:cubicBezTo>
                      <a:pt x="-86446" y="703222"/>
                      <a:pt x="1017477" y="36962"/>
                      <a:pt x="1693508" y="1792"/>
                    </a:cubicBezTo>
                    <a:close/>
                  </a:path>
                </a:pathLst>
              </a:custGeom>
              <a:solidFill>
                <a:schemeClr val="bg1"/>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41" name="椭圆 31"/>
              <p:cNvSpPr/>
              <p:nvPr/>
            </p:nvSpPr>
            <p:spPr>
              <a:xfrm>
                <a:off x="2484881" y="4853354"/>
                <a:ext cx="1450294" cy="919125"/>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53628 w 695352"/>
                  <a:gd name="connsiteY0-478" fmla="*/ 44808 h 508463"/>
                  <a:gd name="connsiteX1-479" fmla="*/ 631204 w 695352"/>
                  <a:gd name="connsiteY1-480" fmla="*/ 12286 h 508463"/>
                  <a:gd name="connsiteX2-481" fmla="*/ 656856 w 695352"/>
                  <a:gd name="connsiteY2-482" fmla="*/ 458623 h 508463"/>
                  <a:gd name="connsiteX3-483" fmla="*/ 49985 w 695352"/>
                  <a:gd name="connsiteY3-484" fmla="*/ 446218 h 508463"/>
                  <a:gd name="connsiteX4-485" fmla="*/ 53628 w 695352"/>
                  <a:gd name="connsiteY4-486" fmla="*/ 44808 h 508463"/>
                  <a:gd name="connsiteX0-487" fmla="*/ 27233 w 668957"/>
                  <a:gd name="connsiteY0-488" fmla="*/ 33309 h 496964"/>
                  <a:gd name="connsiteX1-489" fmla="*/ 604809 w 668957"/>
                  <a:gd name="connsiteY1-490" fmla="*/ 787 h 496964"/>
                  <a:gd name="connsiteX2-491" fmla="*/ 630461 w 668957"/>
                  <a:gd name="connsiteY2-492" fmla="*/ 447124 h 496964"/>
                  <a:gd name="connsiteX3-493" fmla="*/ 23590 w 668957"/>
                  <a:gd name="connsiteY3-494" fmla="*/ 434719 h 496964"/>
                  <a:gd name="connsiteX4-495" fmla="*/ 27233 w 668957"/>
                  <a:gd name="connsiteY4-496" fmla="*/ 33309 h 496964"/>
                  <a:gd name="connsiteX0-497" fmla="*/ 56383 w 708074"/>
                  <a:gd name="connsiteY0-498" fmla="*/ 44807 h 508462"/>
                  <a:gd name="connsiteX1-499" fmla="*/ 672500 w 708074"/>
                  <a:gd name="connsiteY1-500" fmla="*/ 12285 h 508462"/>
                  <a:gd name="connsiteX2-501" fmla="*/ 659611 w 708074"/>
                  <a:gd name="connsiteY2-502" fmla="*/ 458622 h 508462"/>
                  <a:gd name="connsiteX3-503" fmla="*/ 52740 w 708074"/>
                  <a:gd name="connsiteY3-504" fmla="*/ 446217 h 508462"/>
                  <a:gd name="connsiteX4-505" fmla="*/ 56383 w 708074"/>
                  <a:gd name="connsiteY4-506" fmla="*/ 44807 h 508462"/>
                  <a:gd name="connsiteX0-507" fmla="*/ 29466 w 681157"/>
                  <a:gd name="connsiteY0-508" fmla="*/ 33309 h 496964"/>
                  <a:gd name="connsiteX1-509" fmla="*/ 645583 w 681157"/>
                  <a:gd name="connsiteY1-510" fmla="*/ 787 h 496964"/>
                  <a:gd name="connsiteX2-511" fmla="*/ 632694 w 681157"/>
                  <a:gd name="connsiteY2-512" fmla="*/ 447124 h 496964"/>
                  <a:gd name="connsiteX3-513" fmla="*/ 25823 w 681157"/>
                  <a:gd name="connsiteY3-514" fmla="*/ 434719 h 496964"/>
                  <a:gd name="connsiteX4-515" fmla="*/ 29466 w 681157"/>
                  <a:gd name="connsiteY4-516" fmla="*/ 33309 h 496964"/>
                </a:gdLst>
                <a:ahLst/>
                <a:cxnLst>
                  <a:cxn ang="0">
                    <a:pos x="connsiteX0-507" y="connsiteY0-508"/>
                  </a:cxn>
                  <a:cxn ang="0">
                    <a:pos x="connsiteX1-509" y="connsiteY1-510"/>
                  </a:cxn>
                  <a:cxn ang="0">
                    <a:pos x="connsiteX2-511" y="connsiteY2-512"/>
                  </a:cxn>
                  <a:cxn ang="0">
                    <a:pos x="connsiteX3-513" y="connsiteY3-514"/>
                  </a:cxn>
                  <a:cxn ang="0">
                    <a:pos x="connsiteX4-515" y="connsiteY4-516"/>
                  </a:cxn>
                </a:cxnLst>
                <a:rect l="l" t="t" r="r" b="b"/>
                <a:pathLst>
                  <a:path w="681157" h="496964">
                    <a:moveTo>
                      <a:pt x="29466" y="33309"/>
                    </a:moveTo>
                    <a:cubicBezTo>
                      <a:pt x="66687" y="6579"/>
                      <a:pt x="638715" y="-2974"/>
                      <a:pt x="645583" y="787"/>
                    </a:cubicBezTo>
                    <a:cubicBezTo>
                      <a:pt x="652451" y="4548"/>
                      <a:pt x="729564" y="374802"/>
                      <a:pt x="632694" y="447124"/>
                    </a:cubicBezTo>
                    <a:cubicBezTo>
                      <a:pt x="535824" y="519446"/>
                      <a:pt x="62180" y="511123"/>
                      <a:pt x="25823" y="434719"/>
                    </a:cubicBezTo>
                    <a:cubicBezTo>
                      <a:pt x="-10534" y="358315"/>
                      <a:pt x="-7755" y="60039"/>
                      <a:pt x="29466" y="33309"/>
                    </a:cubicBez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latin typeface="楷体" panose="02010609060101010101" pitchFamily="49" charset="-122"/>
                  <a:ea typeface="楷体" panose="02010609060101010101" pitchFamily="49" charset="-122"/>
                </a:endParaRPr>
              </a:p>
            </p:txBody>
          </p:sp>
          <p:sp>
            <p:nvSpPr>
              <p:cNvPr id="42" name="任意多边形 260"/>
              <p:cNvSpPr/>
              <p:nvPr/>
            </p:nvSpPr>
            <p:spPr>
              <a:xfrm>
                <a:off x="2602523"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43" name="任意多边形 261"/>
              <p:cNvSpPr/>
              <p:nvPr/>
            </p:nvSpPr>
            <p:spPr>
              <a:xfrm>
                <a:off x="3126802"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44" name="任意多边形 262"/>
              <p:cNvSpPr/>
              <p:nvPr/>
            </p:nvSpPr>
            <p:spPr>
              <a:xfrm>
                <a:off x="3804960" y="4220308"/>
                <a:ext cx="11723" cy="633046"/>
              </a:xfrm>
              <a:custGeom>
                <a:avLst/>
                <a:gdLst>
                  <a:gd name="connsiteX0" fmla="*/ 0 w 11723"/>
                  <a:gd name="connsiteY0" fmla="*/ 633046 h 633046"/>
                  <a:gd name="connsiteX1" fmla="*/ 11723 w 11723"/>
                  <a:gd name="connsiteY1" fmla="*/ 246184 h 633046"/>
                  <a:gd name="connsiteX2" fmla="*/ 0 w 11723"/>
                  <a:gd name="connsiteY2" fmla="*/ 0 h 633046"/>
                </a:gdLst>
                <a:ahLst/>
                <a:cxnLst>
                  <a:cxn ang="0">
                    <a:pos x="connsiteX0" y="connsiteY0"/>
                  </a:cxn>
                  <a:cxn ang="0">
                    <a:pos x="connsiteX1" y="connsiteY1"/>
                  </a:cxn>
                  <a:cxn ang="0">
                    <a:pos x="connsiteX2" y="connsiteY2"/>
                  </a:cxn>
                </a:cxnLst>
                <a:rect l="l" t="t" r="r" b="b"/>
                <a:pathLst>
                  <a:path w="11723" h="633046">
                    <a:moveTo>
                      <a:pt x="0" y="633046"/>
                    </a:moveTo>
                    <a:cubicBezTo>
                      <a:pt x="5861" y="492369"/>
                      <a:pt x="11723" y="351692"/>
                      <a:pt x="11723" y="246184"/>
                    </a:cubicBezTo>
                    <a:cubicBezTo>
                      <a:pt x="11723" y="140676"/>
                      <a:pt x="5861" y="70338"/>
                      <a:pt x="0" y="0"/>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45" name="椭圆 31"/>
              <p:cNvSpPr/>
              <p:nvPr/>
            </p:nvSpPr>
            <p:spPr>
              <a:xfrm>
                <a:off x="2484881" y="4757644"/>
                <a:ext cx="1440000" cy="1914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60438"/>
                  <a:gd name="connsiteY0-334" fmla="*/ 64927 h 653852"/>
                  <a:gd name="connsiteX1-335" fmla="*/ 410712 w 660438"/>
                  <a:gd name="connsiteY1-336" fmla="*/ 15051 h 653852"/>
                  <a:gd name="connsiteX2-337" fmla="*/ 659670 w 660438"/>
                  <a:gd name="connsiteY2-338" fmla="*/ 337329 h 653852"/>
                  <a:gd name="connsiteX3-339" fmla="*/ 331423 w 660438"/>
                  <a:gd name="connsiteY3-340" fmla="*/ 653852 h 653852"/>
                  <a:gd name="connsiteX4-341" fmla="*/ 3176 w 660438"/>
                  <a:gd name="connsiteY4-342" fmla="*/ 337329 h 653852"/>
                  <a:gd name="connsiteX5-343" fmla="*/ 62645 w 660438"/>
                  <a:gd name="connsiteY5-344" fmla="*/ 134413 h 653852"/>
                  <a:gd name="connsiteX6-345" fmla="*/ 128078 w 660438"/>
                  <a:gd name="connsiteY6-346" fmla="*/ 64927 h 653852"/>
                  <a:gd name="connsiteX0-347" fmla="*/ 252136 w 660153"/>
                  <a:gd name="connsiteY0-348" fmla="*/ 22792 h 698557"/>
                  <a:gd name="connsiteX1-349" fmla="*/ 410712 w 660153"/>
                  <a:gd name="connsiteY1-350" fmla="*/ 59756 h 698557"/>
                  <a:gd name="connsiteX2-351" fmla="*/ 659670 w 660153"/>
                  <a:gd name="connsiteY2-352" fmla="*/ 382034 h 698557"/>
                  <a:gd name="connsiteX3-353" fmla="*/ 331423 w 660153"/>
                  <a:gd name="connsiteY3-354" fmla="*/ 698557 h 698557"/>
                  <a:gd name="connsiteX4-355" fmla="*/ 3176 w 660153"/>
                  <a:gd name="connsiteY4-356" fmla="*/ 382034 h 698557"/>
                  <a:gd name="connsiteX5-357" fmla="*/ 62645 w 660153"/>
                  <a:gd name="connsiteY5-358" fmla="*/ 179118 h 698557"/>
                  <a:gd name="connsiteX6-359" fmla="*/ 252136 w 660153"/>
                  <a:gd name="connsiteY6-360" fmla="*/ 22792 h 698557"/>
                  <a:gd name="connsiteX0-361" fmla="*/ 62645 w 660153"/>
                  <a:gd name="connsiteY0-362" fmla="*/ 119362 h 638801"/>
                  <a:gd name="connsiteX1-363" fmla="*/ 410712 w 660153"/>
                  <a:gd name="connsiteY1-364" fmla="*/ 0 h 638801"/>
                  <a:gd name="connsiteX2-365" fmla="*/ 659670 w 660153"/>
                  <a:gd name="connsiteY2-366" fmla="*/ 322278 h 638801"/>
                  <a:gd name="connsiteX3-367" fmla="*/ 331423 w 660153"/>
                  <a:gd name="connsiteY3-368" fmla="*/ 638801 h 638801"/>
                  <a:gd name="connsiteX4-369" fmla="*/ 3176 w 660153"/>
                  <a:gd name="connsiteY4-370" fmla="*/ 322278 h 638801"/>
                  <a:gd name="connsiteX5-371" fmla="*/ 62645 w 660153"/>
                  <a:gd name="connsiteY5-372" fmla="*/ 119362 h 638801"/>
                  <a:gd name="connsiteX0-373" fmla="*/ 62645 w 684431"/>
                  <a:gd name="connsiteY0-374" fmla="*/ 57333 h 576772"/>
                  <a:gd name="connsiteX1-375" fmla="*/ 615409 w 684431"/>
                  <a:gd name="connsiteY1-376" fmla="*/ 0 h 576772"/>
                  <a:gd name="connsiteX2-377" fmla="*/ 659670 w 684431"/>
                  <a:gd name="connsiteY2-378" fmla="*/ 260249 h 576772"/>
                  <a:gd name="connsiteX3-379" fmla="*/ 331423 w 684431"/>
                  <a:gd name="connsiteY3-380" fmla="*/ 576772 h 576772"/>
                  <a:gd name="connsiteX4-381" fmla="*/ 3176 w 684431"/>
                  <a:gd name="connsiteY4-382" fmla="*/ 260249 h 576772"/>
                  <a:gd name="connsiteX5-383" fmla="*/ 62645 w 684431"/>
                  <a:gd name="connsiteY5-384" fmla="*/ 57333 h 576772"/>
                  <a:gd name="connsiteX0-385" fmla="*/ 62645 w 697568"/>
                  <a:gd name="connsiteY0-386" fmla="*/ 80203 h 611576"/>
                  <a:gd name="connsiteX1-387" fmla="*/ 615409 w 697568"/>
                  <a:gd name="connsiteY1-388" fmla="*/ 22870 h 611576"/>
                  <a:gd name="connsiteX2-389" fmla="*/ 665873 w 697568"/>
                  <a:gd name="connsiteY2-390" fmla="*/ 494018 h 611576"/>
                  <a:gd name="connsiteX3-391" fmla="*/ 331423 w 697568"/>
                  <a:gd name="connsiteY3-392" fmla="*/ 599642 h 611576"/>
                  <a:gd name="connsiteX4-393" fmla="*/ 3176 w 697568"/>
                  <a:gd name="connsiteY4-394" fmla="*/ 283119 h 611576"/>
                  <a:gd name="connsiteX5-395" fmla="*/ 62645 w 697568"/>
                  <a:gd name="connsiteY5-396" fmla="*/ 80203 h 611576"/>
                  <a:gd name="connsiteX0-397" fmla="*/ 62645 w 721268"/>
                  <a:gd name="connsiteY0-398" fmla="*/ 80203 h 500519"/>
                  <a:gd name="connsiteX1-399" fmla="*/ 615409 w 721268"/>
                  <a:gd name="connsiteY1-400" fmla="*/ 22870 h 500519"/>
                  <a:gd name="connsiteX2-401" fmla="*/ 665873 w 721268"/>
                  <a:gd name="connsiteY2-402" fmla="*/ 494018 h 500519"/>
                  <a:gd name="connsiteX3-403" fmla="*/ 3176 w 721268"/>
                  <a:gd name="connsiteY3-404" fmla="*/ 283119 h 500519"/>
                  <a:gd name="connsiteX4-405" fmla="*/ 62645 w 721268"/>
                  <a:gd name="connsiteY4-406" fmla="*/ 80203 h 500519"/>
                  <a:gd name="connsiteX0-407" fmla="*/ 26672 w 681225"/>
                  <a:gd name="connsiteY0-408" fmla="*/ 80203 h 543014"/>
                  <a:gd name="connsiteX1-409" fmla="*/ 579436 w 681225"/>
                  <a:gd name="connsiteY1-410" fmla="*/ 22870 h 543014"/>
                  <a:gd name="connsiteX2-411" fmla="*/ 629900 w 681225"/>
                  <a:gd name="connsiteY2-412" fmla="*/ 494018 h 543014"/>
                  <a:gd name="connsiteX3-413" fmla="*/ 23029 w 681225"/>
                  <a:gd name="connsiteY3-414" fmla="*/ 481613 h 543014"/>
                  <a:gd name="connsiteX4-415" fmla="*/ 26672 w 681225"/>
                  <a:gd name="connsiteY4-416" fmla="*/ 80203 h 543014"/>
                  <a:gd name="connsiteX0-417" fmla="*/ 26672 w 681225"/>
                  <a:gd name="connsiteY0-418" fmla="*/ 89749 h 552560"/>
                  <a:gd name="connsiteX1-419" fmla="*/ 579436 w 681225"/>
                  <a:gd name="connsiteY1-420" fmla="*/ 32416 h 552560"/>
                  <a:gd name="connsiteX2-421" fmla="*/ 629900 w 681225"/>
                  <a:gd name="connsiteY2-422" fmla="*/ 503564 h 552560"/>
                  <a:gd name="connsiteX3-423" fmla="*/ 23029 w 681225"/>
                  <a:gd name="connsiteY3-424" fmla="*/ 491159 h 552560"/>
                  <a:gd name="connsiteX4-425" fmla="*/ 26672 w 681225"/>
                  <a:gd name="connsiteY4-426" fmla="*/ 89749 h 552560"/>
                  <a:gd name="connsiteX0-427" fmla="*/ 29374 w 683927"/>
                  <a:gd name="connsiteY0-428" fmla="*/ 94156 h 556967"/>
                  <a:gd name="connsiteX1-429" fmla="*/ 582138 w 683927"/>
                  <a:gd name="connsiteY1-430" fmla="*/ 36823 h 556967"/>
                  <a:gd name="connsiteX2-431" fmla="*/ 632602 w 683927"/>
                  <a:gd name="connsiteY2-432" fmla="*/ 507971 h 556967"/>
                  <a:gd name="connsiteX3-433" fmla="*/ 25731 w 683927"/>
                  <a:gd name="connsiteY3-434" fmla="*/ 495566 h 556967"/>
                  <a:gd name="connsiteX4-435" fmla="*/ 29374 w 683927"/>
                  <a:gd name="connsiteY4-436" fmla="*/ 94156 h 556967"/>
                  <a:gd name="connsiteX0-437" fmla="*/ 46803 w 712301"/>
                  <a:gd name="connsiteY0-438" fmla="*/ 71704 h 532822"/>
                  <a:gd name="connsiteX1-439" fmla="*/ 624379 w 712301"/>
                  <a:gd name="connsiteY1-440" fmla="*/ 39182 h 532822"/>
                  <a:gd name="connsiteX2-441" fmla="*/ 650031 w 712301"/>
                  <a:gd name="connsiteY2-442" fmla="*/ 485519 h 532822"/>
                  <a:gd name="connsiteX3-443" fmla="*/ 43160 w 712301"/>
                  <a:gd name="connsiteY3-444" fmla="*/ 473114 h 532822"/>
                  <a:gd name="connsiteX4-445" fmla="*/ 46803 w 712301"/>
                  <a:gd name="connsiteY4-446" fmla="*/ 71704 h 532822"/>
                  <a:gd name="connsiteX0-447" fmla="*/ 46803 w 697972"/>
                  <a:gd name="connsiteY0-448" fmla="*/ 58429 h 519547"/>
                  <a:gd name="connsiteX1-449" fmla="*/ 624379 w 697972"/>
                  <a:gd name="connsiteY1-450" fmla="*/ 25907 h 519547"/>
                  <a:gd name="connsiteX2-451" fmla="*/ 650031 w 697972"/>
                  <a:gd name="connsiteY2-452" fmla="*/ 472244 h 519547"/>
                  <a:gd name="connsiteX3-453" fmla="*/ 43160 w 697972"/>
                  <a:gd name="connsiteY3-454" fmla="*/ 459839 h 519547"/>
                  <a:gd name="connsiteX4-455" fmla="*/ 46803 w 697972"/>
                  <a:gd name="connsiteY4-456" fmla="*/ 58429 h 519547"/>
                  <a:gd name="connsiteX0-457" fmla="*/ 46803 w 697972"/>
                  <a:gd name="connsiteY0-458" fmla="*/ 58429 h 538344"/>
                  <a:gd name="connsiteX1-459" fmla="*/ 624379 w 697972"/>
                  <a:gd name="connsiteY1-460" fmla="*/ 25907 h 538344"/>
                  <a:gd name="connsiteX2-461" fmla="*/ 650031 w 697972"/>
                  <a:gd name="connsiteY2-462" fmla="*/ 472244 h 538344"/>
                  <a:gd name="connsiteX3-463" fmla="*/ 43160 w 697972"/>
                  <a:gd name="connsiteY3-464" fmla="*/ 459839 h 538344"/>
                  <a:gd name="connsiteX4-465" fmla="*/ 46803 w 697972"/>
                  <a:gd name="connsiteY4-466" fmla="*/ 58429 h 538344"/>
                  <a:gd name="connsiteX0-467" fmla="*/ 53628 w 704797"/>
                  <a:gd name="connsiteY0-468" fmla="*/ 58429 h 522084"/>
                  <a:gd name="connsiteX1-469" fmla="*/ 631204 w 704797"/>
                  <a:gd name="connsiteY1-470" fmla="*/ 25907 h 522084"/>
                  <a:gd name="connsiteX2-471" fmla="*/ 656856 w 704797"/>
                  <a:gd name="connsiteY2-472" fmla="*/ 472244 h 522084"/>
                  <a:gd name="connsiteX3-473" fmla="*/ 49985 w 704797"/>
                  <a:gd name="connsiteY3-474" fmla="*/ 459839 h 522084"/>
                  <a:gd name="connsiteX4-475" fmla="*/ 53628 w 704797"/>
                  <a:gd name="connsiteY4-476" fmla="*/ 58429 h 522084"/>
                  <a:gd name="connsiteX0-477" fmla="*/ 95220 w 721339"/>
                  <a:gd name="connsiteY0-478" fmla="*/ 66938 h 536957"/>
                  <a:gd name="connsiteX1-479" fmla="*/ 635419 w 721339"/>
                  <a:gd name="connsiteY1-480" fmla="*/ 42846 h 536957"/>
                  <a:gd name="connsiteX2-481" fmla="*/ 661071 w 721339"/>
                  <a:gd name="connsiteY2-482" fmla="*/ 489183 h 536957"/>
                  <a:gd name="connsiteX3-483" fmla="*/ 54200 w 721339"/>
                  <a:gd name="connsiteY3-484" fmla="*/ 476778 h 536957"/>
                  <a:gd name="connsiteX4-485" fmla="*/ 95220 w 721339"/>
                  <a:gd name="connsiteY4-486" fmla="*/ 66938 h 536957"/>
                  <a:gd name="connsiteX0-487" fmla="*/ 97719 w 723838"/>
                  <a:gd name="connsiteY0-488" fmla="*/ 55834 h 525853"/>
                  <a:gd name="connsiteX1-489" fmla="*/ 637918 w 723838"/>
                  <a:gd name="connsiteY1-490" fmla="*/ 31742 h 525853"/>
                  <a:gd name="connsiteX2-491" fmla="*/ 663570 w 723838"/>
                  <a:gd name="connsiteY2-492" fmla="*/ 478079 h 525853"/>
                  <a:gd name="connsiteX3-493" fmla="*/ 56699 w 723838"/>
                  <a:gd name="connsiteY3-494" fmla="*/ 465674 h 525853"/>
                  <a:gd name="connsiteX4-495" fmla="*/ 97719 w 723838"/>
                  <a:gd name="connsiteY4-496" fmla="*/ 55834 h 525853"/>
                </a:gdLst>
                <a:ahLst/>
                <a:cxnLst>
                  <a:cxn ang="0">
                    <a:pos x="connsiteX0-487" y="connsiteY0-488"/>
                  </a:cxn>
                  <a:cxn ang="0">
                    <a:pos x="connsiteX1-489" y="connsiteY1-490"/>
                  </a:cxn>
                  <a:cxn ang="0">
                    <a:pos x="connsiteX2-491" y="connsiteY2-492"/>
                  </a:cxn>
                  <a:cxn ang="0">
                    <a:pos x="connsiteX3-493" y="connsiteY3-494"/>
                  </a:cxn>
                  <a:cxn ang="0">
                    <a:pos x="connsiteX4-495" y="connsiteY4-496"/>
                  </a:cxn>
                </a:cxnLst>
                <a:rect l="l" t="t" r="r" b="b"/>
                <a:pathLst>
                  <a:path w="723838" h="525853">
                    <a:moveTo>
                      <a:pt x="97719" y="55834"/>
                    </a:moveTo>
                    <a:cubicBezTo>
                      <a:pt x="203084" y="25657"/>
                      <a:pt x="543610" y="-38632"/>
                      <a:pt x="637918" y="31742"/>
                    </a:cubicBezTo>
                    <a:cubicBezTo>
                      <a:pt x="732226" y="102116"/>
                      <a:pt x="760440" y="405757"/>
                      <a:pt x="663570" y="478079"/>
                    </a:cubicBezTo>
                    <a:cubicBezTo>
                      <a:pt x="566700" y="550401"/>
                      <a:pt x="151007" y="536048"/>
                      <a:pt x="56699" y="465674"/>
                    </a:cubicBezTo>
                    <a:cubicBezTo>
                      <a:pt x="-37609" y="395300"/>
                      <a:pt x="-7646" y="86011"/>
                      <a:pt x="97719" y="55834"/>
                    </a:cubicBezTo>
                    <a:close/>
                  </a:path>
                </a:pathLst>
              </a:custGeom>
              <a:solidFill>
                <a:schemeClr val="bg1"/>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b="1" dirty="0">
                  <a:latin typeface="楷体" panose="02010609060101010101" pitchFamily="49" charset="-122"/>
                  <a:ea typeface="楷体" panose="02010609060101010101" pitchFamily="49" charset="-122"/>
                </a:endParaRPr>
              </a:p>
            </p:txBody>
          </p:sp>
        </p:grpSp>
        <p:sp>
          <p:nvSpPr>
            <p:cNvPr id="33" name="文本框 32"/>
            <p:cNvSpPr txBox="1"/>
            <p:nvPr/>
          </p:nvSpPr>
          <p:spPr>
            <a:xfrm>
              <a:off x="2874868" y="3444259"/>
              <a:ext cx="1094537"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5</a:t>
              </a:r>
              <a:r>
                <a:rPr lang="zh-CN" altLang="en-US" b="1" dirty="0">
                  <a:latin typeface="楷体" panose="02010609060101010101" pitchFamily="49" charset="-122"/>
                  <a:ea typeface="楷体" panose="02010609060101010101" pitchFamily="49" charset="-122"/>
                </a:rPr>
                <a:t>种方式</a:t>
              </a:r>
              <a:endParaRPr lang="zh-CN" altLang="en-US" b="1" dirty="0">
                <a:latin typeface="楷体" panose="02010609060101010101" pitchFamily="49" charset="-122"/>
                <a:ea typeface="楷体" panose="02010609060101010101" pitchFamily="49" charset="-122"/>
              </a:endParaRPr>
            </a:p>
          </p:txBody>
        </p:sp>
        <p:grpSp>
          <p:nvGrpSpPr>
            <p:cNvPr id="34" name="组合 33"/>
            <p:cNvGrpSpPr/>
            <p:nvPr/>
          </p:nvGrpSpPr>
          <p:grpSpPr>
            <a:xfrm flipH="1">
              <a:off x="3285627" y="2683977"/>
              <a:ext cx="422520" cy="611158"/>
              <a:chOff x="5844088" y="2600655"/>
              <a:chExt cx="385904" cy="611158"/>
            </a:xfrm>
          </p:grpSpPr>
          <p:grpSp>
            <p:nvGrpSpPr>
              <p:cNvPr id="35" name="组合 34"/>
              <p:cNvGrpSpPr/>
              <p:nvPr/>
            </p:nvGrpSpPr>
            <p:grpSpPr>
              <a:xfrm rot="8489641">
                <a:off x="6013992" y="2653092"/>
                <a:ext cx="216000" cy="558721"/>
                <a:chOff x="6011031" y="2540000"/>
                <a:chExt cx="242182" cy="626447"/>
              </a:xfrm>
            </p:grpSpPr>
            <p:sp>
              <p:nvSpPr>
                <p:cNvPr id="37" name="任意多边形 271"/>
                <p:cNvSpPr/>
                <p:nvPr/>
              </p:nvSpPr>
              <p:spPr>
                <a:xfrm>
                  <a:off x="6019800" y="2540000"/>
                  <a:ext cx="217195" cy="201788"/>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38" name="任意多边形 272"/>
                <p:cNvSpPr/>
                <p:nvPr/>
              </p:nvSpPr>
              <p:spPr>
                <a:xfrm>
                  <a:off x="6011031" y="2721948"/>
                  <a:ext cx="242182" cy="444499"/>
                </a:xfrm>
                <a:custGeom>
                  <a:avLst/>
                  <a:gdLst>
                    <a:gd name="connsiteX0" fmla="*/ 12700 w 215900"/>
                    <a:gd name="connsiteY0" fmla="*/ 12700 h 444500"/>
                    <a:gd name="connsiteX1" fmla="*/ 0 w 215900"/>
                    <a:gd name="connsiteY1" fmla="*/ 444500 h 444500"/>
                    <a:gd name="connsiteX2" fmla="*/ 215900 w 215900"/>
                    <a:gd name="connsiteY2" fmla="*/ 419100 h 444500"/>
                    <a:gd name="connsiteX3" fmla="*/ 215900 w 215900"/>
                    <a:gd name="connsiteY3" fmla="*/ 0 h 444500"/>
                    <a:gd name="connsiteX4" fmla="*/ 215900 w 215900"/>
                    <a:gd name="connsiteY4" fmla="*/ 0 h 4445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15900" h="444500">
                      <a:moveTo>
                        <a:pt x="12700" y="12700"/>
                      </a:moveTo>
                      <a:lnTo>
                        <a:pt x="0" y="444500"/>
                      </a:lnTo>
                      <a:lnTo>
                        <a:pt x="215900" y="419100"/>
                      </a:lnTo>
                      <a:lnTo>
                        <a:pt x="215900" y="0"/>
                      </a:lnTo>
                      <a:lnTo>
                        <a:pt x="215900" y="0"/>
                      </a:ln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sp>
              <p:nvSpPr>
                <p:cNvPr id="39" name="任意多边形 273"/>
                <p:cNvSpPr/>
                <p:nvPr/>
              </p:nvSpPr>
              <p:spPr>
                <a:xfrm>
                  <a:off x="6100118" y="2572406"/>
                  <a:ext cx="63900" cy="59367"/>
                </a:xfrm>
                <a:custGeom>
                  <a:avLst/>
                  <a:gdLst>
                    <a:gd name="connsiteX0" fmla="*/ 114300 w 217195"/>
                    <a:gd name="connsiteY0" fmla="*/ 0 h 201788"/>
                    <a:gd name="connsiteX1" fmla="*/ 215900 w 217195"/>
                    <a:gd name="connsiteY1" fmla="*/ 190500 h 201788"/>
                    <a:gd name="connsiteX2" fmla="*/ 0 w 217195"/>
                    <a:gd name="connsiteY2" fmla="*/ 190500 h 201788"/>
                    <a:gd name="connsiteX3" fmla="*/ 114300 w 217195"/>
                    <a:gd name="connsiteY3" fmla="*/ 0 h 201788"/>
                  </a:gdLst>
                  <a:ahLst/>
                  <a:cxnLst>
                    <a:cxn ang="0">
                      <a:pos x="connsiteX0" y="connsiteY0"/>
                    </a:cxn>
                    <a:cxn ang="0">
                      <a:pos x="connsiteX1" y="connsiteY1"/>
                    </a:cxn>
                    <a:cxn ang="0">
                      <a:pos x="connsiteX2" y="connsiteY2"/>
                    </a:cxn>
                    <a:cxn ang="0">
                      <a:pos x="connsiteX3" y="connsiteY3"/>
                    </a:cxn>
                  </a:cxnLst>
                  <a:rect l="l" t="t" r="r" b="b"/>
                  <a:pathLst>
                    <a:path w="217195" h="201788">
                      <a:moveTo>
                        <a:pt x="114300" y="0"/>
                      </a:moveTo>
                      <a:cubicBezTo>
                        <a:pt x="170391" y="82550"/>
                        <a:pt x="226483" y="165100"/>
                        <a:pt x="215900" y="190500"/>
                      </a:cubicBezTo>
                      <a:cubicBezTo>
                        <a:pt x="143933" y="190500"/>
                        <a:pt x="19050" y="215900"/>
                        <a:pt x="0" y="190500"/>
                      </a:cubicBezTo>
                      <a:lnTo>
                        <a:pt x="114300" y="0"/>
                      </a:lnTo>
                      <a:close/>
                    </a:path>
                  </a:pathLst>
                </a:custGeom>
                <a:solidFill>
                  <a:schemeClr val="accent1">
                    <a:lumMod val="50000"/>
                  </a:schemeClr>
                </a:solid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grpSp>
          <p:sp>
            <p:nvSpPr>
              <p:cNvPr id="36" name="任意多边形 270"/>
              <p:cNvSpPr/>
              <p:nvPr/>
            </p:nvSpPr>
            <p:spPr>
              <a:xfrm>
                <a:off x="5844088" y="2600655"/>
                <a:ext cx="181940" cy="195184"/>
              </a:xfrm>
              <a:custGeom>
                <a:avLst/>
                <a:gdLst>
                  <a:gd name="connsiteX0" fmla="*/ 43090 w 153621"/>
                  <a:gd name="connsiteY0" fmla="*/ 162601 h 162601"/>
                  <a:gd name="connsiteX1" fmla="*/ 2896 w 153621"/>
                  <a:gd name="connsiteY1" fmla="*/ 102311 h 162601"/>
                  <a:gd name="connsiteX2" fmla="*/ 113428 w 153621"/>
                  <a:gd name="connsiteY2" fmla="*/ 1828 h 162601"/>
                  <a:gd name="connsiteX3" fmla="*/ 153621 w 153621"/>
                  <a:gd name="connsiteY3" fmla="*/ 47045 h 162601"/>
                  <a:gd name="connsiteX0-1" fmla="*/ 41489 w 152020"/>
                  <a:gd name="connsiteY0-2" fmla="*/ 158991 h 158991"/>
                  <a:gd name="connsiteX1-3" fmla="*/ 1295 w 152020"/>
                  <a:gd name="connsiteY1-4" fmla="*/ 98701 h 158991"/>
                  <a:gd name="connsiteX2-5" fmla="*/ 82359 w 152020"/>
                  <a:gd name="connsiteY2-6" fmla="*/ 2042 h 158991"/>
                  <a:gd name="connsiteX3-7" fmla="*/ 152020 w 152020"/>
                  <a:gd name="connsiteY3-8" fmla="*/ 43435 h 158991"/>
                  <a:gd name="connsiteX0-9" fmla="*/ 41916 w 152447"/>
                  <a:gd name="connsiteY0-10" fmla="*/ 148552 h 148552"/>
                  <a:gd name="connsiteX1-11" fmla="*/ 1722 w 152447"/>
                  <a:gd name="connsiteY1-12" fmla="*/ 88262 h 148552"/>
                  <a:gd name="connsiteX2-13" fmla="*/ 91205 w 152447"/>
                  <a:gd name="connsiteY2-14" fmla="*/ 3075 h 148552"/>
                  <a:gd name="connsiteX3-15" fmla="*/ 152447 w 152447"/>
                  <a:gd name="connsiteY3-16" fmla="*/ 32996 h 148552"/>
                </a:gdLst>
                <a:ahLst/>
                <a:cxnLst>
                  <a:cxn ang="0">
                    <a:pos x="connsiteX0-9" y="connsiteY0-10"/>
                  </a:cxn>
                  <a:cxn ang="0">
                    <a:pos x="connsiteX1-11" y="connsiteY1-12"/>
                  </a:cxn>
                  <a:cxn ang="0">
                    <a:pos x="connsiteX2-13" y="connsiteY2-14"/>
                  </a:cxn>
                  <a:cxn ang="0">
                    <a:pos x="connsiteX3-15" y="connsiteY3-16"/>
                  </a:cxn>
                </a:cxnLst>
                <a:rect l="l" t="t" r="r" b="b"/>
                <a:pathLst>
                  <a:path w="152447" h="148552">
                    <a:moveTo>
                      <a:pt x="41916" y="148552"/>
                    </a:moveTo>
                    <a:cubicBezTo>
                      <a:pt x="15957" y="131804"/>
                      <a:pt x="-6493" y="112508"/>
                      <a:pt x="1722" y="88262"/>
                    </a:cubicBezTo>
                    <a:cubicBezTo>
                      <a:pt x="9937" y="64016"/>
                      <a:pt x="66084" y="12286"/>
                      <a:pt x="91205" y="3075"/>
                    </a:cubicBezTo>
                    <a:cubicBezTo>
                      <a:pt x="116326" y="-6136"/>
                      <a:pt x="144911" y="5782"/>
                      <a:pt x="152447" y="32996"/>
                    </a:cubicBezTo>
                  </a:path>
                </a:pathLst>
              </a:custGeom>
              <a:noFill/>
              <a:ln w="25400" cap="rnd">
                <a:solidFill>
                  <a:srgbClr val="A77FC6"/>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grpSp>
      </p:grpSp>
      <p:sp>
        <p:nvSpPr>
          <p:cNvPr id="49" name="文本框 48"/>
          <p:cNvSpPr txBox="1"/>
          <p:nvPr/>
        </p:nvSpPr>
        <p:spPr>
          <a:xfrm>
            <a:off x="7321844" y="4696871"/>
            <a:ext cx="4329803" cy="891540"/>
          </a:xfrm>
          <a:prstGeom prst="rect">
            <a:avLst/>
          </a:prstGeom>
          <a:noFill/>
        </p:spPr>
        <p:txBody>
          <a:bodyPr wrap="square" rtlCol="0">
            <a:spAutoFit/>
          </a:bodyPr>
          <a:lstStyle/>
          <a:p>
            <a:r>
              <a:rPr lang="zh-CN" altLang="zh-CN" b="1" dirty="0">
                <a:latin typeface="楷体" panose="02010609060101010101" pitchFamily="49" charset="-122"/>
                <a:ea typeface="楷体" panose="02010609060101010101" pitchFamily="49" charset="-122"/>
              </a:rPr>
              <a:t>哈尔滨银行助学贷款中心（</a:t>
            </a:r>
            <a:r>
              <a:rPr lang="zh-CN" altLang="zh-CN" b="1" dirty="0">
                <a:solidFill>
                  <a:srgbClr val="FF0000"/>
                </a:solidFill>
                <a:latin typeface="楷体" panose="02010609060101010101" pitchFamily="49" charset="-122"/>
                <a:ea typeface="楷体" panose="02010609060101010101" pitchFamily="49" charset="-122"/>
              </a:rPr>
              <a:t>仅限工作日</a:t>
            </a:r>
            <a:r>
              <a:rPr lang="zh-CN" altLang="en-US" b="1" dirty="0">
                <a:latin typeface="楷体" panose="02010609060101010101" pitchFamily="49" charset="-122"/>
                <a:ea typeface="楷体" panose="02010609060101010101" pitchFamily="49" charset="-122"/>
              </a:rPr>
              <a:t>）</a:t>
            </a:r>
            <a:br>
              <a:rPr lang="en-US" altLang="zh-CN" b="1" dirty="0">
                <a:latin typeface="楷体" panose="02010609060101010101" pitchFamily="49" charset="-122"/>
                <a:ea typeface="楷体" panose="02010609060101010101" pitchFamily="49" charset="-122"/>
              </a:rPr>
            </a:br>
            <a:r>
              <a:rPr lang="zh-CN" altLang="zh-CN" b="1" dirty="0">
                <a:latin typeface="楷体" panose="02010609060101010101" pitchFamily="49" charset="-122"/>
                <a:ea typeface="楷体" panose="02010609060101010101" pitchFamily="49" charset="-122"/>
              </a:rPr>
              <a:t>地址：哈尔滨市南岗区学府路</a:t>
            </a:r>
            <a:r>
              <a:rPr lang="en-US" altLang="zh-CN" b="1" dirty="0">
                <a:latin typeface="楷体" panose="02010609060101010101" pitchFamily="49" charset="-122"/>
                <a:ea typeface="楷体" panose="02010609060101010101" pitchFamily="49" charset="-122"/>
              </a:rPr>
              <a:t>47-1</a:t>
            </a:r>
            <a:r>
              <a:rPr lang="zh-CN" altLang="zh-CN" b="1" dirty="0">
                <a:latin typeface="楷体" panose="02010609060101010101" pitchFamily="49" charset="-122"/>
                <a:ea typeface="楷体" panose="02010609060101010101" pitchFamily="49" charset="-122"/>
              </a:rPr>
              <a:t>号</a:t>
            </a:r>
            <a:r>
              <a:rPr lang="en-US" altLang="zh-CN" b="1" dirty="0">
                <a:latin typeface="楷体" panose="02010609060101010101" pitchFamily="49" charset="-122"/>
                <a:ea typeface="楷体" panose="02010609060101010101" pitchFamily="49" charset="-122"/>
              </a:rPr>
              <a:t>2</a:t>
            </a:r>
            <a:r>
              <a:rPr lang="zh-CN" altLang="zh-CN" b="1" dirty="0">
                <a:latin typeface="楷体" panose="02010609060101010101" pitchFamily="49" charset="-122"/>
                <a:ea typeface="楷体" panose="02010609060101010101" pitchFamily="49" charset="-122"/>
              </a:rPr>
              <a:t>楼</a:t>
            </a:r>
            <a:r>
              <a:rPr lang="zh-CN" altLang="zh-CN" sz="1600" b="1" dirty="0">
                <a:latin typeface="楷体" panose="02010609060101010101" pitchFamily="49" charset="-122"/>
                <a:ea typeface="楷体" panose="02010609060101010101" pitchFamily="49" charset="-122"/>
              </a:rPr>
              <a:t>）</a:t>
            </a:r>
            <a:endParaRPr lang="zh-CN" altLang="zh-CN" sz="1600" b="1" dirty="0">
              <a:latin typeface="楷体" panose="02010609060101010101" pitchFamily="49" charset="-122"/>
              <a:ea typeface="楷体" panose="02010609060101010101" pitchFamily="49" charset="-122"/>
            </a:endParaRPr>
          </a:p>
          <a:p>
            <a:endParaRPr lang="zh-CN" altLang="zh-CN" sz="1600" b="1" dirty="0">
              <a:latin typeface="楷体" panose="02010609060101010101" pitchFamily="49" charset="-122"/>
              <a:ea typeface="楷体" panose="02010609060101010101" pitchFamily="49" charset="-122"/>
            </a:endParaRPr>
          </a:p>
        </p:txBody>
      </p:sp>
      <p:grpSp>
        <p:nvGrpSpPr>
          <p:cNvPr id="51" name="组合 50"/>
          <p:cNvGrpSpPr/>
          <p:nvPr/>
        </p:nvGrpSpPr>
        <p:grpSpPr>
          <a:xfrm>
            <a:off x="6378902" y="2444971"/>
            <a:ext cx="782702" cy="421155"/>
            <a:chOff x="7239000" y="2012949"/>
            <a:chExt cx="1166813" cy="577851"/>
          </a:xfrm>
        </p:grpSpPr>
        <p:sp>
          <p:nvSpPr>
            <p:cNvPr id="52" name="矩形 51"/>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cxnSp>
          <p:nvCxnSpPr>
            <p:cNvPr id="53" name="直接连接符 52"/>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54" name="直接连接符 53"/>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55" name="文本框 54"/>
          <p:cNvSpPr txBox="1"/>
          <p:nvPr/>
        </p:nvSpPr>
        <p:spPr>
          <a:xfrm>
            <a:off x="6447431" y="2441930"/>
            <a:ext cx="557190"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2</a:t>
            </a:r>
            <a:endParaRPr lang="zh-CN" altLang="en-US" b="1" dirty="0">
              <a:latin typeface="楷体" panose="02010609060101010101" pitchFamily="49" charset="-122"/>
              <a:ea typeface="楷体" panose="02010609060101010101" pitchFamily="49" charset="-122"/>
            </a:endParaRPr>
          </a:p>
        </p:txBody>
      </p:sp>
      <p:grpSp>
        <p:nvGrpSpPr>
          <p:cNvPr id="56" name="组合 55"/>
          <p:cNvGrpSpPr/>
          <p:nvPr/>
        </p:nvGrpSpPr>
        <p:grpSpPr>
          <a:xfrm>
            <a:off x="6378902" y="3228622"/>
            <a:ext cx="782702" cy="421155"/>
            <a:chOff x="7239000" y="2012949"/>
            <a:chExt cx="1166813" cy="577851"/>
          </a:xfrm>
        </p:grpSpPr>
        <p:sp>
          <p:nvSpPr>
            <p:cNvPr id="57" name="矩形 56"/>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cxnSp>
          <p:nvCxnSpPr>
            <p:cNvPr id="58" name="直接连接符 57"/>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60" name="文本框 59"/>
          <p:cNvSpPr txBox="1"/>
          <p:nvPr/>
        </p:nvSpPr>
        <p:spPr>
          <a:xfrm>
            <a:off x="6447431" y="3225581"/>
            <a:ext cx="557190"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3</a:t>
            </a:r>
            <a:endParaRPr lang="zh-CN" altLang="en-US" b="1" dirty="0">
              <a:latin typeface="楷体" panose="02010609060101010101" pitchFamily="49" charset="-122"/>
              <a:ea typeface="楷体" panose="02010609060101010101" pitchFamily="49" charset="-122"/>
            </a:endParaRPr>
          </a:p>
        </p:txBody>
      </p:sp>
      <p:grpSp>
        <p:nvGrpSpPr>
          <p:cNvPr id="61" name="组合 60"/>
          <p:cNvGrpSpPr/>
          <p:nvPr/>
        </p:nvGrpSpPr>
        <p:grpSpPr>
          <a:xfrm>
            <a:off x="6388086" y="3954739"/>
            <a:ext cx="782702" cy="421155"/>
            <a:chOff x="7239000" y="2012949"/>
            <a:chExt cx="1166813" cy="577851"/>
          </a:xfrm>
        </p:grpSpPr>
        <p:sp>
          <p:nvSpPr>
            <p:cNvPr id="62" name="矩形 61"/>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cxnSp>
          <p:nvCxnSpPr>
            <p:cNvPr id="63" name="直接连接符 62"/>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64" name="直接连接符 63"/>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65" name="文本框 64"/>
          <p:cNvSpPr txBox="1"/>
          <p:nvPr/>
        </p:nvSpPr>
        <p:spPr>
          <a:xfrm>
            <a:off x="6456615" y="3951698"/>
            <a:ext cx="557190"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4</a:t>
            </a:r>
            <a:endParaRPr lang="zh-CN" altLang="en-US" b="1" dirty="0">
              <a:latin typeface="楷体" panose="02010609060101010101" pitchFamily="49" charset="-122"/>
              <a:ea typeface="楷体" panose="02010609060101010101" pitchFamily="49" charset="-122"/>
            </a:endParaRPr>
          </a:p>
        </p:txBody>
      </p:sp>
      <p:grpSp>
        <p:nvGrpSpPr>
          <p:cNvPr id="66" name="组合 65"/>
          <p:cNvGrpSpPr/>
          <p:nvPr/>
        </p:nvGrpSpPr>
        <p:grpSpPr>
          <a:xfrm>
            <a:off x="6378902" y="4768814"/>
            <a:ext cx="782702" cy="421155"/>
            <a:chOff x="7239000" y="2012949"/>
            <a:chExt cx="1166813" cy="577851"/>
          </a:xfrm>
        </p:grpSpPr>
        <p:sp>
          <p:nvSpPr>
            <p:cNvPr id="67" name="矩形 66"/>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cxnSp>
          <p:nvCxnSpPr>
            <p:cNvPr id="68" name="直接连接符 67"/>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69" name="直接连接符 68"/>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70" name="文本框 69"/>
          <p:cNvSpPr txBox="1"/>
          <p:nvPr/>
        </p:nvSpPr>
        <p:spPr>
          <a:xfrm>
            <a:off x="6447431" y="4765773"/>
            <a:ext cx="557190" cy="369332"/>
          </a:xfrm>
          <a:prstGeom prst="rect">
            <a:avLst/>
          </a:prstGeom>
          <a:noFill/>
        </p:spPr>
        <p:txBody>
          <a:bodyPr wrap="square" rtlCol="0">
            <a:spAutoFit/>
          </a:bodyPr>
          <a:lstStyle/>
          <a:p>
            <a:r>
              <a:rPr lang="en-US" altLang="zh-CN" b="1" dirty="0">
                <a:latin typeface="楷体" panose="02010609060101010101" pitchFamily="49" charset="-122"/>
                <a:ea typeface="楷体" panose="02010609060101010101" pitchFamily="49" charset="-122"/>
              </a:rPr>
              <a:t>5</a:t>
            </a:r>
            <a:endParaRPr lang="zh-CN" altLang="en-US" b="1" dirty="0">
              <a:latin typeface="楷体" panose="02010609060101010101" pitchFamily="49" charset="-122"/>
              <a:ea typeface="楷体" panose="02010609060101010101" pitchFamily="49" charset="-122"/>
            </a:endParaRPr>
          </a:p>
        </p:txBody>
      </p:sp>
      <p:sp>
        <p:nvSpPr>
          <p:cNvPr id="71" name="文本框 4"/>
          <p:cNvSpPr txBox="1">
            <a:spLocks noChangeArrowheads="1"/>
          </p:cNvSpPr>
          <p:nvPr>
            <p:custDataLst>
              <p:tags r:id="rId2"/>
            </p:custDataLst>
          </p:nvPr>
        </p:nvSpPr>
        <p:spPr bwMode="auto">
          <a:xfrm>
            <a:off x="3484245" y="673100"/>
            <a:ext cx="6967220" cy="6438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noAutofit/>
          </a:bodyPr>
          <a:lstStyle>
            <a:lvl1pPr>
              <a:defRPr>
                <a:solidFill>
                  <a:schemeClr val="tx1"/>
                </a:solidFill>
                <a:latin typeface="Calibri" panose="020F0502020204030204" pitchFamily="34" charset="0"/>
                <a:ea typeface="宋体" panose="02010600030101010101" pitchFamily="2" charset="-122"/>
              </a:defRPr>
            </a:lvl1pPr>
            <a:lvl2pPr marL="742950" indent="-285750">
              <a:defRPr>
                <a:solidFill>
                  <a:schemeClr val="tx1"/>
                </a:solidFill>
                <a:latin typeface="Calibri" panose="020F0502020204030204" pitchFamily="34" charset="0"/>
                <a:ea typeface="宋体" panose="02010600030101010101" pitchFamily="2" charset="-122"/>
              </a:defRPr>
            </a:lvl2pPr>
            <a:lvl3pPr marL="1143000" indent="-228600">
              <a:defRPr>
                <a:solidFill>
                  <a:schemeClr val="tx1"/>
                </a:solidFill>
                <a:latin typeface="Calibri" panose="020F0502020204030204" pitchFamily="34" charset="0"/>
                <a:ea typeface="宋体" panose="02010600030101010101" pitchFamily="2" charset="-122"/>
              </a:defRPr>
            </a:lvl3pPr>
            <a:lvl4pPr marL="1600200" indent="-228600">
              <a:defRPr>
                <a:solidFill>
                  <a:schemeClr val="tx1"/>
                </a:solidFill>
                <a:latin typeface="Calibri" panose="020F0502020204030204" pitchFamily="34" charset="0"/>
                <a:ea typeface="宋体" panose="02010600030101010101" pitchFamily="2" charset="-122"/>
              </a:defRPr>
            </a:lvl4pPr>
            <a:lvl5pPr marL="2057400" indent="-228600">
              <a:defRPr>
                <a:solidFill>
                  <a:schemeClr val="tx1"/>
                </a:solidFill>
                <a:latin typeface="Calibri" panose="020F050202020403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pitchFamily="34" charset="0"/>
                <a:ea typeface="宋体" panose="02010600030101010101" pitchFamily="2" charset="-122"/>
              </a:defRPr>
            </a:lvl9pPr>
          </a:lstStyle>
          <a:p>
            <a:pPr eaLnBrk="1" hangingPunct="1">
              <a:defRPr/>
            </a:pPr>
            <a:r>
              <a:rPr lang="zh-CN" altLang="en-US" sz="2800" b="1" spc="300" dirty="0">
                <a:solidFill>
                  <a:schemeClr val="tx1">
                    <a:lumMod val="75000"/>
                    <a:lumOff val="25000"/>
                  </a:schemeClr>
                </a:solidFill>
                <a:latin typeface="楷体" panose="02010609060101010101" pitchFamily="49" charset="-122"/>
                <a:ea typeface="楷体" panose="02010609060101010101" pitchFamily="49" charset="-122"/>
              </a:rPr>
              <a:t>办理全额结清及部分结清的途径</a:t>
            </a:r>
            <a:endParaRPr lang="zh-CN" altLang="en-US" sz="2800" b="1" spc="300" dirty="0">
              <a:solidFill>
                <a:srgbClr val="E3677C"/>
              </a:solidFill>
              <a:latin typeface="楷体" panose="02010609060101010101" pitchFamily="49" charset="-122"/>
              <a:ea typeface="楷体" panose="02010609060101010101" pitchFamily="49" charset="-122"/>
            </a:endParaRPr>
          </a:p>
        </p:txBody>
      </p:sp>
      <p:sp>
        <p:nvSpPr>
          <p:cNvPr id="74" name="文本框 73"/>
          <p:cNvSpPr txBox="1"/>
          <p:nvPr/>
        </p:nvSpPr>
        <p:spPr>
          <a:xfrm>
            <a:off x="990600" y="5588635"/>
            <a:ext cx="10266045" cy="755650"/>
          </a:xfrm>
          <a:prstGeom prst="rect">
            <a:avLst/>
          </a:prstGeom>
          <a:noFill/>
        </p:spPr>
        <p:txBody>
          <a:bodyPr wrap="square">
            <a:spAutoFit/>
          </a:bodyPr>
          <a:lstStyle/>
          <a:p>
            <a:pPr algn="l">
              <a:lnSpc>
                <a:spcPct val="120000"/>
              </a:lnSpc>
            </a:pPr>
            <a:r>
              <a:rPr lang="en-US" altLang="zh-CN" b="1" dirty="0">
                <a:solidFill>
                  <a:srgbClr val="FF0000"/>
                </a:solidFill>
                <a:latin typeface="楷体" panose="02010609060101010101" pitchFamily="49" charset="-122"/>
                <a:ea typeface="楷体" panose="02010609060101010101" pitchFamily="49" charset="-122"/>
                <a:cs typeface="宋体" panose="02010600030101010101" pitchFamily="2" charset="-122"/>
              </a:rPr>
              <a:t>    </a:t>
            </a:r>
            <a:r>
              <a:rPr lang="zh-CN" altLang="en-US" b="1" dirty="0">
                <a:solidFill>
                  <a:srgbClr val="FF0000"/>
                </a:solidFill>
                <a:latin typeface="楷体" panose="02010609060101010101" pitchFamily="49" charset="-122"/>
                <a:ea typeface="楷体" panose="02010609060101010101" pitchFamily="49" charset="-122"/>
                <a:cs typeface="宋体" panose="02010600030101010101" pitchFamily="2" charset="-122"/>
              </a:rPr>
              <a:t>温馨提示</a:t>
            </a:r>
            <a:r>
              <a:rPr lang="zh-CN" altLang="en-US" b="1" dirty="0">
                <a:latin typeface="楷体" panose="02010609060101010101" pitchFamily="49" charset="-122"/>
                <a:ea typeface="楷体" panose="02010609060101010101" pitchFamily="49" charset="-122"/>
                <a:cs typeface="宋体" panose="02010600030101010101" pitchFamily="2" charset="-122"/>
              </a:rPr>
              <a:t>：建议使用哈尔滨银行</a:t>
            </a:r>
            <a:r>
              <a:rPr lang="en-US" altLang="zh-CN" b="1" dirty="0">
                <a:latin typeface="楷体" panose="02010609060101010101" pitchFamily="49" charset="-122"/>
                <a:ea typeface="楷体" panose="02010609060101010101" pitchFamily="49" charset="-122"/>
                <a:cs typeface="宋体" panose="02010600030101010101" pitchFamily="2" charset="-122"/>
              </a:rPr>
              <a:t>APP</a:t>
            </a:r>
            <a:r>
              <a:rPr lang="zh-CN" altLang="en-US" b="1" dirty="0">
                <a:latin typeface="楷体" panose="02010609060101010101" pitchFamily="49" charset="-122"/>
                <a:ea typeface="楷体" panose="02010609060101010101" pitchFamily="49" charset="-122"/>
                <a:cs typeface="宋体" panose="02010600030101010101" pitchFamily="2" charset="-122"/>
              </a:rPr>
              <a:t>办理结清手续。此方式可以结清任意金额，使用其他</a:t>
            </a:r>
            <a:r>
              <a:rPr lang="en-US" altLang="zh-CN" b="1" dirty="0">
                <a:latin typeface="楷体" panose="02010609060101010101" pitchFamily="49" charset="-122"/>
                <a:ea typeface="楷体" panose="02010609060101010101" pitchFamily="49" charset="-122"/>
                <a:cs typeface="宋体" panose="02010600030101010101" pitchFamily="2" charset="-122"/>
              </a:rPr>
              <a:t>4</a:t>
            </a:r>
            <a:r>
              <a:rPr lang="zh-CN" altLang="en-US" b="1" dirty="0">
                <a:latin typeface="楷体" panose="02010609060101010101" pitchFamily="49" charset="-122"/>
                <a:ea typeface="楷体" panose="02010609060101010101" pitchFamily="49" charset="-122"/>
                <a:cs typeface="宋体" panose="02010600030101010101" pitchFamily="2" charset="-122"/>
              </a:rPr>
              <a:t>种结清方式，只能按年度申请贷款金额的倍数（</a:t>
            </a:r>
            <a:r>
              <a:rPr lang="en-US" altLang="zh-CN" b="1" dirty="0">
                <a:latin typeface="楷体" panose="02010609060101010101" pitchFamily="49" charset="-122"/>
                <a:ea typeface="楷体" panose="02010609060101010101" pitchFamily="49" charset="-122"/>
                <a:cs typeface="宋体" panose="02010600030101010101" pitchFamily="2" charset="-122"/>
              </a:rPr>
              <a:t>8000 </a:t>
            </a:r>
            <a:r>
              <a:rPr lang="zh-CN" altLang="en-US" b="1" dirty="0">
                <a:latin typeface="楷体" panose="02010609060101010101" pitchFamily="49" charset="-122"/>
                <a:ea typeface="楷体" panose="02010609060101010101" pitchFamily="49" charset="-122"/>
                <a:cs typeface="宋体" panose="02010600030101010101" pitchFamily="2" charset="-122"/>
              </a:rPr>
              <a:t>、</a:t>
            </a:r>
            <a:r>
              <a:rPr lang="en-US" altLang="zh-CN" b="1" dirty="0">
                <a:latin typeface="楷体" panose="02010609060101010101" pitchFamily="49" charset="-122"/>
                <a:ea typeface="楷体" panose="02010609060101010101" pitchFamily="49" charset="-122"/>
                <a:cs typeface="宋体" panose="02010600030101010101" pitchFamily="2" charset="-122"/>
              </a:rPr>
              <a:t>16000  24000</a:t>
            </a:r>
            <a:r>
              <a:rPr lang="zh-CN" altLang="en-US" b="1" dirty="0">
                <a:latin typeface="楷体" panose="02010609060101010101" pitchFamily="49" charset="-122"/>
                <a:ea typeface="楷体" panose="02010609060101010101" pitchFamily="49" charset="-122"/>
                <a:cs typeface="宋体" panose="02010600030101010101" pitchFamily="2" charset="-122"/>
              </a:rPr>
              <a:t>、</a:t>
            </a:r>
            <a:r>
              <a:rPr lang="en-US" altLang="zh-CN" b="1" dirty="0">
                <a:latin typeface="楷体" panose="02010609060101010101" pitchFamily="49" charset="-122"/>
                <a:ea typeface="楷体" panose="02010609060101010101" pitchFamily="49" charset="-122"/>
                <a:cs typeface="宋体" panose="02010600030101010101" pitchFamily="2" charset="-122"/>
              </a:rPr>
              <a:t>32000</a:t>
            </a:r>
            <a:r>
              <a:rPr lang="zh-CN" altLang="en-US" b="1" dirty="0">
                <a:latin typeface="楷体" panose="02010609060101010101" pitchFamily="49" charset="-122"/>
                <a:ea typeface="楷体" panose="02010609060101010101" pitchFamily="49" charset="-122"/>
                <a:cs typeface="宋体" panose="02010600030101010101" pitchFamily="2" charset="-122"/>
              </a:rPr>
              <a:t>）选择结清金额。</a:t>
            </a:r>
            <a:endParaRPr lang="zh-CN" altLang="en-US" b="1" dirty="0">
              <a:latin typeface="楷体" panose="02010609060101010101" pitchFamily="49" charset="-122"/>
              <a:ea typeface="楷体" panose="02010609060101010101" pitchFamily="49" charset="-122"/>
              <a:cs typeface="宋体" panose="02010600030101010101" pitchFamily="2" charset="-122"/>
            </a:endParaRPr>
          </a:p>
        </p:txBody>
      </p:sp>
      <p:grpSp>
        <p:nvGrpSpPr>
          <p:cNvPr id="75" name="组合 74"/>
          <p:cNvGrpSpPr/>
          <p:nvPr/>
        </p:nvGrpSpPr>
        <p:grpSpPr>
          <a:xfrm>
            <a:off x="6390365" y="1658280"/>
            <a:ext cx="782702" cy="421155"/>
            <a:chOff x="7239000" y="2012949"/>
            <a:chExt cx="1166813" cy="577851"/>
          </a:xfrm>
        </p:grpSpPr>
        <p:sp>
          <p:nvSpPr>
            <p:cNvPr id="76" name="矩形 75"/>
            <p:cNvSpPr/>
            <p:nvPr/>
          </p:nvSpPr>
          <p:spPr>
            <a:xfrm>
              <a:off x="7239000" y="2012949"/>
              <a:ext cx="1079500" cy="484810"/>
            </a:xfrm>
            <a:prstGeom prst="rect">
              <a:avLst/>
            </a:prstGeom>
            <a:noFill/>
            <a:ln w="25400">
              <a:solidFill>
                <a:srgbClr val="6FCEC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b="1" dirty="0">
                <a:latin typeface="楷体" panose="02010609060101010101" pitchFamily="49" charset="-122"/>
                <a:ea typeface="楷体" panose="02010609060101010101" pitchFamily="49" charset="-122"/>
              </a:endParaRPr>
            </a:p>
          </p:txBody>
        </p:sp>
        <p:cxnSp>
          <p:nvCxnSpPr>
            <p:cNvPr id="77" name="直接连接符 76"/>
            <p:cNvCxnSpPr/>
            <p:nvPr/>
          </p:nvCxnSpPr>
          <p:spPr>
            <a:xfrm>
              <a:off x="8318498" y="2485157"/>
              <a:ext cx="0" cy="105643"/>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cxnSp>
          <p:nvCxnSpPr>
            <p:cNvPr id="78" name="直接连接符 77"/>
            <p:cNvCxnSpPr/>
            <p:nvPr/>
          </p:nvCxnSpPr>
          <p:spPr>
            <a:xfrm>
              <a:off x="8318498" y="2497759"/>
              <a:ext cx="87315" cy="0"/>
            </a:xfrm>
            <a:prstGeom prst="line">
              <a:avLst/>
            </a:prstGeom>
            <a:ln w="25400">
              <a:solidFill>
                <a:srgbClr val="6FCEC8"/>
              </a:solidFill>
            </a:ln>
          </p:spPr>
          <p:style>
            <a:lnRef idx="1">
              <a:schemeClr val="accent1"/>
            </a:lnRef>
            <a:fillRef idx="0">
              <a:schemeClr val="accent1"/>
            </a:fillRef>
            <a:effectRef idx="0">
              <a:schemeClr val="accent1"/>
            </a:effectRef>
            <a:fontRef idx="minor">
              <a:schemeClr val="tx1"/>
            </a:fontRef>
          </p:style>
        </p:cxnSp>
      </p:grpSp>
      <p:sp>
        <p:nvSpPr>
          <p:cNvPr id="2" name="Freeform 48"/>
          <p:cNvSpPr/>
          <p:nvPr>
            <p:custDataLst>
              <p:tags r:id="rId3"/>
            </p:custDataLst>
          </p:nvPr>
        </p:nvSpPr>
        <p:spPr bwMode="auto">
          <a:xfrm>
            <a:off x="2820063" y="729666"/>
            <a:ext cx="539653" cy="530727"/>
          </a:xfrm>
          <a:custGeom>
            <a:avLst/>
            <a:gdLst>
              <a:gd name="T0" fmla="*/ 2147483646 w 187"/>
              <a:gd name="T1" fmla="*/ 2147483646 h 203"/>
              <a:gd name="T2" fmla="*/ 2147483646 w 187"/>
              <a:gd name="T3" fmla="*/ 2147483646 h 203"/>
              <a:gd name="T4" fmla="*/ 2147483646 w 187"/>
              <a:gd name="T5" fmla="*/ 2147483646 h 203"/>
              <a:gd name="T6" fmla="*/ 2147483646 w 187"/>
              <a:gd name="T7" fmla="*/ 2147483646 h 203"/>
              <a:gd name="T8" fmla="*/ 2147483646 w 187"/>
              <a:gd name="T9" fmla="*/ 2147483646 h 203"/>
              <a:gd name="T10" fmla="*/ 2147483646 w 187"/>
              <a:gd name="T11" fmla="*/ 2147483646 h 203"/>
              <a:gd name="T12" fmla="*/ 2147483646 w 187"/>
              <a:gd name="T13" fmla="*/ 2147483646 h 203"/>
              <a:gd name="T14" fmla="*/ 2147483646 w 187"/>
              <a:gd name="T15" fmla="*/ 2147483646 h 203"/>
              <a:gd name="T16" fmla="*/ 2147483646 w 187"/>
              <a:gd name="T17" fmla="*/ 2147483646 h 203"/>
              <a:gd name="T18" fmla="*/ 2147483646 w 187"/>
              <a:gd name="T19" fmla="*/ 2147483646 h 203"/>
              <a:gd name="T20" fmla="*/ 2147483646 w 187"/>
              <a:gd name="T21" fmla="*/ 2147483646 h 203"/>
              <a:gd name="T22" fmla="*/ 2147483646 w 187"/>
              <a:gd name="T23" fmla="*/ 2147483646 h 203"/>
              <a:gd name="T24" fmla="*/ 2147483646 w 187"/>
              <a:gd name="T25" fmla="*/ 2147483646 h 203"/>
              <a:gd name="T26" fmla="*/ 2147483646 w 187"/>
              <a:gd name="T27" fmla="*/ 2147483646 h 203"/>
              <a:gd name="T28" fmla="*/ 2147483646 w 187"/>
              <a:gd name="T29" fmla="*/ 2147483646 h 203"/>
              <a:gd name="T30" fmla="*/ 2147483646 w 187"/>
              <a:gd name="T31" fmla="*/ 2147483646 h 203"/>
              <a:gd name="T32" fmla="*/ 2147483646 w 187"/>
              <a:gd name="T33" fmla="*/ 2147483646 h 203"/>
              <a:gd name="T34" fmla="*/ 2147483646 w 187"/>
              <a:gd name="T35" fmla="*/ 2147483646 h 203"/>
              <a:gd name="T36" fmla="*/ 2147483646 w 187"/>
              <a:gd name="T37" fmla="*/ 2147483646 h 203"/>
              <a:gd name="T38" fmla="*/ 2147483646 w 187"/>
              <a:gd name="T39" fmla="*/ 2147483646 h 203"/>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187" h="203">
                <a:moveTo>
                  <a:pt x="74" y="97"/>
                </a:moveTo>
                <a:cubicBezTo>
                  <a:pt x="60" y="105"/>
                  <a:pt x="62" y="122"/>
                  <a:pt x="72" y="128"/>
                </a:cubicBezTo>
                <a:cubicBezTo>
                  <a:pt x="83" y="136"/>
                  <a:pt x="106" y="137"/>
                  <a:pt x="113" y="115"/>
                </a:cubicBezTo>
                <a:cubicBezTo>
                  <a:pt x="128" y="73"/>
                  <a:pt x="81" y="52"/>
                  <a:pt x="48" y="64"/>
                </a:cubicBezTo>
                <a:cubicBezTo>
                  <a:pt x="30" y="71"/>
                  <a:pt x="6" y="105"/>
                  <a:pt x="27" y="145"/>
                </a:cubicBezTo>
                <a:cubicBezTo>
                  <a:pt x="36" y="162"/>
                  <a:pt x="57" y="178"/>
                  <a:pt x="85" y="179"/>
                </a:cubicBezTo>
                <a:cubicBezTo>
                  <a:pt x="144" y="181"/>
                  <a:pt x="183" y="110"/>
                  <a:pt x="153" y="59"/>
                </a:cubicBezTo>
                <a:cubicBezTo>
                  <a:pt x="132" y="23"/>
                  <a:pt x="89" y="18"/>
                  <a:pt x="66" y="20"/>
                </a:cubicBezTo>
                <a:cubicBezTo>
                  <a:pt x="50" y="20"/>
                  <a:pt x="28" y="29"/>
                  <a:pt x="11" y="39"/>
                </a:cubicBezTo>
                <a:cubicBezTo>
                  <a:pt x="33" y="12"/>
                  <a:pt x="65" y="0"/>
                  <a:pt x="103" y="10"/>
                </a:cubicBezTo>
                <a:cubicBezTo>
                  <a:pt x="120" y="14"/>
                  <a:pt x="136" y="22"/>
                  <a:pt x="151" y="33"/>
                </a:cubicBezTo>
                <a:cubicBezTo>
                  <a:pt x="168" y="47"/>
                  <a:pt x="187" y="78"/>
                  <a:pt x="177" y="123"/>
                </a:cubicBezTo>
                <a:cubicBezTo>
                  <a:pt x="171" y="151"/>
                  <a:pt x="154" y="176"/>
                  <a:pt x="127" y="186"/>
                </a:cubicBezTo>
                <a:cubicBezTo>
                  <a:pt x="83" y="203"/>
                  <a:pt x="17" y="186"/>
                  <a:pt x="7" y="135"/>
                </a:cubicBezTo>
                <a:cubicBezTo>
                  <a:pt x="0" y="103"/>
                  <a:pt x="19" y="62"/>
                  <a:pt x="54" y="51"/>
                </a:cubicBezTo>
                <a:cubicBezTo>
                  <a:pt x="83" y="43"/>
                  <a:pt x="118" y="54"/>
                  <a:pt x="127" y="83"/>
                </a:cubicBezTo>
                <a:cubicBezTo>
                  <a:pt x="133" y="103"/>
                  <a:pt x="126" y="127"/>
                  <a:pt x="105" y="140"/>
                </a:cubicBezTo>
                <a:cubicBezTo>
                  <a:pt x="98" y="144"/>
                  <a:pt x="83" y="148"/>
                  <a:pt x="68" y="142"/>
                </a:cubicBezTo>
                <a:cubicBezTo>
                  <a:pt x="40" y="130"/>
                  <a:pt x="44" y="109"/>
                  <a:pt x="53" y="100"/>
                </a:cubicBezTo>
                <a:cubicBezTo>
                  <a:pt x="60" y="93"/>
                  <a:pt x="69" y="95"/>
                  <a:pt x="74" y="97"/>
                </a:cubicBezTo>
                <a:close/>
              </a:path>
            </a:pathLst>
          </a:custGeom>
          <a:solidFill>
            <a:srgbClr val="E3677C"/>
          </a:solidFill>
          <a:ln>
            <a:solidFill>
              <a:srgbClr val="E3677C"/>
            </a:solidFill>
          </a:ln>
        </p:spPr>
        <p:txBody>
          <a:bodyPr/>
          <a:p>
            <a:endParaRPr lang="zh-CN" altLang="en-US"/>
          </a:p>
        </p:txBody>
      </p:sp>
    </p:spTree>
  </p:cSld>
  <p:clrMapOvr>
    <a:masterClrMapping/>
  </p:clrMapOvr>
  <mc:AlternateContent xmlns:mc="http://schemas.openxmlformats.org/markup-compatibility/2006">
    <mc:Choice xmlns:p14="http://schemas.microsoft.com/office/powerpoint/2010/main" Requires="p14">
      <p:transition p14:dur="9" advTm="2019">
        <p14:prism isInverted="1"/>
      </p:transition>
    </mc:Choice>
    <mc:Fallback>
      <p:transition advTm="2019">
        <p:fade/>
      </p:transition>
    </mc:Fallback>
  </mc:AlternateContent>
  <p:timing>
    <p:tnLst>
      <p:par>
        <p:cTn id="1" dur="indefinite" restart="never" nodeType="tmRoot"/>
      </p:par>
    </p:tnLst>
  </p:timing>
</p:sld>
</file>

<file path=ppt/tags/tag1.xml><?xml version="1.0" encoding="utf-8"?>
<p:tagLst xmlns:p="http://schemas.openxmlformats.org/presentationml/2006/main">
  <p:tag name="KSO_WM_SLIDE_MODEL_TYPE" val="cover"/>
</p:tagLst>
</file>

<file path=ppt/tags/tag10.xml><?xml version="1.0" encoding="utf-8"?>
<p:tagLst xmlns:p="http://schemas.openxmlformats.org/presentationml/2006/main">
  <p:tag name="MH" val="20171120091637"/>
  <p:tag name="MH_LIBRARY" val="GRAPHIC"/>
  <p:tag name="MH_ORDER" val="文本框 4"/>
</p:tagLst>
</file>

<file path=ppt/tags/tag11.xml><?xml version="1.0" encoding="utf-8"?>
<p:tagLst xmlns:p="http://schemas.openxmlformats.org/presentationml/2006/main">
  <p:tag name="MH" val="20171120091637"/>
  <p:tag name="MH_LIBRARY" val="GRAPHIC"/>
  <p:tag name="MH_ORDER" val="Freeform 48"/>
</p:tagLst>
</file>

<file path=ppt/tags/tag12.xml><?xml version="1.0" encoding="utf-8"?>
<p:tagLst xmlns:p="http://schemas.openxmlformats.org/presentationml/2006/main">
  <p:tag name="MH" val="20171120091637"/>
  <p:tag name="MH_LIBRARY" val="GRAPHIC"/>
  <p:tag name="MH_ORDER" val="文本框 4"/>
</p:tagLst>
</file>

<file path=ppt/tags/tag13.xml><?xml version="1.0" encoding="utf-8"?>
<p:tagLst xmlns:p="http://schemas.openxmlformats.org/presentationml/2006/main">
  <p:tag name="MH" val="20171120091637"/>
  <p:tag name="MH_LIBRARY" val="GRAPHIC"/>
  <p:tag name="MH_ORDER" val="文本框 4"/>
</p:tagLst>
</file>

<file path=ppt/tags/tag14.xml><?xml version="1.0" encoding="utf-8"?>
<p:tagLst xmlns:p="http://schemas.openxmlformats.org/presentationml/2006/main">
  <p:tag name="MH" val="20171120091637"/>
  <p:tag name="MH_LIBRARY" val="GRAPHIC"/>
  <p:tag name="MH_ORDER" val="文本框 4"/>
</p:tagLst>
</file>

<file path=ppt/tags/tag15.xml><?xml version="1.0" encoding="utf-8"?>
<p:tagLst xmlns:p="http://schemas.openxmlformats.org/presentationml/2006/main">
  <p:tag name="MH" val="20171120092621"/>
  <p:tag name="MH_LIBRARY" val="GRAPHIC"/>
  <p:tag name="MH_ORDER" val="矩形 2"/>
</p:tagLst>
</file>

<file path=ppt/tags/tag16.xml><?xml version="1.0" encoding="utf-8"?>
<p:tagLst xmlns:p="http://schemas.openxmlformats.org/presentationml/2006/main">
  <p:tag name="MH" val="20171120092621"/>
  <p:tag name="MH_LIBRARY" val="GRAPHIC"/>
  <p:tag name="MH_ORDER" val="Rectangle 73"/>
</p:tagLst>
</file>

<file path=ppt/tags/tag17.xml><?xml version="1.0" encoding="utf-8"?>
<p:tagLst xmlns:p="http://schemas.openxmlformats.org/presentationml/2006/main">
  <p:tag name="MH" val="20171120091637"/>
  <p:tag name="MH_LIBRARY" val="GRAPHIC"/>
  <p:tag name="MH_ORDER" val="Freeform 48"/>
</p:tagLst>
</file>

<file path=ppt/tags/tag18.xml><?xml version="1.0" encoding="utf-8"?>
<p:tagLst xmlns:p="http://schemas.openxmlformats.org/presentationml/2006/main">
  <p:tag name="MH" val="20171120091637"/>
  <p:tag name="MH_LIBRARY" val="GRAPHIC"/>
  <p:tag name="MH_ORDER" val="Freeform 48"/>
</p:tagLst>
</file>

<file path=ppt/tags/tag19.xml><?xml version="1.0" encoding="utf-8"?>
<p:tagLst xmlns:p="http://schemas.openxmlformats.org/presentationml/2006/main">
  <p:tag name="MH" val="20171120091637"/>
  <p:tag name="MH_LIBRARY" val="GRAPHIC"/>
  <p:tag name="MH_ORDER" val="Freeform 48"/>
</p:tagLst>
</file>

<file path=ppt/tags/tag2.xml><?xml version="1.0" encoding="utf-8"?>
<p:tagLst xmlns:p="http://schemas.openxmlformats.org/presentationml/2006/main">
  <p:tag name="MH" val="20171120091637"/>
  <p:tag name="MH_LIBRARY" val="GRAPHIC"/>
  <p:tag name="MH_ORDER" val="文本框 4"/>
</p:tagLst>
</file>

<file path=ppt/tags/tag20.xml><?xml version="1.0" encoding="utf-8"?>
<p:tagLst xmlns:p="http://schemas.openxmlformats.org/presentationml/2006/main">
  <p:tag name="MH" val="20171120091637"/>
  <p:tag name="MH_LIBRARY" val="GRAPHIC"/>
  <p:tag name="MH_ORDER" val="文本框 4"/>
</p:tagLst>
</file>

<file path=ppt/tags/tag21.xml><?xml version="1.0" encoding="utf-8"?>
<p:tagLst xmlns:p="http://schemas.openxmlformats.org/presentationml/2006/main">
  <p:tag name="MH" val="20171120211712"/>
  <p:tag name="MH_LIBRARY" val="GRAPHIC"/>
  <p:tag name="MH_TYPE" val="Other"/>
  <p:tag name="MH_ORDER" val="9"/>
</p:tagLst>
</file>

<file path=ppt/tags/tag22.xml><?xml version="1.0" encoding="utf-8"?>
<p:tagLst xmlns:p="http://schemas.openxmlformats.org/presentationml/2006/main">
  <p:tag name="MH" val="20171120211712"/>
  <p:tag name="MH_LIBRARY" val="GRAPHIC"/>
  <p:tag name="MH_TYPE" val="Other"/>
  <p:tag name="MH_ORDER" val="10"/>
</p:tagLst>
</file>

<file path=ppt/tags/tag23.xml><?xml version="1.0" encoding="utf-8"?>
<p:tagLst xmlns:p="http://schemas.openxmlformats.org/presentationml/2006/main">
  <p:tag name="MH" val="20171120211712"/>
  <p:tag name="MH_LIBRARY" val="GRAPHIC"/>
  <p:tag name="MH_TYPE" val="Other"/>
  <p:tag name="MH_ORDER" val="11"/>
</p:tagLst>
</file>

<file path=ppt/tags/tag24.xml><?xml version="1.0" encoding="utf-8"?>
<p:tagLst xmlns:p="http://schemas.openxmlformats.org/presentationml/2006/main">
  <p:tag name="MH" val="20171120211712"/>
  <p:tag name="MH_LIBRARY" val="GRAPHIC"/>
  <p:tag name="MH_TYPE" val="Other"/>
  <p:tag name="MH_ORDER" val="10"/>
</p:tagLst>
</file>

<file path=ppt/tags/tag25.xml><?xml version="1.0" encoding="utf-8"?>
<p:tagLst xmlns:p="http://schemas.openxmlformats.org/presentationml/2006/main">
  <p:tag name="MH" val="20171120091637"/>
  <p:tag name="MH_LIBRARY" val="GRAPHIC"/>
  <p:tag name="MH_ORDER" val="Freeform 48"/>
</p:tagLst>
</file>

<file path=ppt/tags/tag26.xml><?xml version="1.0" encoding="utf-8"?>
<p:tagLst xmlns:p="http://schemas.openxmlformats.org/presentationml/2006/main">
  <p:tag name="MH" val="20171120091637"/>
  <p:tag name="MH_LIBRARY" val="GRAPHIC"/>
  <p:tag name="MH_ORDER" val="文本框 4"/>
</p:tagLst>
</file>

<file path=ppt/tags/tag27.xml><?xml version="1.0" encoding="utf-8"?>
<p:tagLst xmlns:p="http://schemas.openxmlformats.org/presentationml/2006/main">
  <p:tag name="MH" val="20171120091637"/>
  <p:tag name="MH_LIBRARY" val="GRAPHIC"/>
  <p:tag name="MH_ORDER" val="Freeform 48"/>
</p:tagLst>
</file>

<file path=ppt/tags/tag28.xml><?xml version="1.0" encoding="utf-8"?>
<p:tagLst xmlns:p="http://schemas.openxmlformats.org/presentationml/2006/main">
  <p:tag name="MH" val="20171120091637"/>
  <p:tag name="MH_LIBRARY" val="GRAPHIC"/>
  <p:tag name="MH_ORDER" val="文本框 4"/>
</p:tagLst>
</file>

<file path=ppt/tags/tag29.xml><?xml version="1.0" encoding="utf-8"?>
<p:tagLst xmlns:p="http://schemas.openxmlformats.org/presentationml/2006/main">
  <p:tag name="MH" val="20171120091637"/>
  <p:tag name="MH_LIBRARY" val="GRAPHIC"/>
  <p:tag name="MH_ORDER" val="Freeform 48"/>
</p:tagLst>
</file>

<file path=ppt/tags/tag3.xml><?xml version="1.0" encoding="utf-8"?>
<p:tagLst xmlns:p="http://schemas.openxmlformats.org/presentationml/2006/main">
  <p:tag name="MH" val="20171120091637"/>
  <p:tag name="MH_LIBRARY" val="GRAPHIC"/>
  <p:tag name="MH_ORDER" val="文本框 4"/>
</p:tagLst>
</file>

<file path=ppt/tags/tag30.xml><?xml version="1.0" encoding="utf-8"?>
<p:tagLst xmlns:p="http://schemas.openxmlformats.org/presentationml/2006/main">
  <p:tag name="MH" val="20171120091637"/>
  <p:tag name="MH_LIBRARY" val="GRAPHIC"/>
  <p:tag name="MH_ORDER" val="文本框 4"/>
</p:tagLst>
</file>

<file path=ppt/tags/tag31.xml><?xml version="1.0" encoding="utf-8"?>
<p:tagLst xmlns:p="http://schemas.openxmlformats.org/presentationml/2006/main">
  <p:tag name="MH" val="20171120091637"/>
  <p:tag name="MH_LIBRARY" val="GRAPHIC"/>
  <p:tag name="MH_ORDER" val="Freeform 48"/>
</p:tagLst>
</file>

<file path=ppt/tags/tag32.xml><?xml version="1.0" encoding="utf-8"?>
<p:tagLst xmlns:p="http://schemas.openxmlformats.org/presentationml/2006/main">
  <p:tag name="MH" val="20171120091637"/>
  <p:tag name="MH_LIBRARY" val="GRAPHIC"/>
  <p:tag name="MH_ORDER" val="文本框 4"/>
</p:tagLst>
</file>

<file path=ppt/tags/tag33.xml><?xml version="1.0" encoding="utf-8"?>
<p:tagLst xmlns:p="http://schemas.openxmlformats.org/presentationml/2006/main">
  <p:tag name="MH" val="20171120091637"/>
  <p:tag name="MH_LIBRARY" val="GRAPHIC"/>
  <p:tag name="MH_ORDER" val="Freeform 48"/>
</p:tagLst>
</file>

<file path=ppt/tags/tag34.xml><?xml version="1.0" encoding="utf-8"?>
<p:tagLst xmlns:p="http://schemas.openxmlformats.org/presentationml/2006/main">
  <p:tag name="MH" val="20171120091637"/>
  <p:tag name="MH_LIBRARY" val="GRAPHIC"/>
  <p:tag name="MH_ORDER" val="文本框 4"/>
</p:tagLst>
</file>

<file path=ppt/tags/tag35.xml><?xml version="1.0" encoding="utf-8"?>
<p:tagLst xmlns:p="http://schemas.openxmlformats.org/presentationml/2006/main">
  <p:tag name="MH" val="20171120091637"/>
  <p:tag name="MH_LIBRARY" val="GRAPHIC"/>
  <p:tag name="MH_ORDER" val="Freeform 48"/>
</p:tagLst>
</file>

<file path=ppt/tags/tag36.xml><?xml version="1.0" encoding="utf-8"?>
<p:tagLst xmlns:p="http://schemas.openxmlformats.org/presentationml/2006/main">
  <p:tag name="MH" val="20171120091637"/>
  <p:tag name="MH_LIBRARY" val="GRAPHIC"/>
  <p:tag name="MH_ORDER" val="文本框 4"/>
</p:tagLst>
</file>

<file path=ppt/tags/tag37.xml><?xml version="1.0" encoding="utf-8"?>
<p:tagLst xmlns:p="http://schemas.openxmlformats.org/presentationml/2006/main">
  <p:tag name="MH" val="20171120091637"/>
  <p:tag name="MH_LIBRARY" val="GRAPHIC"/>
  <p:tag name="MH_ORDER" val="Freeform 48"/>
</p:tagLst>
</file>

<file path=ppt/tags/tag38.xml><?xml version="1.0" encoding="utf-8"?>
<p:tagLst xmlns:p="http://schemas.openxmlformats.org/presentationml/2006/main">
  <p:tag name="MH" val="20171120091637"/>
  <p:tag name="MH_LIBRARY" val="GRAPHIC"/>
  <p:tag name="MH_ORDER" val="文本框 4"/>
</p:tagLst>
</file>

<file path=ppt/tags/tag39.xml><?xml version="1.0" encoding="utf-8"?>
<p:tagLst xmlns:p="http://schemas.openxmlformats.org/presentationml/2006/main">
  <p:tag name="MH" val="20171120091637"/>
  <p:tag name="MH_LIBRARY" val="GRAPHIC"/>
  <p:tag name="MH_ORDER" val="Freeform 48"/>
</p:tagLst>
</file>

<file path=ppt/tags/tag4.xml><?xml version="1.0" encoding="utf-8"?>
<p:tagLst xmlns:p="http://schemas.openxmlformats.org/presentationml/2006/main">
  <p:tag name="MH" val="20171120091637"/>
  <p:tag name="MH_LIBRARY" val="GRAPHIC"/>
  <p:tag name="MH_ORDER" val="文本框 4"/>
</p:tagLst>
</file>

<file path=ppt/tags/tag40.xml><?xml version="1.0" encoding="utf-8"?>
<p:tagLst xmlns:p="http://schemas.openxmlformats.org/presentationml/2006/main">
  <p:tag name="MH" val="20171120091637"/>
  <p:tag name="MH_LIBRARY" val="GRAPHIC"/>
  <p:tag name="MH_ORDER" val="文本框 4"/>
</p:tagLst>
</file>

<file path=ppt/tags/tag41.xml><?xml version="1.0" encoding="utf-8"?>
<p:tagLst xmlns:p="http://schemas.openxmlformats.org/presentationml/2006/main">
  <p:tag name="MH" val="20171120091637"/>
  <p:tag name="MH_LIBRARY" val="GRAPHIC"/>
  <p:tag name="MH_ORDER" val="Freeform 48"/>
</p:tagLst>
</file>

<file path=ppt/tags/tag42.xml><?xml version="1.0" encoding="utf-8"?>
<p:tagLst xmlns:p="http://schemas.openxmlformats.org/presentationml/2006/main">
  <p:tag name="MH" val="20171019134344"/>
  <p:tag name="MH_LIBRARY" val="GRAPHIC"/>
  <p:tag name="MH_TYPE" val="SubTitle"/>
  <p:tag name="MH_ORDER" val="1"/>
</p:tagLst>
</file>

<file path=ppt/tags/tag43.xml><?xml version="1.0" encoding="utf-8"?>
<p:tagLst xmlns:p="http://schemas.openxmlformats.org/presentationml/2006/main">
  <p:tag name="MH" val="20171120091637"/>
  <p:tag name="MH_LIBRARY" val="GRAPHIC"/>
  <p:tag name="MH_ORDER" val="文本框 4"/>
</p:tagLst>
</file>

<file path=ppt/tags/tag44.xml><?xml version="1.0" encoding="utf-8"?>
<p:tagLst xmlns:p="http://schemas.openxmlformats.org/presentationml/2006/main">
  <p:tag name="MH" val="20171019134344"/>
  <p:tag name="MH_LIBRARY" val="GRAPHIC"/>
  <p:tag name="MH_TYPE" val="SubTitle"/>
  <p:tag name="MH_ORDER" val="1"/>
</p:tagLst>
</file>

<file path=ppt/tags/tag45.xml><?xml version="1.0" encoding="utf-8"?>
<p:tagLst xmlns:p="http://schemas.openxmlformats.org/presentationml/2006/main">
  <p:tag name="MH" val="20171019134344"/>
  <p:tag name="MH_LIBRARY" val="GRAPHIC"/>
  <p:tag name="MH_TYPE" val="SubTitle"/>
  <p:tag name="MH_ORDER" val="1"/>
</p:tagLst>
</file>

<file path=ppt/tags/tag46.xml><?xml version="1.0" encoding="utf-8"?>
<p:tagLst xmlns:p="http://schemas.openxmlformats.org/presentationml/2006/main">
  <p:tag name="MH" val="20171120091637"/>
  <p:tag name="MH_LIBRARY" val="GRAPHIC"/>
  <p:tag name="MH_ORDER" val="Freeform 48"/>
</p:tagLst>
</file>

<file path=ppt/tags/tag47.xml><?xml version="1.0" encoding="utf-8"?>
<p:tagLst xmlns:p="http://schemas.openxmlformats.org/presentationml/2006/main">
  <p:tag name="MH" val="20171120091637"/>
  <p:tag name="MH_LIBRARY" val="GRAPHIC"/>
  <p:tag name="MH_ORDER" val="文本框 4"/>
</p:tagLst>
</file>

<file path=ppt/tags/tag48.xml><?xml version="1.0" encoding="utf-8"?>
<p:tagLst xmlns:p="http://schemas.openxmlformats.org/presentationml/2006/main">
  <p:tag name="MH" val="20171120091637"/>
  <p:tag name="MH_LIBRARY" val="GRAPHIC"/>
  <p:tag name="MH_ORDER" val="Freeform 48"/>
</p:tagLst>
</file>

<file path=ppt/tags/tag49.xml><?xml version="1.0" encoding="utf-8"?>
<p:tagLst xmlns:p="http://schemas.openxmlformats.org/presentationml/2006/main">
  <p:tag name="MH" val="20171120091637"/>
  <p:tag name="MH_LIBRARY" val="GRAPHIC"/>
  <p:tag name="MH_ORDER" val="文本框 4"/>
</p:tagLst>
</file>

<file path=ppt/tags/tag5.xml><?xml version="1.0" encoding="utf-8"?>
<p:tagLst xmlns:p="http://schemas.openxmlformats.org/presentationml/2006/main">
  <p:tag name="MH" val="20171120092621"/>
  <p:tag name="MH_LIBRARY" val="GRAPHIC"/>
  <p:tag name="MH_ORDER" val="矩形 2"/>
</p:tagLst>
</file>

<file path=ppt/tags/tag50.xml><?xml version="1.0" encoding="utf-8"?>
<p:tagLst xmlns:p="http://schemas.openxmlformats.org/presentationml/2006/main">
  <p:tag name="MH" val="20171120091637"/>
  <p:tag name="MH_LIBRARY" val="GRAPHIC"/>
  <p:tag name="MH_ORDER" val="Freeform 48"/>
</p:tagLst>
</file>

<file path=ppt/tags/tag51.xml><?xml version="1.0" encoding="utf-8"?>
<p:tagLst xmlns:p="http://schemas.openxmlformats.org/presentationml/2006/main">
  <p:tag name="MH" val="20171120091637"/>
  <p:tag name="MH_LIBRARY" val="GRAPHIC"/>
  <p:tag name="MH_ORDER" val="文本框 4"/>
</p:tagLst>
</file>

<file path=ppt/tags/tag52.xml><?xml version="1.0" encoding="utf-8"?>
<p:tagLst xmlns:p="http://schemas.openxmlformats.org/presentationml/2006/main">
  <p:tag name="MH" val="20171120091637"/>
  <p:tag name="MH_LIBRARY" val="GRAPHIC"/>
  <p:tag name="MH_ORDER" val="Freeform 48"/>
</p:tagLst>
</file>

<file path=ppt/tags/tag53.xml><?xml version="1.0" encoding="utf-8"?>
<p:tagLst xmlns:p="http://schemas.openxmlformats.org/presentationml/2006/main">
  <p:tag name="MH" val="20171120091637"/>
  <p:tag name="MH_LIBRARY" val="GRAPHIC"/>
  <p:tag name="MH_ORDER" val="文本框 4"/>
</p:tagLst>
</file>

<file path=ppt/tags/tag54.xml><?xml version="1.0" encoding="utf-8"?>
<p:tagLst xmlns:p="http://schemas.openxmlformats.org/presentationml/2006/main">
  <p:tag name="MH" val="20171120091637"/>
  <p:tag name="MH_LIBRARY" val="GRAPHIC"/>
  <p:tag name="MH_ORDER" val="Freeform 48"/>
</p:tagLst>
</file>

<file path=ppt/tags/tag55.xml><?xml version="1.0" encoding="utf-8"?>
<p:tagLst xmlns:p="http://schemas.openxmlformats.org/presentationml/2006/main">
  <p:tag name="MH" val="20171120091637"/>
  <p:tag name="MH_LIBRARY" val="GRAPHIC"/>
  <p:tag name="MH_ORDER" val="文本框 4"/>
</p:tagLst>
</file>

<file path=ppt/tags/tag56.xml><?xml version="1.0" encoding="utf-8"?>
<p:tagLst xmlns:p="http://schemas.openxmlformats.org/presentationml/2006/main">
  <p:tag name="MH" val="20171120091637"/>
  <p:tag name="MH_LIBRARY" val="GRAPHIC"/>
  <p:tag name="MH_ORDER" val="文本框 4"/>
</p:tagLst>
</file>

<file path=ppt/tags/tag57.xml><?xml version="1.0" encoding="utf-8"?>
<p:tagLst xmlns:p="http://schemas.openxmlformats.org/presentationml/2006/main">
  <p:tag name="MH" val="20171120091637"/>
  <p:tag name="MH_LIBRARY" val="GRAPHIC"/>
  <p:tag name="MH_ORDER" val="文本框 4"/>
</p:tagLst>
</file>

<file path=ppt/tags/tag58.xml><?xml version="1.0" encoding="utf-8"?>
<p:tagLst xmlns:p="http://schemas.openxmlformats.org/presentationml/2006/main">
  <p:tag name="MH" val="20171120092621"/>
  <p:tag name="MH_LIBRARY" val="GRAPHIC"/>
  <p:tag name="MH_ORDER" val="矩形 2"/>
</p:tagLst>
</file>

<file path=ppt/tags/tag59.xml><?xml version="1.0" encoding="utf-8"?>
<p:tagLst xmlns:p="http://schemas.openxmlformats.org/presentationml/2006/main">
  <p:tag name="MH" val="20171120092621"/>
  <p:tag name="MH_LIBRARY" val="GRAPHIC"/>
  <p:tag name="MH_ORDER" val="Rectangle 73"/>
</p:tagLst>
</file>

<file path=ppt/tags/tag6.xml><?xml version="1.0" encoding="utf-8"?>
<p:tagLst xmlns:p="http://schemas.openxmlformats.org/presentationml/2006/main">
  <p:tag name="MH" val="20171120092621"/>
  <p:tag name="MH_LIBRARY" val="GRAPHIC"/>
  <p:tag name="MH_ORDER" val="Rectangle 73"/>
</p:tagLst>
</file>

<file path=ppt/tags/tag60.xml><?xml version="1.0" encoding="utf-8"?>
<p:tagLst xmlns:p="http://schemas.openxmlformats.org/presentationml/2006/main">
  <p:tag name="MH" val="20171120091637"/>
  <p:tag name="MH_LIBRARY" val="GRAPHIC"/>
  <p:tag name="MH_ORDER" val="Freeform 48"/>
</p:tagLst>
</file>

<file path=ppt/tags/tag61.xml><?xml version="1.0" encoding="utf-8"?>
<p:tagLst xmlns:p="http://schemas.openxmlformats.org/presentationml/2006/main">
  <p:tag name="MH" val="20171120091637"/>
  <p:tag name="MH_LIBRARY" val="GRAPHIC"/>
  <p:tag name="MH_ORDER" val="Freeform 48"/>
</p:tagLst>
</file>

<file path=ppt/tags/tag62.xml><?xml version="1.0" encoding="utf-8"?>
<p:tagLst xmlns:p="http://schemas.openxmlformats.org/presentationml/2006/main">
  <p:tag name="MH" val="20171120091637"/>
  <p:tag name="MH_LIBRARY" val="GRAPHIC"/>
  <p:tag name="MH_ORDER" val="Freeform 48"/>
</p:tagLst>
</file>

<file path=ppt/tags/tag63.xml><?xml version="1.0" encoding="utf-8"?>
<p:tagLst xmlns:p="http://schemas.openxmlformats.org/presentationml/2006/main">
  <p:tag name="MH" val="20171120091637"/>
  <p:tag name="MH_LIBRARY" val="GRAPHIC"/>
  <p:tag name="MH_ORDER" val="Freeform 48"/>
</p:tagLst>
</file>

<file path=ppt/tags/tag64.xml><?xml version="1.0" encoding="utf-8"?>
<p:tagLst xmlns:p="http://schemas.openxmlformats.org/presentationml/2006/main">
  <p:tag name="MH" val="20171120091637"/>
  <p:tag name="MH_LIBRARY" val="GRAPHIC"/>
  <p:tag name="MH_ORDER" val="文本框 4"/>
</p:tagLst>
</file>

<file path=ppt/tags/tag65.xml><?xml version="1.0" encoding="utf-8"?>
<p:tagLst xmlns:p="http://schemas.openxmlformats.org/presentationml/2006/main">
  <p:tag name="MH" val="20171120091637"/>
  <p:tag name="MH_LIBRARY" val="GRAPHIC"/>
  <p:tag name="MH_ORDER" val="文本框 4"/>
</p:tagLst>
</file>

<file path=ppt/tags/tag66.xml><?xml version="1.0" encoding="utf-8"?>
<p:tagLst xmlns:p="http://schemas.openxmlformats.org/presentationml/2006/main">
  <p:tag name="MH" val="20171120091637"/>
  <p:tag name="MH_LIBRARY" val="GRAPHIC"/>
  <p:tag name="MH_ORDER" val="Freeform 48"/>
</p:tagLst>
</file>

<file path=ppt/tags/tag67.xml><?xml version="1.0" encoding="utf-8"?>
<p:tagLst xmlns:p="http://schemas.openxmlformats.org/presentationml/2006/main">
  <p:tag name="MH" val="20171120091637"/>
  <p:tag name="MH_LIBRARY" val="GRAPHIC"/>
  <p:tag name="MH_ORDER" val="文本框 4"/>
</p:tagLst>
</file>

<file path=ppt/tags/tag68.xml><?xml version="1.0" encoding="utf-8"?>
<p:tagLst xmlns:p="http://schemas.openxmlformats.org/presentationml/2006/main">
  <p:tag name="MH" val="20171120091637"/>
  <p:tag name="MH_LIBRARY" val="GRAPHIC"/>
  <p:tag name="MH_ORDER" val="Freeform 48"/>
</p:tagLst>
</file>

<file path=ppt/tags/tag69.xml><?xml version="1.0" encoding="utf-8"?>
<p:tagLst xmlns:p="http://schemas.openxmlformats.org/presentationml/2006/main">
  <p:tag name="KSO_WM_UNIT_PLACING_PICTURE_USER_VIEWPORT" val="{&quot;height&quot;:3075,&quot;width&quot;:3120}"/>
</p:tagLst>
</file>

<file path=ppt/tags/tag7.xml><?xml version="1.0" encoding="utf-8"?>
<p:tagLst xmlns:p="http://schemas.openxmlformats.org/presentationml/2006/main">
  <p:tag name="MH" val="20171120091637"/>
  <p:tag name="MH_LIBRARY" val="GRAPHIC"/>
  <p:tag name="MH_ORDER" val="Freeform 48"/>
</p:tagLst>
</file>

<file path=ppt/tags/tag8.xml><?xml version="1.0" encoding="utf-8"?>
<p:tagLst xmlns:p="http://schemas.openxmlformats.org/presentationml/2006/main">
  <p:tag name="MH" val="20171120091637"/>
  <p:tag name="MH_LIBRARY" val="GRAPHIC"/>
  <p:tag name="MH_ORDER" val="Freeform 48"/>
</p:tagLst>
</file>

<file path=ppt/tags/tag9.xml><?xml version="1.0" encoding="utf-8"?>
<p:tagLst xmlns:p="http://schemas.openxmlformats.org/presentationml/2006/main">
  <p:tag name="MH" val="20171120091637"/>
  <p:tag name="MH_LIBRARY" val="GRAPHIC"/>
  <p:tag name="MH_ORDER" val="Freeform 48"/>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4446</Words>
  <Application>WPS 演示</Application>
  <PresentationFormat>宽屏</PresentationFormat>
  <Paragraphs>250</Paragraphs>
  <Slides>23</Slides>
  <Notes>13</Notes>
  <HiddenSlides>0</HiddenSlides>
  <MMClips>0</MMClips>
  <ScaleCrop>false</ScaleCrop>
  <HeadingPairs>
    <vt:vector size="6" baseType="variant">
      <vt:variant>
        <vt:lpstr>已用的字体</vt:lpstr>
      </vt:variant>
      <vt:variant>
        <vt:i4>16</vt:i4>
      </vt:variant>
      <vt:variant>
        <vt:lpstr>主题</vt:lpstr>
      </vt:variant>
      <vt:variant>
        <vt:i4>1</vt:i4>
      </vt:variant>
      <vt:variant>
        <vt:lpstr>幻灯片标题</vt:lpstr>
      </vt:variant>
      <vt:variant>
        <vt:i4>23</vt:i4>
      </vt:variant>
    </vt:vector>
  </HeadingPairs>
  <TitlesOfParts>
    <vt:vector size="40" baseType="lpstr">
      <vt:lpstr>Arial</vt:lpstr>
      <vt:lpstr>宋体</vt:lpstr>
      <vt:lpstr>Wingdings</vt:lpstr>
      <vt:lpstr>楷体</vt:lpstr>
      <vt:lpstr>Calibri</vt:lpstr>
      <vt:lpstr>Verdana</vt:lpstr>
      <vt:lpstr>仿宋</vt:lpstr>
      <vt:lpstr>Times New Roman</vt:lpstr>
      <vt:lpstr>方正静蕾简体</vt:lpstr>
      <vt:lpstr>华文黑体</vt:lpstr>
      <vt:lpstr>黑体</vt:lpstr>
      <vt:lpstr>微软雅黑</vt:lpstr>
      <vt:lpstr>Arial Unicode MS</vt:lpstr>
      <vt:lpstr>Calibri Light</vt:lpstr>
      <vt:lpstr>华文琥珀</vt:lpstr>
      <vt:lpstr>华文新魏</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彩色通用教育学校家长会PPT模板</dc:title>
  <dc:creator>u</dc:creator>
  <cp:lastModifiedBy>wanglinlin</cp:lastModifiedBy>
  <cp:revision>274</cp:revision>
  <dcterms:created xsi:type="dcterms:W3CDTF">2017-11-19T12:42:00Z</dcterms:created>
  <dcterms:modified xsi:type="dcterms:W3CDTF">2022-05-09T02:41:50Z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2052-11.8.2.8411</vt:lpwstr>
  </property>
  <property fmtid="{D5CDD505-2E9C-101B-9397-08002B2CF9AE}" pid="3" name="ICV">
    <vt:lpwstr>197853D4FFA74841BE59EB83C5F6B7FB</vt:lpwstr>
  </property>
</Properties>
</file>