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39"/>
  </p:notesMasterIdLst>
  <p:sldIdLst>
    <p:sldId id="256" r:id="rId3"/>
    <p:sldId id="268" r:id="rId4"/>
    <p:sldId id="2039" r:id="rId5"/>
    <p:sldId id="2015" r:id="rId6"/>
    <p:sldId id="2194" r:id="rId7"/>
    <p:sldId id="2195" r:id="rId8"/>
    <p:sldId id="2196" r:id="rId9"/>
    <p:sldId id="2197" r:id="rId10"/>
    <p:sldId id="2204" r:id="rId11"/>
    <p:sldId id="2203" r:id="rId12"/>
    <p:sldId id="2201" r:id="rId13"/>
    <p:sldId id="2198" r:id="rId14"/>
    <p:sldId id="2202" r:id="rId15"/>
    <p:sldId id="2042" r:id="rId16"/>
    <p:sldId id="2043" r:id="rId17"/>
    <p:sldId id="2044" r:id="rId18"/>
    <p:sldId id="2046" r:id="rId19"/>
    <p:sldId id="2048" r:id="rId20"/>
    <p:sldId id="2049" r:id="rId21"/>
    <p:sldId id="2050" r:id="rId22"/>
    <p:sldId id="2051" r:id="rId23"/>
    <p:sldId id="1194" r:id="rId24"/>
    <p:sldId id="1195" r:id="rId25"/>
    <p:sldId id="1196" r:id="rId26"/>
    <p:sldId id="1197" r:id="rId27"/>
    <p:sldId id="1198" r:id="rId28"/>
    <p:sldId id="1199" r:id="rId29"/>
    <p:sldId id="1200" r:id="rId30"/>
    <p:sldId id="1201" r:id="rId31"/>
    <p:sldId id="1202" r:id="rId32"/>
    <p:sldId id="1203" r:id="rId33"/>
    <p:sldId id="1204" r:id="rId34"/>
    <p:sldId id="1205" r:id="rId35"/>
    <p:sldId id="1206" r:id="rId36"/>
    <p:sldId id="1207" r:id="rId37"/>
    <p:sldId id="620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83" autoAdjust="0"/>
    <p:restoredTop sz="86371"/>
  </p:normalViewPr>
  <p:slideViewPr>
    <p:cSldViewPr showGuides="1">
      <p:cViewPr varScale="1">
        <p:scale>
          <a:sx n="69" d="100"/>
          <a:sy n="69" d="100"/>
        </p:scale>
        <p:origin x="1776" y="60"/>
      </p:cViewPr>
      <p:guideLst>
        <p:guide orient="horz" pos="2160"/>
        <p:guide pos="2883"/>
      </p:guideLst>
    </p:cSldViewPr>
  </p:slideViewPr>
  <p:outlineViewPr>
    <p:cViewPr>
      <p:scale>
        <a:sx n="33" d="100"/>
        <a:sy n="33" d="100"/>
      </p:scale>
      <p:origin x="0" y="1503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3748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  <a:t>‹#›</a:t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t>1</a:t>
            </a:fld>
            <a:endParaRPr lang="en-US" altLang="zh-CN" sz="1200" dirty="0"/>
          </a:p>
        </p:txBody>
      </p:sp>
      <p:sp>
        <p:nvSpPr>
          <p:cNvPr id="54477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4772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1741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1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41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441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61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4618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2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72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4720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82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sym typeface="Arial" panose="020B0604020202020204" pitchFamily="34" charset="0"/>
              </a:rPr>
              <a:t>20</a:t>
            </a:fld>
            <a:endParaRPr lang="zh-CN" altLang="en-US" sz="1200" dirty="0">
              <a:latin typeface="Calibri" panose="020F050202020403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925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4925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11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6115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33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21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6218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34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6320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35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1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t>36</a:t>
            </a:fld>
            <a:endParaRPr lang="en-US" altLang="zh-CN" sz="1200" dirty="0"/>
          </a:p>
        </p:txBody>
      </p:sp>
      <p:sp>
        <p:nvSpPr>
          <p:cNvPr id="102912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9124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36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t>2</a:t>
            </a:fld>
            <a:endParaRPr lang="en-US" altLang="zh-CN" sz="1200" dirty="0"/>
          </a:p>
        </p:txBody>
      </p:sp>
      <p:sp>
        <p:nvSpPr>
          <p:cNvPr id="55705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7060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1843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2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938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3</a:t>
            </a:fld>
            <a:endParaRPr lang="zh-CN" altLang="en-US" sz="1200" dirty="0"/>
          </a:p>
        </p:txBody>
      </p:sp>
      <p:sp>
        <p:nvSpPr>
          <p:cNvPr id="93593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35940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194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3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210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t>4</a:t>
            </a:fld>
            <a:endParaRPr lang="en-US" altLang="zh-CN" sz="1200" dirty="0"/>
          </a:p>
        </p:txBody>
      </p:sp>
      <p:sp>
        <p:nvSpPr>
          <p:cNvPr id="40755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7556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4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1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10</a:t>
            </a:fld>
            <a:endParaRPr lang="zh-CN" altLang="en-US" sz="1200" dirty="0"/>
          </a:p>
        </p:txBody>
      </p:sp>
      <p:sp>
        <p:nvSpPr>
          <p:cNvPr id="93901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39012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2560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10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41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441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40178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1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14</a:t>
            </a:fld>
            <a:endParaRPr lang="zh-CN" altLang="en-US" sz="1200" dirty="0"/>
          </a:p>
        </p:txBody>
      </p:sp>
      <p:sp>
        <p:nvSpPr>
          <p:cNvPr id="93901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39012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2560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14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0034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15</a:t>
            </a:fld>
            <a:endParaRPr lang="zh-CN" altLang="en-US" sz="1200" dirty="0"/>
          </a:p>
        </p:txBody>
      </p:sp>
      <p:sp>
        <p:nvSpPr>
          <p:cNvPr id="94003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0036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2662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15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058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16</a:t>
            </a:fld>
            <a:endParaRPr lang="zh-CN" altLang="en-US" sz="1200" dirty="0"/>
          </a:p>
        </p:txBody>
      </p:sp>
      <p:sp>
        <p:nvSpPr>
          <p:cNvPr id="94105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1060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2765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t>16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功能说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58063" y="6215063"/>
            <a:ext cx="1341437" cy="2952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414338" y="928688"/>
            <a:ext cx="833278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804" y="214290"/>
            <a:ext cx="8229600" cy="642934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quarter" idx="13"/>
          </p:nvPr>
        </p:nvSpPr>
        <p:spPr>
          <a:xfrm>
            <a:off x="500063" y="1000108"/>
            <a:ext cx="8215312" cy="507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3509963" y="6215063"/>
            <a:ext cx="2133600" cy="365125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功能说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58063" y="6215063"/>
            <a:ext cx="1341437" cy="2952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414338" y="928688"/>
            <a:ext cx="833278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804" y="214290"/>
            <a:ext cx="8229600" cy="642934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4"/>
          </p:nvPr>
        </p:nvSpPr>
        <p:spPr>
          <a:xfrm>
            <a:off x="500063" y="1714488"/>
            <a:ext cx="8215312" cy="43577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5"/>
          </p:nvPr>
        </p:nvSpPr>
        <p:spPr>
          <a:xfrm>
            <a:off x="500063" y="1000108"/>
            <a:ext cx="8215312" cy="642926"/>
          </a:xfrm>
        </p:spPr>
        <p:txBody>
          <a:bodyPr/>
          <a:lstStyle>
            <a:lvl1pPr marL="180975" indent="-180975">
              <a:buFont typeface="Wingdings" panose="05000000000000000000" pitchFamily="2" charset="2"/>
              <a:buChar char="n"/>
              <a:defRPr sz="1600" b="0"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3509963" y="6215063"/>
            <a:ext cx="2133600" cy="365125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功能说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58063" y="6215063"/>
            <a:ext cx="1341437" cy="2952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414338" y="928688"/>
            <a:ext cx="833278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804" y="214290"/>
            <a:ext cx="8229600" cy="642934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quarter" idx="13"/>
          </p:nvPr>
        </p:nvSpPr>
        <p:spPr>
          <a:xfrm>
            <a:off x="500063" y="1000108"/>
            <a:ext cx="8215312" cy="507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3509963" y="6215063"/>
            <a:ext cx="2133600" cy="365125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‹#›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58063" y="6215063"/>
            <a:ext cx="1341437" cy="2952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414338" y="928688"/>
            <a:ext cx="833278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9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3509963" y="6215063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58063" y="6215063"/>
            <a:ext cx="1341437" cy="2952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414338" y="928688"/>
            <a:ext cx="833278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9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3509963" y="6215063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>
          <a:xfrm>
            <a:off x="609600" y="1371600"/>
            <a:ext cx="7772400" cy="2500313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zh-CN" altLang="en-US" sz="3600" b="1" dirty="0">
                <a:latin typeface="宋体" panose="02010600030101010101" pitchFamily="2" charset="-122"/>
              </a:rPr>
              <a:t>国家开发银行高校助学贷款</a:t>
            </a:r>
            <a:br>
              <a:rPr lang="zh-CN" altLang="en-US" sz="3600" b="1" dirty="0">
                <a:latin typeface="宋体" panose="02010600030101010101" pitchFamily="2" charset="-122"/>
              </a:rPr>
            </a:br>
            <a:br>
              <a:rPr lang="zh-CN" altLang="en-US" sz="2800" b="1" dirty="0"/>
            </a:br>
            <a:r>
              <a:rPr lang="zh-CN" altLang="en-US" sz="2400" b="1" dirty="0"/>
              <a:t>高校和院系用户培训</a:t>
            </a:r>
            <a:endParaRPr lang="zh-CN" altLang="en-US" sz="2400" dirty="0"/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" y="571500"/>
            <a:ext cx="1990725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8963" y="5132388"/>
            <a:ext cx="1284287" cy="1296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3250" y="4357688"/>
            <a:ext cx="2605088" cy="2071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9450" y="5133975"/>
            <a:ext cx="1990725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43575" y="5133975"/>
            <a:ext cx="1285875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588" y="5133975"/>
            <a:ext cx="1728787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610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7558088" cy="44989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52611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2.</a:t>
            </a:r>
            <a:r>
              <a:rPr lang="zh-CN" altLang="en-US" sz="2800" b="1" dirty="0">
                <a:solidFill>
                  <a:srgbClr val="17375E"/>
                </a:solidFill>
              </a:rPr>
              <a:t>专业管理　</a:t>
            </a:r>
            <a:r>
              <a:rPr lang="zh-CN" altLang="en-US" sz="2000" b="1" dirty="0">
                <a:solidFill>
                  <a:srgbClr val="17375E"/>
                </a:solidFill>
              </a:rPr>
              <a:t>修改</a:t>
            </a:r>
          </a:p>
        </p:txBody>
      </p:sp>
      <p:sp>
        <p:nvSpPr>
          <p:cNvPr id="13315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10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52613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访问路径：机构管理→专业管理</a:t>
            </a:r>
          </a:p>
        </p:txBody>
      </p:sp>
      <p:grpSp>
        <p:nvGrpSpPr>
          <p:cNvPr id="452614" name="组合 15"/>
          <p:cNvGrpSpPr/>
          <p:nvPr/>
        </p:nvGrpSpPr>
        <p:grpSpPr>
          <a:xfrm>
            <a:off x="2409825" y="3335338"/>
            <a:ext cx="2214563" cy="627062"/>
            <a:chOff x="5802323" y="3159125"/>
            <a:chExt cx="2214562" cy="627065"/>
          </a:xfrm>
        </p:grpSpPr>
        <p:sp>
          <p:nvSpPr>
            <p:cNvPr id="452626" name="AutoShape 5"/>
            <p:cNvSpPr/>
            <p:nvPr/>
          </p:nvSpPr>
          <p:spPr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选择需要修改的专业信息。</a:t>
              </a:r>
            </a:p>
          </p:txBody>
        </p:sp>
        <p:sp>
          <p:nvSpPr>
            <p:cNvPr id="18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52615" name="Line 6"/>
          <p:cNvSpPr/>
          <p:nvPr/>
        </p:nvSpPr>
        <p:spPr>
          <a:xfrm rot="7317938" flipH="1" flipV="1">
            <a:off x="1498600" y="2754313"/>
            <a:ext cx="404813" cy="1454150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52616" name="Line 6"/>
          <p:cNvSpPr/>
          <p:nvPr/>
        </p:nvSpPr>
        <p:spPr>
          <a:xfrm rot="7317938">
            <a:off x="1250950" y="5429250"/>
            <a:ext cx="709613" cy="201613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452617" name="组合 20"/>
          <p:cNvGrpSpPr/>
          <p:nvPr/>
        </p:nvGrpSpPr>
        <p:grpSpPr>
          <a:xfrm>
            <a:off x="1879600" y="4854575"/>
            <a:ext cx="2571750" cy="785813"/>
            <a:chOff x="5802323" y="3159125"/>
            <a:chExt cx="2571768" cy="785817"/>
          </a:xfrm>
        </p:grpSpPr>
        <p:sp>
          <p:nvSpPr>
            <p:cNvPr id="452624" name="AutoShape 5"/>
            <p:cNvSpPr/>
            <p:nvPr/>
          </p:nvSpPr>
          <p:spPr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“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修改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”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按钮，进入专业信息修改页面。</a:t>
              </a:r>
            </a:p>
          </p:txBody>
        </p:sp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52618" name="组合 23"/>
          <p:cNvGrpSpPr/>
          <p:nvPr/>
        </p:nvGrpSpPr>
        <p:grpSpPr>
          <a:xfrm rot="2471493">
            <a:off x="1066800" y="5730875"/>
            <a:ext cx="379413" cy="288925"/>
            <a:chOff x="4897646" y="4493223"/>
            <a:chExt cx="379575" cy="288925"/>
          </a:xfrm>
        </p:grpSpPr>
        <p:sp>
          <p:nvSpPr>
            <p:cNvPr id="452622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52623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2619" name="组合 26"/>
          <p:cNvGrpSpPr/>
          <p:nvPr/>
        </p:nvGrpSpPr>
        <p:grpSpPr>
          <a:xfrm rot="2471493">
            <a:off x="609600" y="2903538"/>
            <a:ext cx="379413" cy="288925"/>
            <a:chOff x="4897646" y="4493223"/>
            <a:chExt cx="379575" cy="288925"/>
          </a:xfrm>
        </p:grpSpPr>
        <p:sp>
          <p:nvSpPr>
            <p:cNvPr id="452620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52621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F9C5C58-AE43-4338-30D5-8A940DB9B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021" y="1905000"/>
            <a:ext cx="6956519" cy="35052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8EE7CA-5AEE-75F0-B099-D6B9E72E93A4}"/>
              </a:ext>
            </a:extLst>
          </p:cNvPr>
          <p:cNvSpPr txBox="1"/>
          <p:nvPr/>
        </p:nvSpPr>
        <p:spPr>
          <a:xfrm>
            <a:off x="914400" y="1415143"/>
            <a:ext cx="685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zh-CN" altLang="en-US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把学院专业设置好之后，返回页面，在机构管理中进入班级管理</a:t>
            </a:r>
            <a:endParaRPr lang="zh-CN" altLang="zh-CN" sz="11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3027A8-A0C1-D14A-7FB3-DC14E3584934}"/>
              </a:ext>
            </a:extLst>
          </p:cNvPr>
          <p:cNvSpPr txBox="1"/>
          <p:nvPr/>
        </p:nvSpPr>
        <p:spPr>
          <a:xfrm>
            <a:off x="914400" y="1045811"/>
            <a:ext cx="685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zh-CN" altLang="en-US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班级设置管理</a:t>
            </a:r>
            <a:endParaRPr lang="zh-CN" altLang="zh-CN" sz="11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77373677-2F86-C2B0-CD47-0FEB2C041BB1}"/>
              </a:ext>
            </a:extLst>
          </p:cNvPr>
          <p:cNvSpPr txBox="1">
            <a:spLocks/>
          </p:cNvSpPr>
          <p:nvPr/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800" b="1" kern="0" dirty="0">
                <a:solidFill>
                  <a:srgbClr val="17375E"/>
                </a:solidFill>
              </a:rPr>
              <a:t>3.</a:t>
            </a:r>
            <a:r>
              <a:rPr lang="zh-CN" altLang="en-US" sz="2800" b="1" kern="0" dirty="0">
                <a:solidFill>
                  <a:srgbClr val="17375E"/>
                </a:solidFill>
              </a:rPr>
              <a:t>班级管理　</a:t>
            </a:r>
            <a:r>
              <a:rPr lang="zh-CN" altLang="en-US" sz="2000" b="1" kern="0" dirty="0">
                <a:solidFill>
                  <a:srgbClr val="17375E"/>
                </a:solidFill>
              </a:rPr>
              <a:t>新增</a:t>
            </a:r>
          </a:p>
        </p:txBody>
      </p:sp>
    </p:spTree>
    <p:extLst>
      <p:ext uri="{BB962C8B-B14F-4D97-AF65-F5344CB8AC3E}">
        <p14:creationId xmlns:p14="http://schemas.microsoft.com/office/powerpoint/2010/main" val="3485026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7C6BCC3-9BDA-8D0A-25EF-D7EEE8195F89}"/>
              </a:ext>
            </a:extLst>
          </p:cNvPr>
          <p:cNvSpPr txBox="1"/>
          <p:nvPr/>
        </p:nvSpPr>
        <p:spPr>
          <a:xfrm>
            <a:off x="892628" y="1512332"/>
            <a:ext cx="7489371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1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进入机构管理</a:t>
            </a: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zh-CN" altLang="zh-CN" sz="1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班级管理</a:t>
            </a:r>
            <a:r>
              <a:rPr lang="en-US" altLang="zh-CN" sz="1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1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新增</a:t>
            </a:r>
            <a:endParaRPr lang="en-US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班级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代码编写规则：根据各自院系代码进行编写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4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如财政与公共管理学院学院代码为</a:t>
            </a:r>
            <a:r>
              <a:rPr lang="en-US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G0061901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财政学专业代码为</a:t>
            </a:r>
            <a:r>
              <a:rPr lang="en-US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G006190101,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则该学院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财政学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1400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班级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代码设置为</a:t>
            </a:r>
            <a:r>
              <a:rPr lang="en-US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G00619010101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G00619010102</a:t>
            </a:r>
            <a:r>
              <a:rPr lang="zh-CN" altLang="zh-CN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依次类推</a:t>
            </a:r>
            <a:r>
              <a:rPr lang="zh-CN" altLang="en-US" sz="14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4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zh-CN" altLang="zh-CN" sz="11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 descr="9">
            <a:extLst>
              <a:ext uri="{FF2B5EF4-FFF2-40B4-BE49-F238E27FC236}">
                <a16:creationId xmlns:a16="http://schemas.microsoft.com/office/drawing/2014/main" id="{0134DF46-09F7-039E-956C-DE3E27E17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282047"/>
            <a:ext cx="5268595" cy="3525124"/>
          </a:xfrm>
          <a:prstGeom prst="rect">
            <a:avLst/>
          </a:prstGeom>
        </p:spPr>
      </p:pic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9C4FDD04-5EFF-7F48-2D31-282012775493}"/>
              </a:ext>
            </a:extLst>
          </p:cNvPr>
          <p:cNvCxnSpPr>
            <a:cxnSpLocks/>
          </p:cNvCxnSpPr>
          <p:nvPr/>
        </p:nvCxnSpPr>
        <p:spPr bwMode="auto">
          <a:xfrm>
            <a:off x="2057400" y="1676400"/>
            <a:ext cx="381000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2F298716-8DAD-84CD-C910-A2EC334A9154}"/>
              </a:ext>
            </a:extLst>
          </p:cNvPr>
          <p:cNvSpPr txBox="1"/>
          <p:nvPr/>
        </p:nvSpPr>
        <p:spPr>
          <a:xfrm>
            <a:off x="892627" y="2428370"/>
            <a:ext cx="7086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1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班级年级、学制、毕业年月正确填写。班主任及联系电话填写为当前学生辅导员老师的姓名和联系电话。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706947FE-F6FC-693A-57B4-CDCB50F041D7}"/>
              </a:ext>
            </a:extLst>
          </p:cNvPr>
          <p:cNvCxnSpPr>
            <a:cxnSpLocks/>
          </p:cNvCxnSpPr>
          <p:nvPr/>
        </p:nvCxnSpPr>
        <p:spPr bwMode="auto">
          <a:xfrm>
            <a:off x="3200400" y="1676400"/>
            <a:ext cx="381000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8" name="组合 7">
            <a:extLst>
              <a:ext uri="{FF2B5EF4-FFF2-40B4-BE49-F238E27FC236}">
                <a16:creationId xmlns:a16="http://schemas.microsoft.com/office/drawing/2014/main" id="{AB2B8010-2D76-CFA5-A2C0-718111841789}"/>
              </a:ext>
            </a:extLst>
          </p:cNvPr>
          <p:cNvGrpSpPr/>
          <p:nvPr/>
        </p:nvGrpSpPr>
        <p:grpSpPr>
          <a:xfrm rot="2444757">
            <a:off x="1191310" y="6565805"/>
            <a:ext cx="379413" cy="288925"/>
            <a:chOff x="4897646" y="4493223"/>
            <a:chExt cx="379575" cy="288925"/>
          </a:xfrm>
        </p:grpSpPr>
        <p:sp>
          <p:nvSpPr>
            <p:cNvPr id="19" name="Line 7">
              <a:extLst>
                <a:ext uri="{FF2B5EF4-FFF2-40B4-BE49-F238E27FC236}">
                  <a16:creationId xmlns:a16="http://schemas.microsoft.com/office/drawing/2014/main" id="{C5B60317-C2A3-1742-F088-CA7930A97D19}"/>
                </a:ext>
              </a:extLst>
            </p:cNvPr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0" name="AutoShape 8">
              <a:extLst>
                <a:ext uri="{FF2B5EF4-FFF2-40B4-BE49-F238E27FC236}">
                  <a16:creationId xmlns:a16="http://schemas.microsoft.com/office/drawing/2014/main" id="{8B7EDA73-A462-563D-A5D7-A0A6D5F4552B}"/>
                </a:ext>
              </a:extLst>
            </p:cNvPr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标题 1">
            <a:extLst>
              <a:ext uri="{FF2B5EF4-FFF2-40B4-BE49-F238E27FC236}">
                <a16:creationId xmlns:a16="http://schemas.microsoft.com/office/drawing/2014/main" id="{3A257E98-51D1-5740-158C-D83D9CC5E297}"/>
              </a:ext>
            </a:extLst>
          </p:cNvPr>
          <p:cNvSpPr txBox="1">
            <a:spLocks/>
          </p:cNvSpPr>
          <p:nvPr/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800" b="1" kern="0" dirty="0">
                <a:solidFill>
                  <a:srgbClr val="17375E"/>
                </a:solidFill>
              </a:rPr>
              <a:t>3.</a:t>
            </a:r>
            <a:r>
              <a:rPr lang="zh-CN" altLang="en-US" sz="2800" b="1" kern="0" dirty="0">
                <a:solidFill>
                  <a:srgbClr val="17375E"/>
                </a:solidFill>
              </a:rPr>
              <a:t>班级管理　</a:t>
            </a:r>
            <a:r>
              <a:rPr lang="zh-CN" altLang="en-US" sz="2000" b="1" kern="0" dirty="0">
                <a:solidFill>
                  <a:srgbClr val="17375E"/>
                </a:solidFill>
              </a:rPr>
              <a:t>新增</a:t>
            </a:r>
          </a:p>
        </p:txBody>
      </p:sp>
    </p:spTree>
    <p:extLst>
      <p:ext uri="{BB962C8B-B14F-4D97-AF65-F5344CB8AC3E}">
        <p14:creationId xmlns:p14="http://schemas.microsoft.com/office/powerpoint/2010/main" val="2110861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7730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7558088" cy="44989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57731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3.</a:t>
            </a:r>
            <a:r>
              <a:rPr lang="zh-CN" altLang="en-US" sz="2800" b="1" dirty="0">
                <a:solidFill>
                  <a:srgbClr val="17375E"/>
                </a:solidFill>
              </a:rPr>
              <a:t>班级管理　</a:t>
            </a:r>
            <a:r>
              <a:rPr lang="zh-CN" altLang="en-US" sz="2000" b="1" dirty="0">
                <a:solidFill>
                  <a:srgbClr val="17375E"/>
                </a:solidFill>
              </a:rPr>
              <a:t>新增</a:t>
            </a:r>
          </a:p>
        </p:txBody>
      </p:sp>
      <p:sp>
        <p:nvSpPr>
          <p:cNvPr id="11267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  <a:t>13</a:t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  <p:sp>
        <p:nvSpPr>
          <p:cNvPr id="457733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访问路径：机构管理→班级管理</a:t>
            </a:r>
          </a:p>
        </p:txBody>
      </p:sp>
      <p:grpSp>
        <p:nvGrpSpPr>
          <p:cNvPr id="457734" name="组合 7"/>
          <p:cNvGrpSpPr/>
          <p:nvPr/>
        </p:nvGrpSpPr>
        <p:grpSpPr>
          <a:xfrm rot="2444757">
            <a:off x="650875" y="5732463"/>
            <a:ext cx="379413" cy="288925"/>
            <a:chOff x="4897646" y="4493223"/>
            <a:chExt cx="379575" cy="288925"/>
          </a:xfrm>
        </p:grpSpPr>
        <p:sp>
          <p:nvSpPr>
            <p:cNvPr id="457737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57738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7735" name="AutoShape 5"/>
          <p:cNvSpPr/>
          <p:nvPr/>
        </p:nvSpPr>
        <p:spPr>
          <a:xfrm>
            <a:off x="1746250" y="4572000"/>
            <a:ext cx="2444750" cy="660400"/>
          </a:xfrm>
          <a:prstGeom prst="flowChartAlternateProcess">
            <a:avLst/>
          </a:prstGeom>
          <a:solidFill>
            <a:srgbClr val="D3E2F1"/>
          </a:solidFill>
          <a:ln w="9525">
            <a:noFill/>
          </a:ln>
          <a:effectLst>
            <a:outerShdw dist="17961" dir="2699999" algn="ctr" rotWithShape="0">
              <a:srgbClr val="7F8891"/>
            </a:outerShdw>
          </a:effectLst>
        </p:spPr>
        <p:txBody>
          <a:bodyPr tIns="0" bIns="0" anchor="ctr" anchorCtr="0"/>
          <a:lstStyle/>
          <a:p>
            <a:r>
              <a:rPr lang="zh-CN" altLang="en-US" sz="1200" dirty="0">
                <a:solidFill>
                  <a:srgbClr val="17375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</a:t>
            </a:r>
            <a:r>
              <a:rPr lang="en-US" altLang="zh-CN" sz="1200" dirty="0">
                <a:solidFill>
                  <a:srgbClr val="17375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1200" dirty="0">
                <a:solidFill>
                  <a:srgbClr val="17375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新增</a:t>
            </a:r>
            <a:r>
              <a:rPr lang="en-US" altLang="zh-CN" sz="1200" dirty="0">
                <a:solidFill>
                  <a:srgbClr val="17375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1200" dirty="0">
                <a:solidFill>
                  <a:srgbClr val="17375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按钮，进入班级管理新增页面。</a:t>
            </a:r>
          </a:p>
        </p:txBody>
      </p:sp>
      <p:sp>
        <p:nvSpPr>
          <p:cNvPr id="457736" name="Line 6"/>
          <p:cNvSpPr/>
          <p:nvPr/>
        </p:nvSpPr>
        <p:spPr>
          <a:xfrm rot="7317938">
            <a:off x="781050" y="5249863"/>
            <a:ext cx="1143000" cy="214312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12172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610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7558088" cy="44989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52611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2.</a:t>
            </a:r>
            <a:r>
              <a:rPr lang="zh-CN" altLang="en-US" sz="2800" b="1" dirty="0">
                <a:solidFill>
                  <a:srgbClr val="17375E"/>
                </a:solidFill>
              </a:rPr>
              <a:t>专业管理　</a:t>
            </a:r>
            <a:r>
              <a:rPr lang="zh-CN" altLang="en-US" sz="2000" b="1" dirty="0">
                <a:solidFill>
                  <a:srgbClr val="17375E"/>
                </a:solidFill>
              </a:rPr>
              <a:t>修改</a:t>
            </a:r>
          </a:p>
        </p:txBody>
      </p:sp>
      <p:sp>
        <p:nvSpPr>
          <p:cNvPr id="13315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14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52613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访问路径：机构管理→专业管理</a:t>
            </a:r>
          </a:p>
        </p:txBody>
      </p:sp>
      <p:grpSp>
        <p:nvGrpSpPr>
          <p:cNvPr id="452614" name="组合 15"/>
          <p:cNvGrpSpPr/>
          <p:nvPr/>
        </p:nvGrpSpPr>
        <p:grpSpPr>
          <a:xfrm>
            <a:off x="2409825" y="3335338"/>
            <a:ext cx="2214563" cy="627062"/>
            <a:chOff x="5802323" y="3159125"/>
            <a:chExt cx="2214562" cy="627065"/>
          </a:xfrm>
        </p:grpSpPr>
        <p:sp>
          <p:nvSpPr>
            <p:cNvPr id="452626" name="AutoShape 5"/>
            <p:cNvSpPr/>
            <p:nvPr/>
          </p:nvSpPr>
          <p:spPr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选择需要修改的专业信息。</a:t>
              </a:r>
            </a:p>
          </p:txBody>
        </p:sp>
        <p:sp>
          <p:nvSpPr>
            <p:cNvPr id="18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52615" name="Line 6"/>
          <p:cNvSpPr/>
          <p:nvPr/>
        </p:nvSpPr>
        <p:spPr>
          <a:xfrm rot="7317938" flipH="1" flipV="1">
            <a:off x="1498600" y="2754313"/>
            <a:ext cx="404813" cy="1454150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52616" name="Line 6"/>
          <p:cNvSpPr/>
          <p:nvPr/>
        </p:nvSpPr>
        <p:spPr>
          <a:xfrm rot="7317938">
            <a:off x="1250950" y="5429250"/>
            <a:ext cx="709613" cy="201613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452617" name="组合 20"/>
          <p:cNvGrpSpPr/>
          <p:nvPr/>
        </p:nvGrpSpPr>
        <p:grpSpPr>
          <a:xfrm>
            <a:off x="1879600" y="4854575"/>
            <a:ext cx="2571750" cy="785813"/>
            <a:chOff x="5802323" y="3159125"/>
            <a:chExt cx="2571768" cy="785817"/>
          </a:xfrm>
        </p:grpSpPr>
        <p:sp>
          <p:nvSpPr>
            <p:cNvPr id="452624" name="AutoShape 5"/>
            <p:cNvSpPr/>
            <p:nvPr/>
          </p:nvSpPr>
          <p:spPr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“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修改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”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按钮，进入专业信息修改页面。</a:t>
              </a:r>
            </a:p>
          </p:txBody>
        </p:sp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52618" name="组合 23"/>
          <p:cNvGrpSpPr/>
          <p:nvPr/>
        </p:nvGrpSpPr>
        <p:grpSpPr>
          <a:xfrm rot="2471493">
            <a:off x="1066800" y="5730875"/>
            <a:ext cx="379413" cy="288925"/>
            <a:chOff x="4897646" y="4493223"/>
            <a:chExt cx="379575" cy="288925"/>
          </a:xfrm>
        </p:grpSpPr>
        <p:sp>
          <p:nvSpPr>
            <p:cNvPr id="452622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52623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2619" name="组合 26"/>
          <p:cNvGrpSpPr/>
          <p:nvPr/>
        </p:nvGrpSpPr>
        <p:grpSpPr>
          <a:xfrm rot="2471493">
            <a:off x="609600" y="2903538"/>
            <a:ext cx="379413" cy="288925"/>
            <a:chOff x="4897646" y="4493223"/>
            <a:chExt cx="379575" cy="288925"/>
          </a:xfrm>
        </p:grpSpPr>
        <p:sp>
          <p:nvSpPr>
            <p:cNvPr id="452620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52621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63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5715000" cy="29432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53635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2.</a:t>
            </a:r>
            <a:r>
              <a:rPr lang="zh-CN" altLang="en-US" sz="2800" b="1" dirty="0">
                <a:solidFill>
                  <a:srgbClr val="17375E"/>
                </a:solidFill>
              </a:rPr>
              <a:t>专业管理　</a:t>
            </a:r>
            <a:r>
              <a:rPr lang="zh-CN" altLang="en-US" sz="2000" b="1" dirty="0">
                <a:solidFill>
                  <a:srgbClr val="17375E"/>
                </a:solidFill>
              </a:rPr>
              <a:t>修改（续）</a:t>
            </a:r>
          </a:p>
        </p:txBody>
      </p:sp>
      <p:sp>
        <p:nvSpPr>
          <p:cNvPr id="14339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15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53637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访问路径：机构管理→专业管理</a:t>
            </a:r>
          </a:p>
        </p:txBody>
      </p:sp>
      <p:grpSp>
        <p:nvGrpSpPr>
          <p:cNvPr id="453638" name="组合 9"/>
          <p:cNvGrpSpPr/>
          <p:nvPr/>
        </p:nvGrpSpPr>
        <p:grpSpPr>
          <a:xfrm>
            <a:off x="3602038" y="2209800"/>
            <a:ext cx="2214562" cy="627063"/>
            <a:chOff x="5802323" y="3159125"/>
            <a:chExt cx="2214562" cy="627065"/>
          </a:xfrm>
        </p:grpSpPr>
        <p:sp>
          <p:nvSpPr>
            <p:cNvPr id="453647" name="AutoShape 5"/>
            <p:cNvSpPr/>
            <p:nvPr/>
          </p:nvSpPr>
          <p:spPr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修改专业信息。</a:t>
              </a:r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53639" name="Line 6"/>
          <p:cNvSpPr/>
          <p:nvPr/>
        </p:nvSpPr>
        <p:spPr>
          <a:xfrm rot="7317938">
            <a:off x="3386138" y="2573338"/>
            <a:ext cx="217487" cy="112712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453640" name="组合 13"/>
          <p:cNvGrpSpPr/>
          <p:nvPr/>
        </p:nvGrpSpPr>
        <p:grpSpPr>
          <a:xfrm>
            <a:off x="1541463" y="3417888"/>
            <a:ext cx="2571750" cy="785812"/>
            <a:chOff x="5802323" y="3159125"/>
            <a:chExt cx="2571768" cy="785817"/>
          </a:xfrm>
        </p:grpSpPr>
        <p:sp>
          <p:nvSpPr>
            <p:cNvPr id="453645" name="AutoShape 5"/>
            <p:cNvSpPr/>
            <p:nvPr/>
          </p:nvSpPr>
          <p:spPr>
            <a:xfrm>
              <a:off x="5929324" y="3284538"/>
              <a:ext cx="2444767" cy="660404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修改专业信息后，点击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“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确定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”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按钮，系统保存专业信息。</a:t>
              </a: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7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53641" name="Line 6"/>
          <p:cNvSpPr/>
          <p:nvPr/>
        </p:nvSpPr>
        <p:spPr>
          <a:xfrm rot="7317938">
            <a:off x="1030288" y="3998913"/>
            <a:ext cx="635000" cy="192087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453642" name="组合 21"/>
          <p:cNvGrpSpPr/>
          <p:nvPr/>
        </p:nvGrpSpPr>
        <p:grpSpPr>
          <a:xfrm rot="2471493">
            <a:off x="820738" y="4283075"/>
            <a:ext cx="379412" cy="288925"/>
            <a:chOff x="4897646" y="4493223"/>
            <a:chExt cx="379575" cy="288925"/>
          </a:xfrm>
        </p:grpSpPr>
        <p:sp>
          <p:nvSpPr>
            <p:cNvPr id="453643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53644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658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7558088" cy="44989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54659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2.</a:t>
            </a:r>
            <a:r>
              <a:rPr lang="zh-CN" altLang="en-US" sz="2800" b="1" dirty="0">
                <a:solidFill>
                  <a:srgbClr val="17375E"/>
                </a:solidFill>
              </a:rPr>
              <a:t>专业管理　</a:t>
            </a:r>
            <a:r>
              <a:rPr lang="zh-CN" altLang="en-US" sz="2000" b="1" dirty="0">
                <a:solidFill>
                  <a:srgbClr val="17375E"/>
                </a:solidFill>
              </a:rPr>
              <a:t>删除</a:t>
            </a:r>
          </a:p>
        </p:txBody>
      </p:sp>
      <p:sp>
        <p:nvSpPr>
          <p:cNvPr id="15363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16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54661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访问路径：机构管理→专业管理</a:t>
            </a:r>
          </a:p>
        </p:txBody>
      </p:sp>
      <p:grpSp>
        <p:nvGrpSpPr>
          <p:cNvPr id="454662" name="组合 15"/>
          <p:cNvGrpSpPr/>
          <p:nvPr/>
        </p:nvGrpSpPr>
        <p:grpSpPr>
          <a:xfrm>
            <a:off x="1443038" y="3487738"/>
            <a:ext cx="2214562" cy="627062"/>
            <a:chOff x="5802323" y="3159125"/>
            <a:chExt cx="2214562" cy="627065"/>
          </a:xfrm>
        </p:grpSpPr>
        <p:sp>
          <p:nvSpPr>
            <p:cNvPr id="454674" name="AutoShape 5"/>
            <p:cNvSpPr/>
            <p:nvPr/>
          </p:nvSpPr>
          <p:spPr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选择需要删除的专业信息。</a:t>
              </a:r>
            </a:p>
          </p:txBody>
        </p:sp>
        <p:sp>
          <p:nvSpPr>
            <p:cNvPr id="18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54663" name="Line 6"/>
          <p:cNvSpPr/>
          <p:nvPr/>
        </p:nvSpPr>
        <p:spPr>
          <a:xfrm rot="7317938" flipH="1">
            <a:off x="1154113" y="3122613"/>
            <a:ext cx="138112" cy="822325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54664" name="Line 6"/>
          <p:cNvSpPr/>
          <p:nvPr/>
        </p:nvSpPr>
        <p:spPr>
          <a:xfrm rot="7317938">
            <a:off x="1801813" y="5338763"/>
            <a:ext cx="696912" cy="315912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454665" name="组合 20"/>
          <p:cNvGrpSpPr/>
          <p:nvPr/>
        </p:nvGrpSpPr>
        <p:grpSpPr>
          <a:xfrm>
            <a:off x="2381250" y="4724400"/>
            <a:ext cx="2571750" cy="785813"/>
            <a:chOff x="5802323" y="3159125"/>
            <a:chExt cx="2571768" cy="785817"/>
          </a:xfrm>
        </p:grpSpPr>
        <p:sp>
          <p:nvSpPr>
            <p:cNvPr id="454672" name="AutoShape 5"/>
            <p:cNvSpPr/>
            <p:nvPr/>
          </p:nvSpPr>
          <p:spPr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“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删除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”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按钮，系统删除专业信息。</a:t>
              </a:r>
            </a:p>
          </p:txBody>
        </p:sp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54666" name="组合 23"/>
          <p:cNvGrpSpPr/>
          <p:nvPr/>
        </p:nvGrpSpPr>
        <p:grpSpPr>
          <a:xfrm rot="2471493">
            <a:off x="1516063" y="5732463"/>
            <a:ext cx="379412" cy="288925"/>
            <a:chOff x="4897646" y="4493223"/>
            <a:chExt cx="379575" cy="288925"/>
          </a:xfrm>
        </p:grpSpPr>
        <p:sp>
          <p:nvSpPr>
            <p:cNvPr id="454670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54671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4667" name="组合 26"/>
          <p:cNvGrpSpPr/>
          <p:nvPr/>
        </p:nvGrpSpPr>
        <p:grpSpPr>
          <a:xfrm rot="2471493">
            <a:off x="579438" y="2911475"/>
            <a:ext cx="379412" cy="288925"/>
            <a:chOff x="4897646" y="4493223"/>
            <a:chExt cx="379575" cy="288925"/>
          </a:xfrm>
        </p:grpSpPr>
        <p:sp>
          <p:nvSpPr>
            <p:cNvPr id="454668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54669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7730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7558088" cy="44989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57731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3.</a:t>
            </a:r>
            <a:r>
              <a:rPr lang="zh-CN" altLang="en-US" sz="2800" b="1" dirty="0">
                <a:solidFill>
                  <a:srgbClr val="17375E"/>
                </a:solidFill>
              </a:rPr>
              <a:t>班级管理　</a:t>
            </a:r>
            <a:r>
              <a:rPr lang="zh-CN" altLang="en-US" sz="2000" b="1" dirty="0">
                <a:solidFill>
                  <a:srgbClr val="17375E"/>
                </a:solidFill>
              </a:rPr>
              <a:t>新增</a:t>
            </a:r>
          </a:p>
        </p:txBody>
      </p:sp>
      <p:sp>
        <p:nvSpPr>
          <p:cNvPr id="11267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  <a:t>17</a:t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  <p:sp>
        <p:nvSpPr>
          <p:cNvPr id="457733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访问路径：机构管理→班级管理</a:t>
            </a:r>
          </a:p>
        </p:txBody>
      </p:sp>
      <p:grpSp>
        <p:nvGrpSpPr>
          <p:cNvPr id="457734" name="组合 7"/>
          <p:cNvGrpSpPr/>
          <p:nvPr/>
        </p:nvGrpSpPr>
        <p:grpSpPr>
          <a:xfrm rot="2444757">
            <a:off x="650875" y="5732463"/>
            <a:ext cx="379413" cy="288925"/>
            <a:chOff x="4897646" y="4493223"/>
            <a:chExt cx="379575" cy="288925"/>
          </a:xfrm>
        </p:grpSpPr>
        <p:sp>
          <p:nvSpPr>
            <p:cNvPr id="457737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57738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7735" name="AutoShape 5"/>
          <p:cNvSpPr/>
          <p:nvPr/>
        </p:nvSpPr>
        <p:spPr>
          <a:xfrm>
            <a:off x="1746250" y="4572000"/>
            <a:ext cx="2444750" cy="660400"/>
          </a:xfrm>
          <a:prstGeom prst="flowChartAlternateProcess">
            <a:avLst/>
          </a:prstGeom>
          <a:solidFill>
            <a:srgbClr val="D3E2F1"/>
          </a:solidFill>
          <a:ln w="9525">
            <a:noFill/>
          </a:ln>
          <a:effectLst>
            <a:outerShdw dist="17961" dir="2699999" algn="ctr" rotWithShape="0">
              <a:srgbClr val="7F8891"/>
            </a:outerShdw>
          </a:effectLst>
        </p:spPr>
        <p:txBody>
          <a:bodyPr tIns="0" bIns="0" anchor="ctr" anchorCtr="0"/>
          <a:lstStyle/>
          <a:p>
            <a:r>
              <a:rPr lang="zh-CN" altLang="en-US" sz="1200" dirty="0">
                <a:solidFill>
                  <a:srgbClr val="17375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</a:t>
            </a:r>
            <a:r>
              <a:rPr lang="en-US" altLang="zh-CN" sz="1200" dirty="0">
                <a:solidFill>
                  <a:srgbClr val="17375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1200" dirty="0">
                <a:solidFill>
                  <a:srgbClr val="17375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新增</a:t>
            </a:r>
            <a:r>
              <a:rPr lang="en-US" altLang="zh-CN" sz="1200" dirty="0">
                <a:solidFill>
                  <a:srgbClr val="17375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1200" dirty="0">
                <a:solidFill>
                  <a:srgbClr val="17375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按钮，进入班级管理新增页面。</a:t>
            </a:r>
          </a:p>
        </p:txBody>
      </p:sp>
      <p:sp>
        <p:nvSpPr>
          <p:cNvPr id="457736" name="Line 6"/>
          <p:cNvSpPr/>
          <p:nvPr/>
        </p:nvSpPr>
        <p:spPr>
          <a:xfrm rot="7317938">
            <a:off x="781050" y="5249863"/>
            <a:ext cx="1143000" cy="214312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778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7558088" cy="44989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315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  <a:t>18</a:t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  <p:sp>
        <p:nvSpPr>
          <p:cNvPr id="459781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访问路径：机构管理→班级管理</a:t>
            </a:r>
          </a:p>
        </p:txBody>
      </p:sp>
      <p:grpSp>
        <p:nvGrpSpPr>
          <p:cNvPr id="459782" name="组合 15"/>
          <p:cNvGrpSpPr/>
          <p:nvPr/>
        </p:nvGrpSpPr>
        <p:grpSpPr>
          <a:xfrm>
            <a:off x="2286000" y="3030538"/>
            <a:ext cx="2214563" cy="627062"/>
            <a:chOff x="5802323" y="3159125"/>
            <a:chExt cx="2214562" cy="627065"/>
          </a:xfrm>
        </p:grpSpPr>
        <p:sp>
          <p:nvSpPr>
            <p:cNvPr id="459794" name="AutoShape 5"/>
            <p:cNvSpPr/>
            <p:nvPr/>
          </p:nvSpPr>
          <p:spPr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选择需要修改的班级信息。</a:t>
              </a:r>
            </a:p>
          </p:txBody>
        </p:sp>
        <p:sp>
          <p:nvSpPr>
            <p:cNvPr id="18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59783" name="Line 6"/>
          <p:cNvSpPr/>
          <p:nvPr/>
        </p:nvSpPr>
        <p:spPr>
          <a:xfrm rot="7317938" flipH="1" flipV="1">
            <a:off x="1514475" y="2319338"/>
            <a:ext cx="388938" cy="1598612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59784" name="Line 6"/>
          <p:cNvSpPr/>
          <p:nvPr/>
        </p:nvSpPr>
        <p:spPr>
          <a:xfrm rot="7317938">
            <a:off x="1157288" y="5407025"/>
            <a:ext cx="957262" cy="92075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459785" name="组合 20"/>
          <p:cNvGrpSpPr/>
          <p:nvPr/>
        </p:nvGrpSpPr>
        <p:grpSpPr>
          <a:xfrm>
            <a:off x="1857375" y="4572000"/>
            <a:ext cx="2571750" cy="785813"/>
            <a:chOff x="5802323" y="3159125"/>
            <a:chExt cx="2571768" cy="785817"/>
          </a:xfrm>
        </p:grpSpPr>
        <p:sp>
          <p:nvSpPr>
            <p:cNvPr id="459792" name="AutoShape 5"/>
            <p:cNvSpPr/>
            <p:nvPr/>
          </p:nvSpPr>
          <p:spPr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“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修改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”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按钮，进入班级信息修改页面。</a:t>
              </a:r>
            </a:p>
          </p:txBody>
        </p:sp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59786" name="组合 23"/>
          <p:cNvGrpSpPr/>
          <p:nvPr/>
        </p:nvGrpSpPr>
        <p:grpSpPr>
          <a:xfrm rot="2471493">
            <a:off x="1047750" y="5732463"/>
            <a:ext cx="379413" cy="288925"/>
            <a:chOff x="4897646" y="4493223"/>
            <a:chExt cx="379575" cy="288925"/>
          </a:xfrm>
        </p:grpSpPr>
        <p:sp>
          <p:nvSpPr>
            <p:cNvPr id="459790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59791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9787" name="组合 26"/>
          <p:cNvGrpSpPr/>
          <p:nvPr/>
        </p:nvGrpSpPr>
        <p:grpSpPr>
          <a:xfrm rot="2471493">
            <a:off x="619125" y="2619375"/>
            <a:ext cx="379413" cy="288925"/>
            <a:chOff x="4897646" y="4493223"/>
            <a:chExt cx="379575" cy="288925"/>
          </a:xfrm>
        </p:grpSpPr>
        <p:sp>
          <p:nvSpPr>
            <p:cNvPr id="459788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59789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标题 1">
            <a:extLst>
              <a:ext uri="{FF2B5EF4-FFF2-40B4-BE49-F238E27FC236}">
                <a16:creationId xmlns:a16="http://schemas.microsoft.com/office/drawing/2014/main" id="{95A02B8A-DD1A-E7BC-630D-3F37AFD5A7CF}"/>
              </a:ext>
            </a:extLst>
          </p:cNvPr>
          <p:cNvSpPr txBox="1">
            <a:spLocks/>
          </p:cNvSpPr>
          <p:nvPr/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800" b="1" kern="0">
                <a:solidFill>
                  <a:srgbClr val="17375E"/>
                </a:solidFill>
              </a:rPr>
              <a:t>3.</a:t>
            </a:r>
            <a:r>
              <a:rPr lang="zh-CN" altLang="en-US" sz="2800" b="1" kern="0">
                <a:solidFill>
                  <a:srgbClr val="17375E"/>
                </a:solidFill>
              </a:rPr>
              <a:t>班级管理　</a:t>
            </a:r>
            <a:r>
              <a:rPr lang="zh-CN" altLang="en-US" sz="2000" b="1" kern="0">
                <a:solidFill>
                  <a:srgbClr val="17375E"/>
                </a:solidFill>
              </a:rPr>
              <a:t>新增（续）</a:t>
            </a:r>
            <a:endParaRPr lang="zh-CN" altLang="en-US" sz="2000" b="1" kern="0" dirty="0">
              <a:solidFill>
                <a:srgbClr val="17375E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0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6219825" cy="42005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60803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3.</a:t>
            </a:r>
            <a:r>
              <a:rPr lang="zh-CN" altLang="en-US" sz="2800" b="1" dirty="0">
                <a:solidFill>
                  <a:srgbClr val="17375E"/>
                </a:solidFill>
              </a:rPr>
              <a:t>班级管理　</a:t>
            </a:r>
            <a:r>
              <a:rPr lang="zh-CN" altLang="en-US" sz="2000" b="1" dirty="0">
                <a:solidFill>
                  <a:srgbClr val="17375E"/>
                </a:solidFill>
              </a:rPr>
              <a:t>修改（续）</a:t>
            </a:r>
          </a:p>
        </p:txBody>
      </p:sp>
      <p:sp>
        <p:nvSpPr>
          <p:cNvPr id="14339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  <a:t>19</a:t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  <p:sp>
        <p:nvSpPr>
          <p:cNvPr id="460805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访问路径：机构管理→班级管理</a:t>
            </a:r>
          </a:p>
        </p:txBody>
      </p:sp>
      <p:grpSp>
        <p:nvGrpSpPr>
          <p:cNvPr id="460806" name="组合 9"/>
          <p:cNvGrpSpPr/>
          <p:nvPr/>
        </p:nvGrpSpPr>
        <p:grpSpPr>
          <a:xfrm>
            <a:off x="4681538" y="2565400"/>
            <a:ext cx="1643062" cy="627063"/>
            <a:chOff x="5802323" y="3159125"/>
            <a:chExt cx="1643076" cy="627065"/>
          </a:xfrm>
        </p:grpSpPr>
        <p:sp>
          <p:nvSpPr>
            <p:cNvPr id="460818" name="AutoShape 5"/>
            <p:cNvSpPr/>
            <p:nvPr/>
          </p:nvSpPr>
          <p:spPr>
            <a:xfrm>
              <a:off x="5929324" y="3284538"/>
              <a:ext cx="1516075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修改班级信息。</a:t>
              </a:r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60807" name="Line 6"/>
          <p:cNvSpPr/>
          <p:nvPr/>
        </p:nvSpPr>
        <p:spPr>
          <a:xfrm rot="7317938">
            <a:off x="3965575" y="2609850"/>
            <a:ext cx="574675" cy="819150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460808" name="组合 13"/>
          <p:cNvGrpSpPr/>
          <p:nvPr/>
        </p:nvGrpSpPr>
        <p:grpSpPr>
          <a:xfrm>
            <a:off x="2433638" y="4776788"/>
            <a:ext cx="2571750" cy="785812"/>
            <a:chOff x="5802323" y="3159125"/>
            <a:chExt cx="2571768" cy="785817"/>
          </a:xfrm>
        </p:grpSpPr>
        <p:sp>
          <p:nvSpPr>
            <p:cNvPr id="460816" name="AutoShape 5"/>
            <p:cNvSpPr/>
            <p:nvPr/>
          </p:nvSpPr>
          <p:spPr>
            <a:xfrm>
              <a:off x="5929324" y="3284538"/>
              <a:ext cx="2444767" cy="660404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修改班级信息后，点击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“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确定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”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按钮，系统保存班级信息。</a:t>
              </a: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7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60809" name="Line 6"/>
          <p:cNvSpPr/>
          <p:nvPr/>
        </p:nvSpPr>
        <p:spPr>
          <a:xfrm rot="7317938">
            <a:off x="1284288" y="4862513"/>
            <a:ext cx="1066800" cy="1082675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460810" name="组合 21"/>
          <p:cNvGrpSpPr/>
          <p:nvPr/>
        </p:nvGrpSpPr>
        <p:grpSpPr>
          <a:xfrm rot="2471493">
            <a:off x="838200" y="5516563"/>
            <a:ext cx="379413" cy="288925"/>
            <a:chOff x="4897646" y="4493223"/>
            <a:chExt cx="379575" cy="288925"/>
          </a:xfrm>
        </p:grpSpPr>
        <p:sp>
          <p:nvSpPr>
            <p:cNvPr id="460814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60815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811" name="组合 33"/>
          <p:cNvGrpSpPr/>
          <p:nvPr/>
        </p:nvGrpSpPr>
        <p:grpSpPr>
          <a:xfrm>
            <a:off x="5105400" y="3429000"/>
            <a:ext cx="3276600" cy="1443038"/>
            <a:chOff x="5715008" y="4516447"/>
            <a:chExt cx="2786082" cy="1065210"/>
          </a:xfrm>
        </p:grpSpPr>
        <p:sp>
          <p:nvSpPr>
            <p:cNvPr id="460812" name="AutoShape 11"/>
            <p:cNvSpPr/>
            <p:nvPr/>
          </p:nvSpPr>
          <p:spPr>
            <a:xfrm>
              <a:off x="5840544" y="4609023"/>
              <a:ext cx="2660546" cy="972634"/>
            </a:xfrm>
            <a:prstGeom prst="flowChartAlternateProcess">
              <a:avLst/>
            </a:prstGeom>
            <a:solidFill>
              <a:srgbClr val="CCFF99"/>
            </a:solidFill>
            <a:ln w="9525">
              <a:noFill/>
            </a:ln>
            <a:effectLst>
              <a:outerShdw dist="17961" dir="2699999" algn="ctr" rotWithShape="0">
                <a:srgbClr val="7A995C"/>
              </a:outerShdw>
            </a:effectLst>
          </p:spPr>
          <p:txBody>
            <a:bodyPr anchor="ctr" anchorCtr="0"/>
            <a:lstStyle/>
            <a:p>
              <a:r>
                <a:rPr lang="zh-CN" altLang="en-US" sz="1200" dirty="0">
                  <a:latin typeface="Calibri" panose="020F0502020204030204" pitchFamily="34" charset="0"/>
                  <a:ea typeface="华文楷体" panose="02010600040101010101" pitchFamily="2" charset="-122"/>
                  <a:sym typeface="Arial" panose="020B0604020202020204" pitchFamily="34" charset="0"/>
                </a:rPr>
                <a:t>注意：修改“毕业日期”的</a:t>
              </a:r>
              <a:r>
                <a:rPr lang="zh-CN" altLang="en-US" sz="1200" dirty="0">
                  <a:latin typeface="华文楷体" panose="02010600040101010101" pitchFamily="2" charset="-122"/>
                  <a:ea typeface="华文楷体" panose="02010600040101010101" pitchFamily="2" charset="-122"/>
                  <a:sym typeface="Arial" panose="020B0604020202020204" pitchFamily="34" charset="0"/>
                </a:rPr>
                <a:t>时</a:t>
              </a:r>
              <a:r>
                <a:rPr lang="zh-CN" altLang="en-US" sz="1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若调整为未来时间，则该班级所有学生的“毕业确认状态”都会设置为“未毕业”</a:t>
              </a:r>
              <a:endParaRPr lang="zh-CN" altLang="en-US" sz="1200" dirty="0">
                <a:latin typeface="Arial" panose="020B0604020202020204" pitchFamily="34" charset="0"/>
                <a:ea typeface="华文楷体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10"/>
            <p:cNvSpPr>
              <a:spLocks noChangeArrowheads="1"/>
            </p:cNvSpPr>
            <p:nvPr/>
          </p:nvSpPr>
          <p:spPr bwMode="auto">
            <a:xfrm>
              <a:off x="5715008" y="4516447"/>
              <a:ext cx="229474" cy="199214"/>
            </a:xfrm>
            <a:prstGeom prst="ellipse">
              <a:avLst/>
            </a:prstGeom>
            <a:solidFill>
              <a:srgbClr val="669900"/>
            </a:solidFill>
            <a:ln w="9525">
              <a:noFill/>
              <a:round/>
            </a:ln>
            <a:effectLst>
              <a:outerShdw dist="17961" dir="2700000" algn="ctr" rotWithShape="0">
                <a:srgbClr val="669900">
                  <a:gamma/>
                  <a:shade val="60000"/>
                  <a:invGamma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幼圆" panose="02010509060101010101" pitchFamily="49" charset="-122"/>
                  <a:cs typeface="+mn-cs"/>
                  <a:sym typeface="Arial" panose="020B0604020202020204" pitchFamily="34" charset="0"/>
                </a:rPr>
                <a:t>!</a:t>
              </a:r>
              <a:endParaRPr kumimoji="0" lang="zh-CN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内容占位符 7"/>
          <p:cNvSpPr>
            <a:spLocks noGrp="1"/>
          </p:cNvSpPr>
          <p:nvPr>
            <p:ph sz="quarter" idx="1"/>
          </p:nvPr>
        </p:nvSpPr>
        <p:spPr>
          <a:xfrm>
            <a:off x="2743200" y="2438400"/>
            <a:ext cx="5786120" cy="1779270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457200" lvl="1" indent="0" eaLnBrk="1" hangingPunct="1">
              <a:buSzPct val="80000"/>
              <a:buNone/>
            </a:pP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1" hangingPunct="1">
              <a:buSzPct val="90000"/>
              <a:buBlip>
                <a:blip r:embed="rId4"/>
              </a:buBlip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系统演示和操作注意事项</a:t>
            </a:r>
          </a:p>
        </p:txBody>
      </p:sp>
      <p:sp>
        <p:nvSpPr>
          <p:cNvPr id="6148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2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6389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3" y="3929063"/>
            <a:ext cx="2152650" cy="2152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826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" y="1600200"/>
            <a:ext cx="8277225" cy="44989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61827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3.</a:t>
            </a:r>
            <a:r>
              <a:rPr lang="zh-CN" altLang="en-US" sz="2800" b="1" dirty="0">
                <a:solidFill>
                  <a:srgbClr val="17375E"/>
                </a:solidFill>
              </a:rPr>
              <a:t>班级管理　</a:t>
            </a:r>
            <a:r>
              <a:rPr lang="zh-CN" altLang="en-US" sz="2000" b="1" dirty="0">
                <a:solidFill>
                  <a:srgbClr val="17375E"/>
                </a:solidFill>
              </a:rPr>
              <a:t>修改（续）</a:t>
            </a:r>
          </a:p>
        </p:txBody>
      </p:sp>
      <p:sp>
        <p:nvSpPr>
          <p:cNvPr id="14339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  <a:sym typeface="Arial" panose="020B0604020202020204" pitchFamily="34" charset="0"/>
              </a:rPr>
              <a:t>20</a:t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  <a:sym typeface="Arial" panose="020B0604020202020204" pitchFamily="34" charset="0"/>
            </a:endParaRPr>
          </a:p>
        </p:txBody>
      </p:sp>
      <p:sp>
        <p:nvSpPr>
          <p:cNvPr id="461829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  <a:endParaRPr lang="en-US" altLang="zh-CN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访问路径：机构管理→班级管理</a:t>
            </a:r>
          </a:p>
        </p:txBody>
      </p:sp>
      <p:grpSp>
        <p:nvGrpSpPr>
          <p:cNvPr id="461830" name="Group 6"/>
          <p:cNvGrpSpPr/>
          <p:nvPr/>
        </p:nvGrpSpPr>
        <p:grpSpPr>
          <a:xfrm>
            <a:off x="6096000" y="4572000"/>
            <a:ext cx="2133600" cy="914400"/>
            <a:chOff x="3840" y="2880"/>
            <a:chExt cx="1344" cy="576"/>
          </a:xfrm>
        </p:grpSpPr>
        <p:sp>
          <p:nvSpPr>
            <p:cNvPr id="461832" name="AutoShape 5"/>
            <p:cNvSpPr/>
            <p:nvPr/>
          </p:nvSpPr>
          <p:spPr>
            <a:xfrm>
              <a:off x="3920" y="2959"/>
              <a:ext cx="1264" cy="497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Arial" panose="020B0604020202020204" pitchFamily="34" charset="0"/>
                </a:rPr>
                <a:t>如果修改了班级的毕业日期，系统提示是否自动生成该班级下学生的关键信息变更。</a:t>
              </a:r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3840" y="2880"/>
              <a:ext cx="170" cy="170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794633" name="Line 6"/>
          <p:cNvSpPr>
            <a:spLocks noChangeShapeType="1"/>
          </p:cNvSpPr>
          <p:nvPr/>
        </p:nvSpPr>
        <p:spPr bwMode="auto">
          <a:xfrm rot="7317938">
            <a:off x="5665788" y="4154488"/>
            <a:ext cx="117475" cy="1143000"/>
          </a:xfrm>
          <a:prstGeom prst="line">
            <a:avLst/>
          </a:prstGeom>
          <a:noFill/>
          <a:ln w="19050">
            <a:solidFill>
              <a:srgbClr val="000066"/>
            </a:solidFill>
            <a:prstDash val="dash"/>
            <a:round/>
          </a:ln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rdana" panose="020B0604030504040204" pitchFamily="34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850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7558088" cy="44989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62851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3.</a:t>
            </a:r>
            <a:r>
              <a:rPr lang="zh-CN" altLang="en-US" sz="2800" b="1" dirty="0">
                <a:solidFill>
                  <a:srgbClr val="17375E"/>
                </a:solidFill>
              </a:rPr>
              <a:t>班级管理　</a:t>
            </a:r>
            <a:r>
              <a:rPr lang="zh-CN" altLang="en-US" sz="2000" b="1" dirty="0">
                <a:solidFill>
                  <a:srgbClr val="17375E"/>
                </a:solidFill>
              </a:rPr>
              <a:t>删除</a:t>
            </a:r>
          </a:p>
        </p:txBody>
      </p:sp>
      <p:sp>
        <p:nvSpPr>
          <p:cNvPr id="15363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sz="1400" dirty="0">
                <a:latin typeface="Calibri" panose="020F0502020204030204" pitchFamily="34" charset="0"/>
              </a:rPr>
              <a:t>21</a:t>
            </a:fld>
            <a:endParaRPr lang="zh-CN" altLang="en-US" sz="1400" dirty="0">
              <a:latin typeface="Calibri" panose="020F0502020204030204" pitchFamily="34" charset="0"/>
            </a:endParaRPr>
          </a:p>
        </p:txBody>
      </p:sp>
      <p:sp>
        <p:nvSpPr>
          <p:cNvPr id="462853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访问路径：机构管理→班级管理</a:t>
            </a:r>
          </a:p>
        </p:txBody>
      </p:sp>
      <p:grpSp>
        <p:nvGrpSpPr>
          <p:cNvPr id="462854" name="组合 15"/>
          <p:cNvGrpSpPr/>
          <p:nvPr/>
        </p:nvGrpSpPr>
        <p:grpSpPr>
          <a:xfrm>
            <a:off x="1633538" y="2549525"/>
            <a:ext cx="2214562" cy="627063"/>
            <a:chOff x="5802323" y="3159125"/>
            <a:chExt cx="2214562" cy="627065"/>
          </a:xfrm>
        </p:grpSpPr>
        <p:sp>
          <p:nvSpPr>
            <p:cNvPr id="462866" name="AutoShape 5"/>
            <p:cNvSpPr/>
            <p:nvPr/>
          </p:nvSpPr>
          <p:spPr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选择需要删除的班级信息。</a:t>
              </a:r>
            </a:p>
          </p:txBody>
        </p:sp>
        <p:sp>
          <p:nvSpPr>
            <p:cNvPr id="18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62855" name="Line 6"/>
          <p:cNvSpPr/>
          <p:nvPr/>
        </p:nvSpPr>
        <p:spPr>
          <a:xfrm rot="7317938" flipH="1">
            <a:off x="1265238" y="2241550"/>
            <a:ext cx="71437" cy="830263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62856" name="Line 6"/>
          <p:cNvSpPr/>
          <p:nvPr/>
        </p:nvSpPr>
        <p:spPr>
          <a:xfrm rot="7317938">
            <a:off x="1849438" y="5346700"/>
            <a:ext cx="681037" cy="415925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462857" name="组合 20"/>
          <p:cNvGrpSpPr/>
          <p:nvPr/>
        </p:nvGrpSpPr>
        <p:grpSpPr>
          <a:xfrm>
            <a:off x="2547938" y="4876800"/>
            <a:ext cx="2571750" cy="785813"/>
            <a:chOff x="5802323" y="3159125"/>
            <a:chExt cx="2571768" cy="785817"/>
          </a:xfrm>
        </p:grpSpPr>
        <p:sp>
          <p:nvSpPr>
            <p:cNvPr id="462864" name="AutoShape 5"/>
            <p:cNvSpPr/>
            <p:nvPr/>
          </p:nvSpPr>
          <p:spPr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点击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“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删除</a:t>
              </a:r>
              <a:r>
                <a:rPr lang="en-US" altLang="zh-CN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”</a:t>
              </a:r>
              <a:r>
                <a:rPr lang="zh-CN" altLang="en-US" sz="1200" dirty="0">
                  <a:solidFill>
                    <a:srgbClr val="17375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按钮，系统删除班级信息。</a:t>
              </a:r>
            </a:p>
          </p:txBody>
        </p:sp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62858" name="组合 23"/>
          <p:cNvGrpSpPr/>
          <p:nvPr/>
        </p:nvGrpSpPr>
        <p:grpSpPr>
          <a:xfrm rot="2471493">
            <a:off x="1524000" y="5680075"/>
            <a:ext cx="379413" cy="288925"/>
            <a:chOff x="4897646" y="4493223"/>
            <a:chExt cx="379575" cy="288925"/>
          </a:xfrm>
        </p:grpSpPr>
        <p:sp>
          <p:nvSpPr>
            <p:cNvPr id="462862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62863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2859" name="组合 26"/>
          <p:cNvGrpSpPr/>
          <p:nvPr/>
        </p:nvGrpSpPr>
        <p:grpSpPr>
          <a:xfrm rot="2471493">
            <a:off x="609600" y="2209800"/>
            <a:ext cx="379413" cy="288925"/>
            <a:chOff x="4897646" y="4493223"/>
            <a:chExt cx="379575" cy="288925"/>
          </a:xfrm>
        </p:grpSpPr>
        <p:sp>
          <p:nvSpPr>
            <p:cNvPr id="462860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462861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0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619250"/>
            <a:ext cx="8280400" cy="432117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0483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lang="zh-CN" altLang="en-US" sz="2800" b="1" dirty="0">
                <a:solidFill>
                  <a:srgbClr val="17375E"/>
                </a:solidFill>
              </a:rPr>
              <a:t>学生基本信息管理　</a:t>
            </a:r>
            <a:r>
              <a:rPr lang="zh-CN" altLang="en-US" sz="2000" b="1" dirty="0">
                <a:solidFill>
                  <a:srgbClr val="17375E"/>
                </a:solidFill>
              </a:rPr>
              <a:t>查询</a:t>
            </a:r>
            <a:endParaRPr lang="zh-CN" altLang="en-US" sz="2800" b="1" dirty="0">
              <a:solidFill>
                <a:srgbClr val="17375E"/>
              </a:solidFill>
            </a:endParaRPr>
          </a:p>
        </p:txBody>
      </p:sp>
      <p:sp>
        <p:nvSpPr>
          <p:cNvPr id="20484" name="文本占位符 3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  <a:endParaRPr lang="en-US" altLang="zh-CN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22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0486" name="AutoShape 5"/>
          <p:cNvSpPr/>
          <p:nvPr/>
        </p:nvSpPr>
        <p:spPr>
          <a:xfrm>
            <a:off x="5305425" y="2921000"/>
            <a:ext cx="2444750" cy="660400"/>
          </a:xfrm>
          <a:prstGeom prst="flowChartAlternateProcess">
            <a:avLst/>
          </a:prstGeom>
          <a:solidFill>
            <a:srgbClr val="D3E2F1"/>
          </a:solidFill>
          <a:ln w="9525">
            <a:noFill/>
          </a:ln>
          <a:effectLst>
            <a:outerShdw dist="17961" dir="2699999" algn="ctr" rotWithShape="0">
              <a:srgbClr val="7F8891"/>
            </a:outerShdw>
          </a:effectLst>
        </p:spPr>
        <p:txBody>
          <a:bodyPr tIns="0" bIns="0" anchor="ctr" anchorCtr="0"/>
          <a:lstStyle/>
          <a:p>
            <a:r>
              <a:rPr lang="zh-CN" altLang="en-US" sz="1200" dirty="0">
                <a:solidFill>
                  <a:srgbClr val="17375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点击“查询”按钮，查询学生概要信息。</a:t>
            </a:r>
          </a:p>
        </p:txBody>
      </p:sp>
      <p:sp>
        <p:nvSpPr>
          <p:cNvPr id="20487" name="Line 6"/>
          <p:cNvSpPr/>
          <p:nvPr/>
        </p:nvSpPr>
        <p:spPr>
          <a:xfrm rot="7317938" flipV="1">
            <a:off x="4918075" y="2465388"/>
            <a:ext cx="196850" cy="885825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0488" name="组合 7"/>
          <p:cNvGrpSpPr/>
          <p:nvPr/>
        </p:nvGrpSpPr>
        <p:grpSpPr>
          <a:xfrm rot="2444757">
            <a:off x="4391025" y="2416175"/>
            <a:ext cx="379413" cy="288925"/>
            <a:chOff x="4897646" y="4493223"/>
            <a:chExt cx="379575" cy="288925"/>
          </a:xfrm>
        </p:grpSpPr>
        <p:sp>
          <p:nvSpPr>
            <p:cNvPr id="20489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0490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0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619250"/>
            <a:ext cx="8280400" cy="432117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8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基本信息管理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新增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508" name="文本占位符 3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  <a:endParaRPr lang="en-US" altLang="zh-CN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23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1530350" y="4932363"/>
            <a:ext cx="2444750" cy="660400"/>
          </a:xfrm>
          <a:prstGeom prst="flowChartAlternateProcess">
            <a:avLst/>
          </a:prstGeom>
          <a:solidFill>
            <a:srgbClr val="D3E2F1"/>
          </a:solidFill>
          <a:ln w="9525">
            <a:noFill/>
            <a:miter lim="800000"/>
          </a:ln>
          <a:effectLst>
            <a:outerShdw dist="17961" dir="2700000" algn="ctr" rotWithShape="0">
              <a:srgbClr val="D3E2F1">
                <a:gamma/>
                <a:shade val="60000"/>
                <a:invGamma/>
              </a:srgbClr>
            </a:outerShdw>
          </a:effectLst>
        </p:spPr>
        <p:txBody>
          <a:bodyPr t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“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新增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”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按钮，进入学生基本信息新增页面。</a:t>
            </a:r>
          </a:p>
        </p:txBody>
      </p:sp>
      <p:sp>
        <p:nvSpPr>
          <p:cNvPr id="21511" name="Line 6"/>
          <p:cNvSpPr/>
          <p:nvPr/>
        </p:nvSpPr>
        <p:spPr>
          <a:xfrm rot="7317938">
            <a:off x="890588" y="5602288"/>
            <a:ext cx="635000" cy="192087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1512" name="组合 7"/>
          <p:cNvGrpSpPr/>
          <p:nvPr/>
        </p:nvGrpSpPr>
        <p:grpSpPr>
          <a:xfrm rot="2444757">
            <a:off x="657225" y="5794375"/>
            <a:ext cx="379413" cy="288925"/>
            <a:chOff x="4897646" y="4493223"/>
            <a:chExt cx="379575" cy="288925"/>
          </a:xfrm>
        </p:grpSpPr>
        <p:sp>
          <p:nvSpPr>
            <p:cNvPr id="21513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1514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619250"/>
            <a:ext cx="8280400" cy="447357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8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基本信息管理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新增（续）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532" name="文本占位符 3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  <a:endParaRPr lang="en-US" altLang="zh-CN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24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grpSp>
        <p:nvGrpSpPr>
          <p:cNvPr id="22534" name="组合 11"/>
          <p:cNvGrpSpPr/>
          <p:nvPr/>
        </p:nvGrpSpPr>
        <p:grpSpPr>
          <a:xfrm>
            <a:off x="6029325" y="3449638"/>
            <a:ext cx="2214563" cy="627062"/>
            <a:chOff x="5802323" y="3159125"/>
            <a:chExt cx="2214562" cy="627065"/>
          </a:xfrm>
        </p:grpSpPr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输入学生基本信息。</a:t>
              </a:r>
              <a:endParaRPr kumimoji="0" 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2535" name="Line 6"/>
          <p:cNvSpPr/>
          <p:nvPr/>
        </p:nvSpPr>
        <p:spPr>
          <a:xfrm rot="7317938">
            <a:off x="5389563" y="3748088"/>
            <a:ext cx="649287" cy="438150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2536" name="组合 14"/>
          <p:cNvGrpSpPr/>
          <p:nvPr/>
        </p:nvGrpSpPr>
        <p:grpSpPr>
          <a:xfrm>
            <a:off x="1855788" y="4924425"/>
            <a:ext cx="2571750" cy="785813"/>
            <a:chOff x="5802323" y="3159125"/>
            <a:chExt cx="2571768" cy="785817"/>
          </a:xfrm>
        </p:grpSpPr>
        <p:sp>
          <p:nvSpPr>
            <p:cNvPr id="12" name="AutoShape 5"/>
            <p:cNvSpPr>
              <a:spLocks noChangeArrowheads="1"/>
            </p:cNvSpPr>
            <p:nvPr/>
          </p:nvSpPr>
          <p:spPr bwMode="auto"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输入学生基本信息后，点击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“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确定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”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按钮，系统保存学生基本信息。</a:t>
              </a:r>
              <a:endParaRPr kumimoji="0" 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2537" name="Line 6"/>
          <p:cNvSpPr/>
          <p:nvPr/>
        </p:nvSpPr>
        <p:spPr>
          <a:xfrm rot="7317938">
            <a:off x="1231900" y="5529263"/>
            <a:ext cx="663575" cy="176212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2538" name="组合 18"/>
          <p:cNvGrpSpPr/>
          <p:nvPr/>
        </p:nvGrpSpPr>
        <p:grpSpPr>
          <a:xfrm rot="2471493">
            <a:off x="952500" y="5876925"/>
            <a:ext cx="379413" cy="288925"/>
            <a:chOff x="4897646" y="4493223"/>
            <a:chExt cx="379575" cy="288925"/>
          </a:xfrm>
        </p:grpSpPr>
        <p:sp>
          <p:nvSpPr>
            <p:cNvPr id="22542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2543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9" name="Group 17"/>
          <p:cNvGrpSpPr/>
          <p:nvPr/>
        </p:nvGrpSpPr>
        <p:grpSpPr>
          <a:xfrm>
            <a:off x="5746750" y="2446338"/>
            <a:ext cx="2786063" cy="838200"/>
            <a:chOff x="1872" y="1968"/>
            <a:chExt cx="1755" cy="528"/>
          </a:xfrm>
        </p:grpSpPr>
        <p:sp>
          <p:nvSpPr>
            <p:cNvPr id="22540" name="AutoShape 11"/>
            <p:cNvSpPr/>
            <p:nvPr/>
          </p:nvSpPr>
          <p:spPr>
            <a:xfrm>
              <a:off x="1951" y="2035"/>
              <a:ext cx="1676" cy="461"/>
            </a:xfrm>
            <a:prstGeom prst="flowChartAlternateProcess">
              <a:avLst/>
            </a:prstGeom>
            <a:solidFill>
              <a:srgbClr val="CCFF99"/>
            </a:solidFill>
            <a:ln w="9525">
              <a:noFill/>
            </a:ln>
            <a:effectLst>
              <a:outerShdw dist="17961" dir="2699999" algn="ctr" rotWithShape="0">
                <a:srgbClr val="7A995C"/>
              </a:outerShdw>
            </a:effectLst>
          </p:spPr>
          <p:txBody>
            <a:bodyPr anchor="ctr" anchorCtr="0"/>
            <a:lstStyle/>
            <a:p>
              <a:r>
                <a:rPr lang="zh-CN" altLang="en-US" sz="1200" dirty="0">
                  <a:latin typeface="Arial" panose="020B0604020202020204" pitchFamily="34" charset="0"/>
                  <a:sym typeface="Arial" panose="020B0604020202020204" pitchFamily="34" charset="0"/>
                </a:rPr>
                <a:t>增加输入身份证号，自动显示默认“在线密码”。</a:t>
              </a:r>
            </a:p>
          </p:txBody>
        </p:sp>
        <p:sp>
          <p:nvSpPr>
            <p:cNvPr id="31" name="Oval 10"/>
            <p:cNvSpPr>
              <a:spLocks noChangeArrowheads="1"/>
            </p:cNvSpPr>
            <p:nvPr/>
          </p:nvSpPr>
          <p:spPr bwMode="auto">
            <a:xfrm>
              <a:off x="1872" y="1968"/>
              <a:ext cx="170" cy="197"/>
            </a:xfrm>
            <a:prstGeom prst="ellipse">
              <a:avLst/>
            </a:prstGeom>
            <a:solidFill>
              <a:srgbClr val="669900"/>
            </a:solidFill>
            <a:ln w="9525">
              <a:noFill/>
              <a:round/>
            </a:ln>
            <a:effectLst>
              <a:outerShdw dist="17961" dir="2700000" algn="ctr" rotWithShape="0">
                <a:srgbClr val="669900">
                  <a:gamma/>
                  <a:shade val="60000"/>
                  <a:invGamma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幼圆" panose="02010509060101010101" pitchFamily="49" charset="-122"/>
                  <a:cs typeface="+mn-cs"/>
                </a:rPr>
                <a:t>!</a:t>
              </a: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0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619250"/>
            <a:ext cx="8280400" cy="432117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8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基本信息管理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修改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556" name="文本占位符 3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25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grpSp>
        <p:nvGrpSpPr>
          <p:cNvPr id="23558" name="组合 15"/>
          <p:cNvGrpSpPr/>
          <p:nvPr/>
        </p:nvGrpSpPr>
        <p:grpSpPr>
          <a:xfrm>
            <a:off x="1714500" y="3340100"/>
            <a:ext cx="2214563" cy="627063"/>
            <a:chOff x="5802323" y="3159125"/>
            <a:chExt cx="2214562" cy="627065"/>
          </a:xfrm>
        </p:grpSpPr>
        <p:sp>
          <p:nvSpPr>
            <p:cNvPr id="19" name="AutoShape 5"/>
            <p:cNvSpPr>
              <a:spLocks noChangeArrowheads="1"/>
            </p:cNvSpPr>
            <p:nvPr/>
          </p:nvSpPr>
          <p:spPr bwMode="auto"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选择需要修改的学生基本信息。</a:t>
              </a:r>
            </a:p>
          </p:txBody>
        </p:sp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3559" name="Line 6"/>
          <p:cNvSpPr/>
          <p:nvPr/>
        </p:nvSpPr>
        <p:spPr>
          <a:xfrm rot="7317938" flipH="1">
            <a:off x="1371600" y="3079750"/>
            <a:ext cx="46038" cy="731838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3560" name="组合 26"/>
          <p:cNvGrpSpPr/>
          <p:nvPr/>
        </p:nvGrpSpPr>
        <p:grpSpPr>
          <a:xfrm rot="2471493">
            <a:off x="611188" y="2781300"/>
            <a:ext cx="379412" cy="288925"/>
            <a:chOff x="4897646" y="4493223"/>
            <a:chExt cx="379575" cy="288925"/>
          </a:xfrm>
        </p:grpSpPr>
        <p:sp>
          <p:nvSpPr>
            <p:cNvPr id="23568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3569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1" name="组合 20"/>
          <p:cNvGrpSpPr/>
          <p:nvPr/>
        </p:nvGrpSpPr>
        <p:grpSpPr>
          <a:xfrm>
            <a:off x="2144713" y="4648200"/>
            <a:ext cx="2571750" cy="785813"/>
            <a:chOff x="5802323" y="3159125"/>
            <a:chExt cx="2571768" cy="785817"/>
          </a:xfrm>
        </p:grpSpPr>
        <p:sp>
          <p:nvSpPr>
            <p:cNvPr id="29" name="AutoShape 5"/>
            <p:cNvSpPr>
              <a:spLocks noChangeArrowheads="1"/>
            </p:cNvSpPr>
            <p:nvPr/>
          </p:nvSpPr>
          <p:spPr bwMode="auto"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“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修改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”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按钮，进入学生基本信息修改页面。</a:t>
              </a:r>
            </a:p>
          </p:txBody>
        </p:sp>
        <p:sp>
          <p:nvSpPr>
            <p:cNvPr id="30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3562" name="Line 6"/>
          <p:cNvSpPr/>
          <p:nvPr/>
        </p:nvSpPr>
        <p:spPr>
          <a:xfrm rot="7317938">
            <a:off x="1552575" y="5303838"/>
            <a:ext cx="703263" cy="319087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3563" name="组合 23"/>
          <p:cNvGrpSpPr/>
          <p:nvPr/>
        </p:nvGrpSpPr>
        <p:grpSpPr>
          <a:xfrm rot="2471493">
            <a:off x="1144588" y="5727700"/>
            <a:ext cx="379412" cy="288925"/>
            <a:chOff x="4897646" y="4493223"/>
            <a:chExt cx="379575" cy="288925"/>
          </a:xfrm>
        </p:grpSpPr>
        <p:sp>
          <p:nvSpPr>
            <p:cNvPr id="23564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3565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619250"/>
            <a:ext cx="8280400" cy="447357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8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基本信息管理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修改（续）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580" name="文本占位符 3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26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grpSp>
        <p:nvGrpSpPr>
          <p:cNvPr id="24582" name="组合 9"/>
          <p:cNvGrpSpPr/>
          <p:nvPr/>
        </p:nvGrpSpPr>
        <p:grpSpPr>
          <a:xfrm>
            <a:off x="6000750" y="3016250"/>
            <a:ext cx="2214563" cy="627063"/>
            <a:chOff x="5802323" y="3159125"/>
            <a:chExt cx="2214562" cy="627065"/>
          </a:xfrm>
        </p:grpSpPr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修改学生基本信息。</a:t>
              </a:r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4583" name="组合 13"/>
          <p:cNvGrpSpPr/>
          <p:nvPr/>
        </p:nvGrpSpPr>
        <p:grpSpPr>
          <a:xfrm>
            <a:off x="1855788" y="4975225"/>
            <a:ext cx="2571750" cy="785813"/>
            <a:chOff x="5802323" y="3159125"/>
            <a:chExt cx="2571768" cy="785817"/>
          </a:xfrm>
        </p:grpSpPr>
        <p:sp>
          <p:nvSpPr>
            <p:cNvPr id="12" name="AutoShape 5"/>
            <p:cNvSpPr>
              <a:spLocks noChangeArrowheads="1"/>
            </p:cNvSpPr>
            <p:nvPr/>
          </p:nvSpPr>
          <p:spPr bwMode="auto"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修改学生基本信息后，点击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“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确定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”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按钮，系统保存学生基本信息。</a:t>
              </a:r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4584" name="Line 6"/>
          <p:cNvSpPr/>
          <p:nvPr/>
        </p:nvSpPr>
        <p:spPr>
          <a:xfrm rot="7317938">
            <a:off x="1349375" y="5737225"/>
            <a:ext cx="635000" cy="192088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4585" name="组合 21"/>
          <p:cNvGrpSpPr/>
          <p:nvPr/>
        </p:nvGrpSpPr>
        <p:grpSpPr>
          <a:xfrm rot="2471493">
            <a:off x="952500" y="5876925"/>
            <a:ext cx="379413" cy="288925"/>
            <a:chOff x="4897646" y="4493223"/>
            <a:chExt cx="379575" cy="288925"/>
          </a:xfrm>
        </p:grpSpPr>
        <p:sp>
          <p:nvSpPr>
            <p:cNvPr id="24587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4588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6" name="Line 6"/>
          <p:cNvSpPr/>
          <p:nvPr/>
        </p:nvSpPr>
        <p:spPr>
          <a:xfrm rot="7317938">
            <a:off x="5453063" y="3578225"/>
            <a:ext cx="635000" cy="192088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9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619250"/>
            <a:ext cx="8280400" cy="432117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8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基本信息管理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删除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604" name="文本占位符 3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  <a:endParaRPr lang="en-US" altLang="zh-CN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27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grpSp>
        <p:nvGrpSpPr>
          <p:cNvPr id="25606" name="组合 15"/>
          <p:cNvGrpSpPr/>
          <p:nvPr/>
        </p:nvGrpSpPr>
        <p:grpSpPr>
          <a:xfrm>
            <a:off x="1643063" y="3411538"/>
            <a:ext cx="2214562" cy="627062"/>
            <a:chOff x="5802323" y="3159125"/>
            <a:chExt cx="2214562" cy="627065"/>
          </a:xfrm>
        </p:grpSpPr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选择需要删除的学生基本信息。</a:t>
              </a:r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5607" name="组合 26"/>
          <p:cNvGrpSpPr/>
          <p:nvPr/>
        </p:nvGrpSpPr>
        <p:grpSpPr>
          <a:xfrm rot="2471493">
            <a:off x="609600" y="2781300"/>
            <a:ext cx="379413" cy="288925"/>
            <a:chOff x="4897646" y="4493223"/>
            <a:chExt cx="379575" cy="288925"/>
          </a:xfrm>
        </p:grpSpPr>
        <p:sp>
          <p:nvSpPr>
            <p:cNvPr id="25616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5617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8" name="Line 6"/>
          <p:cNvSpPr/>
          <p:nvPr/>
        </p:nvSpPr>
        <p:spPr>
          <a:xfrm rot="7317938" flipH="1">
            <a:off x="1311275" y="3084513"/>
            <a:ext cx="92075" cy="730250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5609" name="组合 20"/>
          <p:cNvGrpSpPr/>
          <p:nvPr/>
        </p:nvGrpSpPr>
        <p:grpSpPr>
          <a:xfrm>
            <a:off x="2381250" y="4876800"/>
            <a:ext cx="2571750" cy="785813"/>
            <a:chOff x="5802323" y="3159125"/>
            <a:chExt cx="2571768" cy="785817"/>
          </a:xfrm>
        </p:grpSpPr>
        <p:sp>
          <p:nvSpPr>
            <p:cNvPr id="15" name="AutoShape 5"/>
            <p:cNvSpPr>
              <a:spLocks noChangeArrowheads="1"/>
            </p:cNvSpPr>
            <p:nvPr/>
          </p:nvSpPr>
          <p:spPr bwMode="auto"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“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删除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”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按钮，系统删除学生基本信息。</a:t>
              </a: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5610" name="Line 6"/>
          <p:cNvSpPr/>
          <p:nvPr/>
        </p:nvSpPr>
        <p:spPr>
          <a:xfrm rot="7317938">
            <a:off x="1857375" y="5467350"/>
            <a:ext cx="642938" cy="357188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5611" name="组合 23"/>
          <p:cNvGrpSpPr/>
          <p:nvPr/>
        </p:nvGrpSpPr>
        <p:grpSpPr>
          <a:xfrm rot="2471493">
            <a:off x="1638300" y="5754688"/>
            <a:ext cx="379413" cy="288925"/>
            <a:chOff x="4897646" y="4493223"/>
            <a:chExt cx="379575" cy="288925"/>
          </a:xfrm>
        </p:grpSpPr>
        <p:sp>
          <p:nvSpPr>
            <p:cNvPr id="25612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5613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9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619250"/>
            <a:ext cx="8280400" cy="432117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8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基本信息管理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批量确认变更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628" name="文本占位符 3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  <a:endParaRPr lang="en-US" altLang="zh-CN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28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grpSp>
        <p:nvGrpSpPr>
          <p:cNvPr id="26630" name="组合 15"/>
          <p:cNvGrpSpPr/>
          <p:nvPr/>
        </p:nvGrpSpPr>
        <p:grpSpPr>
          <a:xfrm>
            <a:off x="1519238" y="3335338"/>
            <a:ext cx="2214562" cy="627062"/>
            <a:chOff x="5802323" y="3159125"/>
            <a:chExt cx="2214562" cy="627065"/>
          </a:xfrm>
        </p:grpSpPr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选择需要批量确认变更的学生基本信息。</a:t>
              </a:r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6631" name="Line 6"/>
          <p:cNvSpPr/>
          <p:nvPr/>
        </p:nvSpPr>
        <p:spPr>
          <a:xfrm rot="7317938" flipH="1">
            <a:off x="1157288" y="3017838"/>
            <a:ext cx="92075" cy="730250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6632" name="组合 26"/>
          <p:cNvGrpSpPr/>
          <p:nvPr/>
        </p:nvGrpSpPr>
        <p:grpSpPr>
          <a:xfrm rot="2471493">
            <a:off x="539750" y="2781300"/>
            <a:ext cx="379413" cy="288925"/>
            <a:chOff x="4897646" y="4493223"/>
            <a:chExt cx="379575" cy="288925"/>
          </a:xfrm>
        </p:grpSpPr>
        <p:sp>
          <p:nvSpPr>
            <p:cNvPr id="26640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6641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3" name="组合 20"/>
          <p:cNvGrpSpPr/>
          <p:nvPr/>
        </p:nvGrpSpPr>
        <p:grpSpPr>
          <a:xfrm>
            <a:off x="3171825" y="4876800"/>
            <a:ext cx="2571750" cy="785813"/>
            <a:chOff x="5802323" y="3159125"/>
            <a:chExt cx="2571768" cy="785817"/>
          </a:xfrm>
        </p:grpSpPr>
        <p:sp>
          <p:nvSpPr>
            <p:cNvPr id="15" name="AutoShape 5"/>
            <p:cNvSpPr>
              <a:spLocks noChangeArrowheads="1"/>
            </p:cNvSpPr>
            <p:nvPr/>
          </p:nvSpPr>
          <p:spPr bwMode="auto"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“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批量确认变更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”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按钮，进入批量确认变更学生基本信息页面。</a:t>
              </a: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6634" name="Line 6"/>
          <p:cNvSpPr/>
          <p:nvPr/>
        </p:nvSpPr>
        <p:spPr>
          <a:xfrm rot="7317938">
            <a:off x="2701925" y="5489575"/>
            <a:ext cx="566738" cy="236538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6635" name="组合 23"/>
          <p:cNvGrpSpPr/>
          <p:nvPr/>
        </p:nvGrpSpPr>
        <p:grpSpPr>
          <a:xfrm rot="2471493">
            <a:off x="2486025" y="5754688"/>
            <a:ext cx="379413" cy="288925"/>
            <a:chOff x="4897646" y="4493223"/>
            <a:chExt cx="379575" cy="288925"/>
          </a:xfrm>
        </p:grpSpPr>
        <p:sp>
          <p:nvSpPr>
            <p:cNvPr id="26636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6637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620838"/>
            <a:ext cx="6959600" cy="4319587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8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基本信息管理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批量确认变更（续）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652" name="文本占位符 3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29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1593850" y="4897438"/>
            <a:ext cx="2444750" cy="660400"/>
          </a:xfrm>
          <a:prstGeom prst="flowChartAlternateProcess">
            <a:avLst/>
          </a:prstGeom>
          <a:solidFill>
            <a:srgbClr val="D3E2F1"/>
          </a:solidFill>
          <a:ln w="9525">
            <a:noFill/>
            <a:miter lim="800000"/>
          </a:ln>
          <a:effectLst>
            <a:outerShdw dist="17961" dir="2700000" algn="ctr" rotWithShape="0">
              <a:srgbClr val="D3E2F1">
                <a:gamma/>
                <a:shade val="60000"/>
                <a:invGamma/>
              </a:srgbClr>
            </a:outerShdw>
          </a:effectLst>
        </p:spPr>
        <p:txBody>
          <a:bodyPr t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“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同意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”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按钮，系统更新学生基本信息。</a:t>
            </a:r>
          </a:p>
        </p:txBody>
      </p:sp>
      <p:sp>
        <p:nvSpPr>
          <p:cNvPr id="27655" name="Line 6"/>
          <p:cNvSpPr/>
          <p:nvPr/>
        </p:nvSpPr>
        <p:spPr>
          <a:xfrm rot="7317938">
            <a:off x="1033463" y="5473700"/>
            <a:ext cx="635000" cy="192088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7656" name="组合 7"/>
          <p:cNvGrpSpPr/>
          <p:nvPr/>
        </p:nvGrpSpPr>
        <p:grpSpPr>
          <a:xfrm rot="2444757">
            <a:off x="762000" y="5718175"/>
            <a:ext cx="379413" cy="288925"/>
            <a:chOff x="4897646" y="4493223"/>
            <a:chExt cx="379575" cy="288925"/>
          </a:xfrm>
        </p:grpSpPr>
        <p:sp>
          <p:nvSpPr>
            <p:cNvPr id="27657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7658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标题 4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zh-CN" altLang="en-US" sz="2800" b="1" dirty="0">
                <a:solidFill>
                  <a:srgbClr val="17375E"/>
                </a:solidFill>
              </a:rPr>
              <a:t>系统用户与功能关系　</a:t>
            </a:r>
            <a:r>
              <a:rPr lang="zh-CN" altLang="en-US" sz="2000" b="1" dirty="0">
                <a:solidFill>
                  <a:srgbClr val="17375E"/>
                </a:solidFill>
              </a:rPr>
              <a:t>（系统管理）</a:t>
            </a:r>
          </a:p>
        </p:txBody>
      </p:sp>
      <p:sp>
        <p:nvSpPr>
          <p:cNvPr id="449539" name="Rectangle 4"/>
          <p:cNvSpPr/>
          <p:nvPr/>
        </p:nvSpPr>
        <p:spPr>
          <a:xfrm>
            <a:off x="285750" y="2746375"/>
            <a:ext cx="1000125" cy="539750"/>
          </a:xfrm>
          <a:prstGeom prst="rect">
            <a:avLst/>
          </a:prstGeom>
          <a:solidFill>
            <a:srgbClr val="336699"/>
          </a:solidFill>
          <a:ln w="31750">
            <a:noFill/>
          </a:ln>
          <a:effectLst>
            <a:outerShdw dist="45791" dir="3378595" algn="ctr" rotWithShape="0">
              <a:schemeClr val="bg2"/>
            </a:outerShdw>
          </a:effectLst>
        </p:spPr>
        <p:txBody>
          <a:bodyPr lIns="0" tIns="0" rIns="0" bIns="0" anchor="ctr" anchorCtr="0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高校</a:t>
            </a:r>
          </a:p>
        </p:txBody>
      </p:sp>
      <p:sp>
        <p:nvSpPr>
          <p:cNvPr id="449540" name="Rectangle 4"/>
          <p:cNvSpPr/>
          <p:nvPr/>
        </p:nvSpPr>
        <p:spPr>
          <a:xfrm>
            <a:off x="285750" y="4289425"/>
            <a:ext cx="1000125" cy="539750"/>
          </a:xfrm>
          <a:prstGeom prst="rect">
            <a:avLst/>
          </a:prstGeom>
          <a:solidFill>
            <a:srgbClr val="336699"/>
          </a:solidFill>
          <a:ln w="31750">
            <a:noFill/>
          </a:ln>
          <a:effectLst>
            <a:outerShdw dist="45791" dir="3378595" algn="ctr" rotWithShape="0">
              <a:schemeClr val="bg2"/>
            </a:outerShdw>
          </a:effectLst>
        </p:spPr>
        <p:txBody>
          <a:bodyPr lIns="0" tIns="0" rIns="0" bIns="0" anchor="ctr" anchorCtr="0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院系</a:t>
            </a:r>
          </a:p>
        </p:txBody>
      </p:sp>
      <p:sp>
        <p:nvSpPr>
          <p:cNvPr id="449541" name="Rectangle 7"/>
          <p:cNvSpPr/>
          <p:nvPr/>
        </p:nvSpPr>
        <p:spPr>
          <a:xfrm>
            <a:off x="1357313" y="2286000"/>
            <a:ext cx="1273175" cy="328613"/>
          </a:xfrm>
          <a:prstGeom prst="rect">
            <a:avLst/>
          </a:prstGeom>
          <a:solidFill>
            <a:srgbClr val="336699"/>
          </a:solidFill>
          <a:ln w="31750">
            <a:noFill/>
          </a:ln>
          <a:effectLst>
            <a:outerShdw dist="45791" dir="3378595" algn="ctr" rotWithShape="0">
              <a:schemeClr val="bg2"/>
            </a:outerShdw>
          </a:effectLst>
        </p:spPr>
        <p:txBody>
          <a:bodyPr lIns="0" tIns="0" rIns="0" bIns="0" anchor="ctr" anchorCtr="0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高校管理员</a:t>
            </a:r>
          </a:p>
        </p:txBody>
      </p:sp>
      <p:sp>
        <p:nvSpPr>
          <p:cNvPr id="449542" name="Rectangle 7"/>
          <p:cNvSpPr/>
          <p:nvPr/>
        </p:nvSpPr>
        <p:spPr>
          <a:xfrm>
            <a:off x="1357313" y="2900363"/>
            <a:ext cx="1273175" cy="285750"/>
          </a:xfrm>
          <a:prstGeom prst="rect">
            <a:avLst/>
          </a:prstGeom>
          <a:solidFill>
            <a:srgbClr val="336699"/>
          </a:solidFill>
          <a:ln w="31750">
            <a:noFill/>
          </a:ln>
          <a:effectLst>
            <a:outerShdw dist="45791" dir="3378595" algn="ctr" rotWithShape="0">
              <a:schemeClr val="bg2"/>
            </a:outerShdw>
          </a:effectLst>
        </p:spPr>
        <p:txBody>
          <a:bodyPr lIns="0" tIns="0" rIns="0" bIns="0" anchor="ctr" anchorCtr="0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院系经办人</a:t>
            </a:r>
          </a:p>
        </p:txBody>
      </p:sp>
      <p:sp>
        <p:nvSpPr>
          <p:cNvPr id="449543" name="Rectangle 7"/>
          <p:cNvSpPr/>
          <p:nvPr/>
        </p:nvSpPr>
        <p:spPr>
          <a:xfrm>
            <a:off x="1360488" y="3471863"/>
            <a:ext cx="1273175" cy="298450"/>
          </a:xfrm>
          <a:prstGeom prst="rect">
            <a:avLst/>
          </a:prstGeom>
          <a:solidFill>
            <a:srgbClr val="336699"/>
          </a:solidFill>
          <a:ln w="31750">
            <a:noFill/>
          </a:ln>
          <a:effectLst>
            <a:outerShdw dist="45791" dir="3378595" algn="ctr" rotWithShape="0">
              <a:schemeClr val="bg2"/>
            </a:outerShdw>
          </a:effectLst>
        </p:spPr>
        <p:txBody>
          <a:bodyPr lIns="0" tIns="0" rIns="0" bIns="0" anchor="ctr" anchorCtr="0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高校负责人</a:t>
            </a:r>
          </a:p>
        </p:txBody>
      </p:sp>
      <p:sp>
        <p:nvSpPr>
          <p:cNvPr id="449544" name="Rectangle 7"/>
          <p:cNvSpPr/>
          <p:nvPr/>
        </p:nvSpPr>
        <p:spPr>
          <a:xfrm>
            <a:off x="1357313" y="4113213"/>
            <a:ext cx="1273175" cy="287337"/>
          </a:xfrm>
          <a:prstGeom prst="rect">
            <a:avLst/>
          </a:prstGeom>
          <a:solidFill>
            <a:srgbClr val="336699"/>
          </a:solidFill>
          <a:ln w="31750">
            <a:noFill/>
          </a:ln>
          <a:effectLst>
            <a:outerShdw dist="45791" dir="3378595" algn="ctr" rotWithShape="0">
              <a:schemeClr val="bg2"/>
            </a:outerShdw>
          </a:effectLst>
        </p:spPr>
        <p:txBody>
          <a:bodyPr lIns="0" tIns="0" rIns="0" bIns="0" anchor="ctr" anchorCtr="0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院系经办人</a:t>
            </a:r>
          </a:p>
        </p:txBody>
      </p:sp>
      <p:sp>
        <p:nvSpPr>
          <p:cNvPr id="449545" name="Rectangle 7"/>
          <p:cNvSpPr/>
          <p:nvPr/>
        </p:nvSpPr>
        <p:spPr>
          <a:xfrm>
            <a:off x="1360488" y="4686300"/>
            <a:ext cx="1273175" cy="331788"/>
          </a:xfrm>
          <a:prstGeom prst="rect">
            <a:avLst/>
          </a:prstGeom>
          <a:solidFill>
            <a:srgbClr val="336699"/>
          </a:solidFill>
          <a:ln w="31750">
            <a:noFill/>
          </a:ln>
          <a:effectLst>
            <a:outerShdw dist="45791" dir="3378595" algn="ctr" rotWithShape="0">
              <a:schemeClr val="bg2"/>
            </a:outerShdw>
          </a:effectLst>
        </p:spPr>
        <p:txBody>
          <a:bodyPr lIns="0" tIns="0" rIns="0" bIns="0" anchor="ctr" anchorCtr="0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院系负责人</a:t>
            </a:r>
          </a:p>
        </p:txBody>
      </p:sp>
      <p:sp>
        <p:nvSpPr>
          <p:cNvPr id="449546" name="Line 44"/>
          <p:cNvSpPr/>
          <p:nvPr/>
        </p:nvSpPr>
        <p:spPr>
          <a:xfrm flipH="1">
            <a:off x="338138" y="3940175"/>
            <a:ext cx="8027987" cy="0"/>
          </a:xfrm>
          <a:prstGeom prst="line">
            <a:avLst/>
          </a:prstGeom>
          <a:ln w="19050" cap="flat" cmpd="sng">
            <a:solidFill>
              <a:srgbClr val="969696"/>
            </a:solidFill>
            <a:prstDash val="lgDash"/>
            <a:headEnd type="none" w="med" len="med"/>
            <a:tailEnd type="none" w="med" len="med"/>
          </a:ln>
        </p:spPr>
      </p:sp>
      <p:cxnSp>
        <p:nvCxnSpPr>
          <p:cNvPr id="69" name="直接连接符 68"/>
          <p:cNvCxnSpPr/>
          <p:nvPr/>
        </p:nvCxnSpPr>
        <p:spPr>
          <a:xfrm>
            <a:off x="1436688" y="2757488"/>
            <a:ext cx="6286500" cy="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1436688" y="3328988"/>
            <a:ext cx="6286500" cy="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1436688" y="4543425"/>
            <a:ext cx="6286500" cy="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9550" name="组合 32"/>
          <p:cNvGrpSpPr/>
          <p:nvPr/>
        </p:nvGrpSpPr>
        <p:grpSpPr>
          <a:xfrm>
            <a:off x="3459162" y="2320132"/>
            <a:ext cx="1785938" cy="303213"/>
            <a:chOff x="4071934" y="3643314"/>
            <a:chExt cx="1785963" cy="303217"/>
          </a:xfrm>
        </p:grpSpPr>
        <p:sp>
          <p:nvSpPr>
            <p:cNvPr id="449558" name="AutoShape 5"/>
            <p:cNvSpPr/>
            <p:nvPr/>
          </p:nvSpPr>
          <p:spPr>
            <a:xfrm>
              <a:off x="4214811" y="3643314"/>
              <a:ext cx="1643086" cy="303217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300" dirty="0">
                  <a:latin typeface="华文楷体" panose="02010600040101010101" pitchFamily="2" charset="-122"/>
                  <a:ea typeface="华文楷体" panose="02010600040101010101" pitchFamily="2" charset="-122"/>
                  <a:sym typeface="Arial" panose="020B0604020202020204" pitchFamily="34" charset="0"/>
                </a:rPr>
                <a:t>  院系管理</a:t>
              </a:r>
            </a:p>
          </p:txBody>
        </p:sp>
        <p:sp>
          <p:nvSpPr>
            <p:cNvPr id="58" name="Oval 10"/>
            <p:cNvSpPr>
              <a:spLocks noChangeArrowheads="1"/>
            </p:cNvSpPr>
            <p:nvPr/>
          </p:nvSpPr>
          <p:spPr bwMode="auto">
            <a:xfrm>
              <a:off x="4071934" y="3643314"/>
              <a:ext cx="269879" cy="269879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49551" name="组合 32"/>
          <p:cNvGrpSpPr/>
          <p:nvPr/>
        </p:nvGrpSpPr>
        <p:grpSpPr>
          <a:xfrm>
            <a:off x="3636445" y="4115932"/>
            <a:ext cx="1785937" cy="303213"/>
            <a:chOff x="4071934" y="3643314"/>
            <a:chExt cx="1785963" cy="303217"/>
          </a:xfrm>
        </p:grpSpPr>
        <p:sp>
          <p:nvSpPr>
            <p:cNvPr id="449556" name="AutoShape 5"/>
            <p:cNvSpPr/>
            <p:nvPr/>
          </p:nvSpPr>
          <p:spPr>
            <a:xfrm>
              <a:off x="4214811" y="3643314"/>
              <a:ext cx="1643086" cy="303217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300" dirty="0">
                  <a:latin typeface="华文楷体" panose="02010600040101010101" pitchFamily="2" charset="-122"/>
                  <a:ea typeface="华文楷体" panose="02010600040101010101" pitchFamily="2" charset="-122"/>
                  <a:sym typeface="Arial" panose="020B0604020202020204" pitchFamily="34" charset="0"/>
                </a:rPr>
                <a:t>  专业管理</a:t>
              </a:r>
            </a:p>
          </p:txBody>
        </p:sp>
        <p:sp>
          <p:nvSpPr>
            <p:cNvPr id="67" name="Oval 10"/>
            <p:cNvSpPr>
              <a:spLocks noChangeArrowheads="1"/>
            </p:cNvSpPr>
            <p:nvPr/>
          </p:nvSpPr>
          <p:spPr bwMode="auto">
            <a:xfrm>
              <a:off x="4071934" y="3643314"/>
              <a:ext cx="269879" cy="269879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449552" name="组合 32"/>
          <p:cNvGrpSpPr/>
          <p:nvPr/>
        </p:nvGrpSpPr>
        <p:grpSpPr>
          <a:xfrm>
            <a:off x="5287445" y="4132602"/>
            <a:ext cx="1785938" cy="303213"/>
            <a:chOff x="4071934" y="3643314"/>
            <a:chExt cx="1785963" cy="303217"/>
          </a:xfrm>
        </p:grpSpPr>
        <p:sp>
          <p:nvSpPr>
            <p:cNvPr id="449554" name="AutoShape 5"/>
            <p:cNvSpPr/>
            <p:nvPr/>
          </p:nvSpPr>
          <p:spPr>
            <a:xfrm>
              <a:off x="4214811" y="3643314"/>
              <a:ext cx="1643086" cy="303217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</a:ln>
            <a:effectLst>
              <a:outerShdw dist="17961" dir="2699999" algn="ctr" rotWithShape="0">
                <a:srgbClr val="7F8891"/>
              </a:outerShdw>
            </a:effectLst>
          </p:spPr>
          <p:txBody>
            <a:bodyPr tIns="0" bIns="0" anchor="ctr" anchorCtr="0"/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1300" dirty="0">
                  <a:latin typeface="华文楷体" panose="02010600040101010101" pitchFamily="2" charset="-122"/>
                  <a:ea typeface="华文楷体" panose="02010600040101010101" pitchFamily="2" charset="-122"/>
                  <a:sym typeface="Arial" panose="020B0604020202020204" pitchFamily="34" charset="0"/>
                </a:rPr>
                <a:t>  班级管理</a:t>
              </a:r>
            </a:p>
          </p:txBody>
        </p:sp>
        <p:sp>
          <p:nvSpPr>
            <p:cNvPr id="80" name="Oval 10"/>
            <p:cNvSpPr>
              <a:spLocks noChangeArrowheads="1"/>
            </p:cNvSpPr>
            <p:nvPr/>
          </p:nvSpPr>
          <p:spPr bwMode="auto">
            <a:xfrm>
              <a:off x="4071934" y="3643314"/>
              <a:ext cx="269879" cy="269879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3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630B44D4-9F6F-B142-4315-733ADCFC58B4}"/>
              </a:ext>
            </a:extLst>
          </p:cNvPr>
          <p:cNvSpPr/>
          <p:nvPr/>
        </p:nvSpPr>
        <p:spPr bwMode="auto">
          <a:xfrm>
            <a:off x="3594099" y="4071457"/>
            <a:ext cx="1143000" cy="457200"/>
          </a:xfrm>
          <a:prstGeom prst="ellipse">
            <a:avLst/>
          </a:prstGeom>
          <a:noFill/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/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A6B6181E-5A0E-C8F7-5CBB-92D915C6FD9D}"/>
              </a:ext>
            </a:extLst>
          </p:cNvPr>
          <p:cNvSpPr/>
          <p:nvPr/>
        </p:nvSpPr>
        <p:spPr bwMode="auto">
          <a:xfrm>
            <a:off x="5289249" y="4047786"/>
            <a:ext cx="1143000" cy="457200"/>
          </a:xfrm>
          <a:prstGeom prst="ellipse">
            <a:avLst/>
          </a:prstGeom>
          <a:noFill/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/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6868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620838"/>
            <a:ext cx="6959600" cy="4319587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8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基本信息管理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批量确认变更（续）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676" name="文本占位符 3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  <a:endParaRPr lang="en-US" altLang="zh-CN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30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020888" y="4724400"/>
            <a:ext cx="2444750" cy="660400"/>
          </a:xfrm>
          <a:prstGeom prst="flowChartAlternateProcess">
            <a:avLst/>
          </a:prstGeom>
          <a:solidFill>
            <a:srgbClr val="D3E2F1"/>
          </a:solidFill>
          <a:ln w="9525">
            <a:noFill/>
            <a:miter lim="800000"/>
          </a:ln>
          <a:effectLst>
            <a:outerShdw dist="17961" dir="2700000" algn="ctr" rotWithShape="0">
              <a:srgbClr val="D3E2F1">
                <a:gamma/>
                <a:shade val="60000"/>
                <a:invGamma/>
              </a:srgbClr>
            </a:outerShdw>
          </a:effectLst>
        </p:spPr>
        <p:txBody>
          <a:bodyPr t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“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拒绝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”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按钮，进入填写拒绝原因页面。</a:t>
            </a:r>
          </a:p>
        </p:txBody>
      </p:sp>
      <p:sp>
        <p:nvSpPr>
          <p:cNvPr id="28679" name="Line 6"/>
          <p:cNvSpPr/>
          <p:nvPr/>
        </p:nvSpPr>
        <p:spPr>
          <a:xfrm rot="7317938">
            <a:off x="1565275" y="5638800"/>
            <a:ext cx="635000" cy="192088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8680" name="组合 7"/>
          <p:cNvGrpSpPr/>
          <p:nvPr/>
        </p:nvGrpSpPr>
        <p:grpSpPr>
          <a:xfrm rot="2444757">
            <a:off x="1343025" y="5759450"/>
            <a:ext cx="379413" cy="288925"/>
            <a:chOff x="4897646" y="4493223"/>
            <a:chExt cx="379575" cy="288925"/>
          </a:xfrm>
        </p:grpSpPr>
        <p:sp>
          <p:nvSpPr>
            <p:cNvPr id="28681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8682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8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基本信息管理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批量确认变更（续）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699" name="文本占位符 3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31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29701" name="Picture 2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1800" y="1619250"/>
            <a:ext cx="3752850" cy="2601913"/>
          </a:xfrm>
          <a:ln w="3175">
            <a:solidFill>
              <a:srgbClr val="002060">
                <a:alpha val="100000"/>
              </a:srgbClr>
            </a:solidFill>
            <a:miter lim="800000"/>
            <a:headEnd/>
            <a:tailEnd/>
          </a:ln>
        </p:spPr>
      </p:pic>
      <p:grpSp>
        <p:nvGrpSpPr>
          <p:cNvPr id="29702" name="组合 9"/>
          <p:cNvGrpSpPr/>
          <p:nvPr/>
        </p:nvGrpSpPr>
        <p:grpSpPr>
          <a:xfrm>
            <a:off x="4643438" y="1857375"/>
            <a:ext cx="2214562" cy="627063"/>
            <a:chOff x="5802323" y="3159125"/>
            <a:chExt cx="2214562" cy="627065"/>
          </a:xfrm>
        </p:grpSpPr>
        <p:sp>
          <p:nvSpPr>
            <p:cNvPr id="15" name="AutoShape 5"/>
            <p:cNvSpPr>
              <a:spLocks noChangeArrowheads="1"/>
            </p:cNvSpPr>
            <p:nvPr/>
          </p:nvSpPr>
          <p:spPr bwMode="auto"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输入拒绝原因。</a:t>
              </a: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9703" name="Line 6"/>
          <p:cNvSpPr/>
          <p:nvPr/>
        </p:nvSpPr>
        <p:spPr>
          <a:xfrm rot="7317938">
            <a:off x="3617913" y="2074863"/>
            <a:ext cx="908050" cy="781050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29704" name="组合 14"/>
          <p:cNvGrpSpPr/>
          <p:nvPr/>
        </p:nvGrpSpPr>
        <p:grpSpPr>
          <a:xfrm>
            <a:off x="1714500" y="4572000"/>
            <a:ext cx="2571750" cy="785813"/>
            <a:chOff x="5802323" y="3159125"/>
            <a:chExt cx="2571768" cy="785817"/>
          </a:xfrm>
        </p:grpSpPr>
        <p:sp>
          <p:nvSpPr>
            <p:cNvPr id="19" name="AutoShape 5"/>
            <p:cNvSpPr>
              <a:spLocks noChangeArrowheads="1"/>
            </p:cNvSpPr>
            <p:nvPr/>
          </p:nvSpPr>
          <p:spPr bwMode="auto"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输入拒绝原因后，点击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“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确定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”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按钮，系统保存信息。</a:t>
              </a:r>
              <a:endParaRPr kumimoji="0" 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9705" name="组合 18"/>
          <p:cNvGrpSpPr/>
          <p:nvPr/>
        </p:nvGrpSpPr>
        <p:grpSpPr>
          <a:xfrm rot="2471493">
            <a:off x="900113" y="3946525"/>
            <a:ext cx="379412" cy="288925"/>
            <a:chOff x="4897646" y="4493223"/>
            <a:chExt cx="379575" cy="288925"/>
          </a:xfrm>
        </p:grpSpPr>
        <p:sp>
          <p:nvSpPr>
            <p:cNvPr id="29707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29708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6" name="Line 6"/>
          <p:cNvSpPr/>
          <p:nvPr/>
        </p:nvSpPr>
        <p:spPr>
          <a:xfrm rot="7317938" flipH="1">
            <a:off x="1338263" y="4040188"/>
            <a:ext cx="180975" cy="787400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20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619250"/>
            <a:ext cx="8280400" cy="432117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8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基本信息管理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重置密码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24" name="文本占位符 3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5" name="灯片编号占位符 4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32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grpSp>
        <p:nvGrpSpPr>
          <p:cNvPr id="30726" name="组合 15"/>
          <p:cNvGrpSpPr/>
          <p:nvPr/>
        </p:nvGrpSpPr>
        <p:grpSpPr>
          <a:xfrm>
            <a:off x="1477963" y="3365500"/>
            <a:ext cx="2214562" cy="627063"/>
            <a:chOff x="5802323" y="3159125"/>
            <a:chExt cx="2214562" cy="627065"/>
          </a:xfrm>
        </p:grpSpPr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5929323" y="3284538"/>
              <a:ext cx="2087562" cy="501652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选择需要重置密码的学生基本信息。</a:t>
              </a:r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5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0727" name="组合 26"/>
          <p:cNvGrpSpPr/>
          <p:nvPr/>
        </p:nvGrpSpPr>
        <p:grpSpPr>
          <a:xfrm rot="2471493">
            <a:off x="539750" y="2781300"/>
            <a:ext cx="379413" cy="288925"/>
            <a:chOff x="4897646" y="4493223"/>
            <a:chExt cx="379575" cy="288925"/>
          </a:xfrm>
        </p:grpSpPr>
        <p:sp>
          <p:nvSpPr>
            <p:cNvPr id="30736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0737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28" name="Line 6"/>
          <p:cNvSpPr/>
          <p:nvPr/>
        </p:nvSpPr>
        <p:spPr>
          <a:xfrm rot="7317938" flipH="1">
            <a:off x="1146175" y="3038475"/>
            <a:ext cx="92075" cy="730250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30729" name="组合 20"/>
          <p:cNvGrpSpPr/>
          <p:nvPr/>
        </p:nvGrpSpPr>
        <p:grpSpPr>
          <a:xfrm>
            <a:off x="3905250" y="4724400"/>
            <a:ext cx="2571750" cy="785813"/>
            <a:chOff x="5802323" y="3159125"/>
            <a:chExt cx="2571768" cy="785817"/>
          </a:xfrm>
        </p:grpSpPr>
        <p:sp>
          <p:nvSpPr>
            <p:cNvPr id="15" name="AutoShape 5"/>
            <p:cNvSpPr>
              <a:spLocks noChangeArrowheads="1"/>
            </p:cNvSpPr>
            <p:nvPr/>
          </p:nvSpPr>
          <p:spPr bwMode="auto"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“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重置密码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”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按钮，系统重置学生密码。</a:t>
              </a:r>
            </a:p>
          </p:txBody>
        </p:sp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0730" name="Line 6"/>
          <p:cNvSpPr/>
          <p:nvPr/>
        </p:nvSpPr>
        <p:spPr>
          <a:xfrm rot="7317938">
            <a:off x="3357563" y="5419725"/>
            <a:ext cx="709612" cy="231775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30731" name="组合 23"/>
          <p:cNvGrpSpPr/>
          <p:nvPr/>
        </p:nvGrpSpPr>
        <p:grpSpPr>
          <a:xfrm rot="2471493">
            <a:off x="3167063" y="5754688"/>
            <a:ext cx="379412" cy="288925"/>
            <a:chOff x="4897646" y="4493223"/>
            <a:chExt cx="379575" cy="288925"/>
          </a:xfrm>
        </p:grpSpPr>
        <p:sp>
          <p:nvSpPr>
            <p:cNvPr id="30732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0733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0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8280400" cy="432117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1747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lang="zh-CN" altLang="en-US" sz="2800" b="1" dirty="0">
                <a:solidFill>
                  <a:srgbClr val="17375E"/>
                </a:solidFill>
              </a:rPr>
              <a:t>基本信息管理     </a:t>
            </a:r>
            <a:r>
              <a:rPr lang="zh-CN" altLang="en-US" sz="2000" b="1" dirty="0">
                <a:solidFill>
                  <a:srgbClr val="17375E"/>
                </a:solidFill>
              </a:rPr>
              <a:t>在线注册名单</a:t>
            </a:r>
          </a:p>
        </p:txBody>
      </p:sp>
      <p:sp>
        <p:nvSpPr>
          <p:cNvPr id="11267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  <a:t>33</a:t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1749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grpSp>
        <p:nvGrpSpPr>
          <p:cNvPr id="31750" name="组合 7"/>
          <p:cNvGrpSpPr/>
          <p:nvPr/>
        </p:nvGrpSpPr>
        <p:grpSpPr>
          <a:xfrm rot="2444757">
            <a:off x="4162425" y="5753100"/>
            <a:ext cx="379413" cy="288925"/>
            <a:chOff x="4897646" y="4493223"/>
            <a:chExt cx="379575" cy="288925"/>
          </a:xfrm>
        </p:grpSpPr>
        <p:sp>
          <p:nvSpPr>
            <p:cNvPr id="31753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1754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5305425" y="4953000"/>
            <a:ext cx="2444750" cy="704850"/>
          </a:xfrm>
          <a:prstGeom prst="flowChartAlternateProcess">
            <a:avLst/>
          </a:prstGeom>
          <a:solidFill>
            <a:srgbClr val="D3E2F1"/>
          </a:solidFill>
          <a:ln w="9525">
            <a:noFill/>
            <a:miter lim="800000"/>
          </a:ln>
          <a:effectLst>
            <a:outerShdw dist="17961" dir="2700000" algn="ctr" rotWithShape="0">
              <a:srgbClr val="D3E2F1">
                <a:gamma/>
                <a:shade val="60000"/>
                <a:invGamma/>
              </a:srgbClr>
            </a:outerShdw>
          </a:effectLst>
        </p:spPr>
        <p:txBody>
          <a:bodyPr t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点击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“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在线注册名单管理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”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按钮，系统进入在线注册名单概要信息页面。</a:t>
            </a:r>
          </a:p>
        </p:txBody>
      </p:sp>
      <p:sp>
        <p:nvSpPr>
          <p:cNvPr id="31752" name="Line 6"/>
          <p:cNvSpPr/>
          <p:nvPr/>
        </p:nvSpPr>
        <p:spPr>
          <a:xfrm rot="7317938">
            <a:off x="4381500" y="5373688"/>
            <a:ext cx="831850" cy="355600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截图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7929563" cy="447357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2771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lang="zh-CN" altLang="en-US" sz="2800" b="1" dirty="0">
                <a:solidFill>
                  <a:srgbClr val="17375E"/>
                </a:solidFill>
              </a:rPr>
              <a:t>基本信息管理     </a:t>
            </a:r>
            <a:r>
              <a:rPr lang="zh-CN" altLang="en-US" sz="2000" b="1" dirty="0">
                <a:solidFill>
                  <a:srgbClr val="17375E"/>
                </a:solidFill>
              </a:rPr>
              <a:t>在线注册名单</a:t>
            </a:r>
            <a:r>
              <a:rPr lang="en-US" altLang="zh-CN" sz="2000" b="1" dirty="0">
                <a:solidFill>
                  <a:srgbClr val="17375E"/>
                </a:solidFill>
              </a:rPr>
              <a:t>—</a:t>
            </a:r>
            <a:r>
              <a:rPr lang="zh-CN" altLang="en-US" sz="2000" b="1" dirty="0">
                <a:solidFill>
                  <a:srgbClr val="17375E"/>
                </a:solidFill>
              </a:rPr>
              <a:t>删除</a:t>
            </a:r>
          </a:p>
        </p:txBody>
      </p:sp>
      <p:sp>
        <p:nvSpPr>
          <p:cNvPr id="12291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  <a:t>34</a:t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2773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grpSp>
        <p:nvGrpSpPr>
          <p:cNvPr id="32774" name="组合 11"/>
          <p:cNvGrpSpPr/>
          <p:nvPr/>
        </p:nvGrpSpPr>
        <p:grpSpPr>
          <a:xfrm>
            <a:off x="1857375" y="3302000"/>
            <a:ext cx="2786063" cy="698500"/>
            <a:chOff x="5802323" y="3159125"/>
            <a:chExt cx="2786121" cy="698504"/>
          </a:xfrm>
        </p:grpSpPr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>
              <a:off x="5929326" y="3284539"/>
              <a:ext cx="2659118" cy="573090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选择要删除的在线注册名单信息。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81" cy="269877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2775" name="Line 6"/>
          <p:cNvSpPr/>
          <p:nvPr/>
        </p:nvSpPr>
        <p:spPr>
          <a:xfrm rot="7317938" flipH="1">
            <a:off x="1325563" y="2684463"/>
            <a:ext cx="349250" cy="1060450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2776" name="Line 6"/>
          <p:cNvSpPr/>
          <p:nvPr/>
        </p:nvSpPr>
        <p:spPr>
          <a:xfrm rot="7317938">
            <a:off x="2182813" y="5572125"/>
            <a:ext cx="623887" cy="117475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32777" name="组合 18"/>
          <p:cNvGrpSpPr/>
          <p:nvPr/>
        </p:nvGrpSpPr>
        <p:grpSpPr>
          <a:xfrm rot="2471493">
            <a:off x="2057400" y="5837238"/>
            <a:ext cx="379413" cy="288925"/>
            <a:chOff x="4897646" y="4493223"/>
            <a:chExt cx="379575" cy="288925"/>
          </a:xfrm>
        </p:grpSpPr>
        <p:sp>
          <p:nvSpPr>
            <p:cNvPr id="32784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2785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8" name="组合 20"/>
          <p:cNvGrpSpPr/>
          <p:nvPr/>
        </p:nvGrpSpPr>
        <p:grpSpPr>
          <a:xfrm>
            <a:off x="2566988" y="4865688"/>
            <a:ext cx="3071812" cy="785812"/>
            <a:chOff x="1500166" y="4643446"/>
            <a:chExt cx="3071834" cy="785812"/>
          </a:xfrm>
        </p:grpSpPr>
        <p:sp>
          <p:nvSpPr>
            <p:cNvPr id="16" name="AutoShape 5"/>
            <p:cNvSpPr>
              <a:spLocks noChangeArrowheads="1"/>
            </p:cNvSpPr>
            <p:nvPr/>
          </p:nvSpPr>
          <p:spPr bwMode="auto">
            <a:xfrm>
              <a:off x="1652567" y="4768858"/>
              <a:ext cx="2919433" cy="660400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“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删除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”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按钮，系统删除在线注册名单信息。</a:t>
              </a:r>
              <a:endParaRPr kumimoji="0" 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1500166" y="4643446"/>
              <a:ext cx="285752" cy="285750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2779" name="组合 18"/>
          <p:cNvGrpSpPr/>
          <p:nvPr/>
        </p:nvGrpSpPr>
        <p:grpSpPr>
          <a:xfrm rot="2471493">
            <a:off x="833438" y="2419350"/>
            <a:ext cx="379412" cy="288925"/>
            <a:chOff x="4897646" y="4493223"/>
            <a:chExt cx="379575" cy="288925"/>
          </a:xfrm>
        </p:grpSpPr>
        <p:sp>
          <p:nvSpPr>
            <p:cNvPr id="32780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2781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截图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1619250"/>
            <a:ext cx="7929563" cy="447357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3795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en-US" altLang="zh-CN" sz="2800" b="1" dirty="0">
                <a:solidFill>
                  <a:srgbClr val="17375E"/>
                </a:solidFill>
              </a:rPr>
              <a:t>4.</a:t>
            </a:r>
            <a:r>
              <a:rPr lang="zh-CN" altLang="en-US" sz="2800" b="1" dirty="0">
                <a:solidFill>
                  <a:srgbClr val="17375E"/>
                </a:solidFill>
              </a:rPr>
              <a:t>基本信息管理     </a:t>
            </a:r>
            <a:r>
              <a:rPr lang="zh-CN" altLang="en-US" sz="2000" b="1" dirty="0">
                <a:solidFill>
                  <a:srgbClr val="17375E"/>
                </a:solidFill>
              </a:rPr>
              <a:t>在线注册名单</a:t>
            </a:r>
            <a:r>
              <a:rPr lang="en-US" altLang="zh-CN" sz="2000" b="1" dirty="0">
                <a:solidFill>
                  <a:srgbClr val="17375E"/>
                </a:solidFill>
              </a:rPr>
              <a:t>—</a:t>
            </a:r>
            <a:r>
              <a:rPr lang="zh-CN" altLang="en-US" sz="2000" b="1" dirty="0">
                <a:solidFill>
                  <a:srgbClr val="17375E"/>
                </a:solidFill>
              </a:rPr>
              <a:t>重置密码</a:t>
            </a:r>
          </a:p>
        </p:txBody>
      </p:sp>
      <p:sp>
        <p:nvSpPr>
          <p:cNvPr id="15363" name="灯片编号占位符 3"/>
          <p:cNvSpPr txBox="1">
            <a:spLocks noGrp="1"/>
          </p:cNvSpPr>
          <p:nvPr/>
        </p:nvSpPr>
        <p:spPr bwMode="auto">
          <a:xfrm>
            <a:off x="3509963" y="6215063"/>
            <a:ext cx="2133600" cy="3651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algn="ctr"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  <a:t>35</a:t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3797" name="文本占位符 22"/>
          <p:cNvSpPr>
            <a:spLocks noGrp="1"/>
          </p:cNvSpPr>
          <p:nvPr>
            <p:ph type="body" sz="quarter"/>
          </p:nvPr>
        </p:nvSpPr>
        <p:spPr>
          <a:xfrm>
            <a:off x="500063" y="1000125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  <a:endParaRPr lang="en-US" altLang="zh-CN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180975" lvl="0" indent="-180975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访问路径：学生管理→基本信息管理</a:t>
            </a:r>
          </a:p>
        </p:txBody>
      </p:sp>
      <p:sp>
        <p:nvSpPr>
          <p:cNvPr id="33798" name="Line 6"/>
          <p:cNvSpPr/>
          <p:nvPr/>
        </p:nvSpPr>
        <p:spPr>
          <a:xfrm rot="7317938" flipH="1">
            <a:off x="1025525" y="2889250"/>
            <a:ext cx="376238" cy="403225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3799" name="Line 6"/>
          <p:cNvSpPr/>
          <p:nvPr/>
        </p:nvSpPr>
        <p:spPr>
          <a:xfrm rot="7317938">
            <a:off x="1277938" y="5541963"/>
            <a:ext cx="725487" cy="219075"/>
          </a:xfrm>
          <a:prstGeom prst="line">
            <a:avLst/>
          </a:prstGeom>
          <a:ln w="19050" cap="flat" cmpd="sng">
            <a:solidFill>
              <a:srgbClr val="000066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33800" name="组合 20"/>
          <p:cNvGrpSpPr/>
          <p:nvPr/>
        </p:nvGrpSpPr>
        <p:grpSpPr>
          <a:xfrm>
            <a:off x="1855788" y="4902200"/>
            <a:ext cx="2571750" cy="785813"/>
            <a:chOff x="5802323" y="3159125"/>
            <a:chExt cx="2571768" cy="785817"/>
          </a:xfrm>
        </p:grpSpPr>
        <p:sp>
          <p:nvSpPr>
            <p:cNvPr id="22" name="AutoShape 5"/>
            <p:cNvSpPr>
              <a:spLocks noChangeArrowheads="1"/>
            </p:cNvSpPr>
            <p:nvPr/>
          </p:nvSpPr>
          <p:spPr bwMode="auto">
            <a:xfrm>
              <a:off x="5929324" y="3284539"/>
              <a:ext cx="2444767" cy="660403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点击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“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重置密码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”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按钮，系统显示确认操作提示框。</a:t>
              </a:r>
            </a:p>
          </p:txBody>
        </p:sp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7" cy="269876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3801" name="组合 23"/>
          <p:cNvGrpSpPr/>
          <p:nvPr/>
        </p:nvGrpSpPr>
        <p:grpSpPr>
          <a:xfrm rot="2471493">
            <a:off x="1168400" y="5876925"/>
            <a:ext cx="379413" cy="288925"/>
            <a:chOff x="4897646" y="4493223"/>
            <a:chExt cx="379575" cy="288925"/>
          </a:xfrm>
        </p:grpSpPr>
        <p:sp>
          <p:nvSpPr>
            <p:cNvPr id="33812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3813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2" name="组合 26"/>
          <p:cNvGrpSpPr/>
          <p:nvPr/>
        </p:nvGrpSpPr>
        <p:grpSpPr>
          <a:xfrm rot="2471493">
            <a:off x="833438" y="2446338"/>
            <a:ext cx="379412" cy="288925"/>
            <a:chOff x="4897646" y="4493223"/>
            <a:chExt cx="379575" cy="288925"/>
          </a:xfrm>
        </p:grpSpPr>
        <p:sp>
          <p:nvSpPr>
            <p:cNvPr id="33810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3811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3" name="组合 26"/>
          <p:cNvGrpSpPr/>
          <p:nvPr/>
        </p:nvGrpSpPr>
        <p:grpSpPr>
          <a:xfrm rot="2471493">
            <a:off x="3430588" y="3375025"/>
            <a:ext cx="379412" cy="288925"/>
            <a:chOff x="4897646" y="4493223"/>
            <a:chExt cx="379575" cy="288925"/>
          </a:xfrm>
        </p:grpSpPr>
        <p:sp>
          <p:nvSpPr>
            <p:cNvPr id="33808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33809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3804" name="图片 30" descr="截图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38" y="2928938"/>
            <a:ext cx="1995487" cy="8572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805" name="组合 15"/>
          <p:cNvGrpSpPr/>
          <p:nvPr/>
        </p:nvGrpSpPr>
        <p:grpSpPr>
          <a:xfrm>
            <a:off x="428625" y="3286125"/>
            <a:ext cx="2428875" cy="714375"/>
            <a:chOff x="5802323" y="3159125"/>
            <a:chExt cx="2428870" cy="714380"/>
          </a:xfrm>
        </p:grpSpPr>
        <p:sp>
          <p:nvSpPr>
            <p:cNvPr id="28" name="AutoShape 5"/>
            <p:cNvSpPr>
              <a:spLocks noChangeArrowheads="1"/>
            </p:cNvSpPr>
            <p:nvPr/>
          </p:nvSpPr>
          <p:spPr bwMode="auto">
            <a:xfrm>
              <a:off x="5929323" y="3284539"/>
              <a:ext cx="2301870" cy="588966"/>
            </a:xfrm>
            <a:prstGeom prst="flowChartAlternateProcess">
              <a:avLst/>
            </a:prstGeom>
            <a:solidFill>
              <a:srgbClr val="D3E2F1"/>
            </a:solidFill>
            <a:ln w="9525">
              <a:noFill/>
              <a:miter lim="800000"/>
            </a:ln>
            <a:effectLst>
              <a:outerShdw dist="17961" dir="2700000" algn="ctr" rotWithShape="0">
                <a:srgbClr val="D3E2F1">
                  <a:gamma/>
                  <a:shade val="60000"/>
                  <a:invGamma/>
                </a:srgbClr>
              </a:outerShdw>
            </a:effectLst>
          </p:spPr>
          <p:txBody>
            <a:bodyPr t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选择需要重置密码的在线注册名单。</a:t>
              </a:r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5802323" y="3159125"/>
              <a:ext cx="269874" cy="269877"/>
            </a:xfrm>
            <a:prstGeom prst="ellipse">
              <a:avLst/>
            </a:prstGeom>
            <a:solidFill>
              <a:srgbClr val="666699"/>
            </a:solidFill>
            <a:ln w="9525">
              <a:noFill/>
              <a:rou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0" rIns="0" bIns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Verdana" panose="020B0604030504040204" pitchFamily="34" charset="0"/>
                  <a:ea typeface="华文楷体" panose="02010600040101010101" pitchFamily="2" charset="-122"/>
                  <a:cs typeface="+mn-cs"/>
                  <a:sym typeface="Arial" panose="020B0604020202020204" pitchFamily="34" charset="0"/>
                </a:rPr>
                <a:t>1</a:t>
              </a:r>
              <a:endParaRPr kumimoji="0" lang="zh-CN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华文楷体" panose="02010600040101010101" pitchFamily="2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22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575"/>
            <a:ext cx="9858375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500063" y="1714500"/>
            <a:ext cx="7772400" cy="14700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 w="19050">
                  <a:solidFill>
                    <a:srgbClr val="464646">
                      <a:tint val="1000"/>
                    </a:srgbClr>
                  </a:solidFill>
                  <a:prstDash val="solid"/>
                </a:ln>
                <a:solidFill>
                  <a:srgbClr val="EB641B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感谢聆听！敬请指导！ 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542724" name="灯片编号占位符 4"/>
          <p:cNvSpPr txBox="1">
            <a:spLocks noGrp="1"/>
          </p:cNvSpPr>
          <p:nvPr/>
        </p:nvSpPr>
        <p:spPr>
          <a:xfrm>
            <a:off x="7010400" y="6215063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36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600200"/>
            <a:ext cx="7191375" cy="4324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14313"/>
            <a:ext cx="8229600" cy="642938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登录</a:t>
            </a:r>
          </a:p>
        </p:txBody>
      </p:sp>
      <p:sp>
        <p:nvSpPr>
          <p:cNvPr id="17411" name="文本占位符 5"/>
          <p:cNvSpPr>
            <a:spLocks noGrp="1"/>
          </p:cNvSpPr>
          <p:nvPr>
            <p:ph type="body" sz="quarter"/>
          </p:nvPr>
        </p:nvSpPr>
        <p:spPr>
          <a:xfrm>
            <a:off x="492443" y="990600"/>
            <a:ext cx="8215312" cy="642938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400"/>
            </a:lvl1pPr>
            <a:lvl2pPr lvl="1">
              <a:buClrTx/>
              <a:buSzTx/>
              <a:buFont typeface="Arial" panose="020B0604020202020204" pitchFamily="34" charset="0"/>
              <a:defRPr sz="2000"/>
            </a:lvl2pPr>
            <a:lvl3pPr lvl="2">
              <a:buClrTx/>
              <a:buSzTx/>
              <a:buFont typeface="Arial" panose="020B0604020202020204" pitchFamily="34" charset="0"/>
              <a:defRPr sz="1800"/>
            </a:lvl3pPr>
            <a:lvl4pPr lvl="3">
              <a:buClrTx/>
              <a:buSzTx/>
              <a:buFont typeface="Arial" panose="020B0604020202020204" pitchFamily="34" charset="0"/>
              <a:defRPr sz="1600"/>
            </a:lvl4pPr>
            <a:lvl5pPr lvl="4">
              <a:buClrTx/>
              <a:buSzTx/>
              <a:buFont typeface="Arial" panose="020B0604020202020204" pitchFamily="34" charset="0"/>
              <a:defRPr sz="1600"/>
            </a:lvl5pPr>
          </a:lstStyle>
          <a:p>
            <a:pPr marL="180975" lvl="0" indent="-180975" eaLnBrk="1" hangingPunct="1">
              <a:buFont typeface="Wingdings" panose="05000000000000000000" pitchFamily="2" charset="2"/>
              <a:buChar char="n"/>
            </a:pP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en-US" altLang="zh-CN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IE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浏览器中输入网址https://zxdk.cdb.com.cn:446/，根据提示，选择业务类型为“高校”进行登录。</a:t>
            </a:r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509963" y="6215063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pPr algn="ctr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  <a:t>4</a:t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grpSp>
        <p:nvGrpSpPr>
          <p:cNvPr id="17414" name="组合 10"/>
          <p:cNvGrpSpPr/>
          <p:nvPr/>
        </p:nvGrpSpPr>
        <p:grpSpPr>
          <a:xfrm rot="2471493">
            <a:off x="4604385" y="3501708"/>
            <a:ext cx="379413" cy="288925"/>
            <a:chOff x="4897646" y="4493223"/>
            <a:chExt cx="379575" cy="288925"/>
          </a:xfrm>
        </p:grpSpPr>
        <p:sp>
          <p:nvSpPr>
            <p:cNvPr id="17416" name="Line 7"/>
            <p:cNvSpPr/>
            <p:nvPr/>
          </p:nvSpPr>
          <p:spPr>
            <a:xfrm rot="-1169779" flipH="1" flipV="1">
              <a:off x="5060370" y="4597402"/>
              <a:ext cx="216851" cy="142875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7417" name="AutoShape 8"/>
            <p:cNvSpPr/>
            <p:nvPr/>
          </p:nvSpPr>
          <p:spPr>
            <a:xfrm rot="-1169779">
              <a:off x="4897646" y="4493223"/>
              <a:ext cx="290198" cy="288925"/>
            </a:xfrm>
            <a:custGeom>
              <a:avLst/>
              <a:gdLst>
                <a:gd name="txL" fmla="*/ 3204 w 21600"/>
                <a:gd name="txT" fmla="*/ 3204 h 21600"/>
                <a:gd name="txR" fmla="*/ 18396 w 21600"/>
                <a:gd name="txB" fmla="*/ 18396 h 21600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22225" cap="flat" cmpd="sng">
              <a:solidFill>
                <a:srgbClr val="FF0000">
                  <a:alpha val="25882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zh-CN" dirty="0">
                <a:latin typeface="Arial" panose="020B0604020202020204" pitchFamily="34" charset="0"/>
              </a:endParaRPr>
            </a:p>
          </p:txBody>
        </p:sp>
      </p:grpSp>
      <p:sp>
        <p:nvSpPr>
          <p:cNvPr id="12" name="AutoShape 31"/>
          <p:cNvSpPr>
            <a:spLocks noChangeArrowheads="1"/>
          </p:cNvSpPr>
          <p:nvPr/>
        </p:nvSpPr>
        <p:spPr bwMode="auto">
          <a:xfrm>
            <a:off x="4707890" y="3886200"/>
            <a:ext cx="2155190" cy="571500"/>
          </a:xfrm>
          <a:prstGeom prst="flowChartAlternateProcess">
            <a:avLst/>
          </a:prstGeom>
          <a:solidFill>
            <a:srgbClr val="D3E2F1"/>
          </a:solidFill>
          <a:ln w="9525">
            <a:noFill/>
            <a:miter lim="800000"/>
          </a:ln>
          <a:effectLst>
            <a:outerShdw dist="17961" dir="2700000" algn="ctr" rotWithShape="0">
              <a:srgbClr val="D3E2F1">
                <a:gamma/>
                <a:shade val="60000"/>
                <a:invGamma/>
              </a:srgbClr>
            </a:outerShdw>
          </a:effectLst>
        </p:spPr>
        <p:txBody>
          <a:bodyPr t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选择业务类型为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“</a:t>
            </a:r>
            <a:r>
              <a: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高校</a:t>
            </a: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Arial" panose="020B0604020202020204" pitchFamily="34" charset="0"/>
              </a:rPr>
              <a:t>”</a:t>
            </a: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3813BA2-A5FB-07AF-5376-7C0772284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8864"/>
            <a:ext cx="71628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学院</a:t>
            </a: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管理员账户登录，</a:t>
            </a:r>
            <a:r>
              <a: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登录名在口令牌背面，密码默认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666666</a:t>
            </a:r>
            <a:r>
              <a: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登录成功后，如下界面</a:t>
            </a:r>
            <a:r>
              <a:rPr kumimoji="0" lang="zh-CN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，点击进入机构管理页面。</a:t>
            </a:r>
            <a:endParaRPr kumimoji="0" lang="zh-CN" altLang="zh-CN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图片 2" descr="2">
            <a:extLst>
              <a:ext uri="{FF2B5EF4-FFF2-40B4-BE49-F238E27FC236}">
                <a16:creationId xmlns:a16="http://schemas.microsoft.com/office/drawing/2014/main" id="{C7216326-880E-D056-33BC-63578BE7A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133602"/>
            <a:ext cx="6172200" cy="419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8BB2A707-3B6F-4390-2D3D-2ADA851B5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5048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B1DC197-231D-3C40-2C38-202824FA9634}"/>
              </a:ext>
            </a:extLst>
          </p:cNvPr>
          <p:cNvSpPr/>
          <p:nvPr/>
        </p:nvSpPr>
        <p:spPr bwMode="auto">
          <a:xfrm>
            <a:off x="2743200" y="2286000"/>
            <a:ext cx="381000" cy="457200"/>
          </a:xfrm>
          <a:prstGeom prst="ellipse">
            <a:avLst/>
          </a:prstGeom>
          <a:noFill/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/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A235A98E-4524-A35A-314C-8F6A120FB246}"/>
              </a:ext>
            </a:extLst>
          </p:cNvPr>
          <p:cNvSpPr txBox="1">
            <a:spLocks/>
          </p:cNvSpPr>
          <p:nvPr/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endParaRPr lang="zh-CN" altLang="en-US" sz="2000" b="1" kern="0" dirty="0">
              <a:solidFill>
                <a:srgbClr val="17375E"/>
              </a:solidFill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EBB3A136-323C-A84B-27D8-9716894DC8B0}"/>
              </a:ext>
            </a:extLst>
          </p:cNvPr>
          <p:cNvSpPr txBox="1">
            <a:spLocks/>
          </p:cNvSpPr>
          <p:nvPr/>
        </p:nvSpPr>
        <p:spPr>
          <a:xfrm>
            <a:off x="638175" y="366713"/>
            <a:ext cx="8229600" cy="642937"/>
          </a:xfrm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800" b="1" kern="0" dirty="0">
                <a:solidFill>
                  <a:srgbClr val="17375E"/>
                </a:solidFill>
              </a:rPr>
              <a:t>1.</a:t>
            </a:r>
            <a:r>
              <a:rPr lang="zh-CN" altLang="en-US" sz="2800" b="1" kern="0" dirty="0">
                <a:solidFill>
                  <a:srgbClr val="17375E"/>
                </a:solidFill>
              </a:rPr>
              <a:t>专业管理　</a:t>
            </a:r>
            <a:r>
              <a:rPr lang="zh-CN" altLang="en-US" sz="2000" b="1" kern="0" dirty="0">
                <a:solidFill>
                  <a:srgbClr val="17375E"/>
                </a:solidFill>
              </a:rPr>
              <a:t>新增</a:t>
            </a:r>
          </a:p>
        </p:txBody>
      </p:sp>
    </p:spTree>
    <p:extLst>
      <p:ext uri="{BB962C8B-B14F-4D97-AF65-F5344CB8AC3E}">
        <p14:creationId xmlns:p14="http://schemas.microsoft.com/office/powerpoint/2010/main" val="3548523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E9A8E73-061E-C60B-5E0B-53DE79FC9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981200"/>
            <a:ext cx="5105400" cy="441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2E1A5ACE-6B70-4359-188A-4BAAEA9147C0}"/>
              </a:ext>
            </a:extLst>
          </p:cNvPr>
          <p:cNvSpPr txBox="1">
            <a:spLocks/>
          </p:cNvSpPr>
          <p:nvPr/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800" b="1" kern="0" dirty="0">
                <a:solidFill>
                  <a:srgbClr val="17375E"/>
                </a:solidFill>
              </a:rPr>
              <a:t>1.</a:t>
            </a:r>
            <a:r>
              <a:rPr lang="zh-CN" altLang="en-US" sz="2800" b="1" kern="0" dirty="0">
                <a:solidFill>
                  <a:srgbClr val="17375E"/>
                </a:solidFill>
              </a:rPr>
              <a:t>专业管理　</a:t>
            </a:r>
            <a:r>
              <a:rPr lang="zh-CN" altLang="en-US" sz="2000" b="1" kern="0" dirty="0">
                <a:solidFill>
                  <a:srgbClr val="17375E"/>
                </a:solidFill>
              </a:rPr>
              <a:t>新增（续）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DC295328-A40E-8DBE-01B7-56969173BDAF}"/>
              </a:ext>
            </a:extLst>
          </p:cNvPr>
          <p:cNvCxnSpPr/>
          <p:nvPr/>
        </p:nvCxnSpPr>
        <p:spPr bwMode="auto">
          <a:xfrm>
            <a:off x="2286000" y="5791200"/>
            <a:ext cx="0" cy="0"/>
          </a:xfrm>
          <a:prstGeom prst="straightConnector1">
            <a:avLst/>
          </a:prstGeom>
          <a:solidFill>
            <a:srgbClr val="336699"/>
          </a:solidFill>
          <a:ln w="31750" cap="flat" cmpd="sng" algn="ctr">
            <a:noFill/>
            <a:prstDash val="solid"/>
            <a:round/>
            <a:headEnd type="none" w="med" len="med"/>
            <a:tailEnd type="triangle"/>
          </a:ln>
          <a:effectLst>
            <a:outerShdw dist="45791" dir="3378596" algn="ctr" rotWithShape="0">
              <a:schemeClr val="bg2"/>
            </a:outerShdw>
          </a:effectLst>
        </p:spPr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CBCB7902-0EF9-ABA5-1A29-5C69BFF1F029}"/>
              </a:ext>
            </a:extLst>
          </p:cNvPr>
          <p:cNvCxnSpPr>
            <a:cxnSpLocks/>
          </p:cNvCxnSpPr>
          <p:nvPr/>
        </p:nvCxnSpPr>
        <p:spPr bwMode="auto">
          <a:xfrm>
            <a:off x="1524000" y="5638800"/>
            <a:ext cx="457200" cy="533400"/>
          </a:xfrm>
          <a:prstGeom prst="straightConnector1">
            <a:avLst/>
          </a:prstGeom>
          <a:solidFill>
            <a:srgbClr val="336699"/>
          </a:solidFill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>
            <a:outerShdw dist="45791" dir="3378596" algn="ctr" rotWithShape="0">
              <a:schemeClr val="bg2"/>
            </a:outerShdw>
          </a:effectLst>
        </p:spPr>
      </p:cxnSp>
      <p:sp>
        <p:nvSpPr>
          <p:cNvPr id="15" name="文本占位符 22">
            <a:extLst>
              <a:ext uri="{FF2B5EF4-FFF2-40B4-BE49-F238E27FC236}">
                <a16:creationId xmlns:a16="http://schemas.microsoft.com/office/drawing/2014/main" id="{E2683AD5-1B19-C8EF-AB5C-6688A3F9D1DA}"/>
              </a:ext>
            </a:extLst>
          </p:cNvPr>
          <p:cNvSpPr txBox="1">
            <a:spLocks/>
          </p:cNvSpPr>
          <p:nvPr/>
        </p:nvSpPr>
        <p:spPr>
          <a:xfrm>
            <a:off x="500063" y="1097756"/>
            <a:ext cx="8215312" cy="642938"/>
          </a:xfrm>
        </p:spPr>
        <p:txBody>
          <a:bodyPr vert="horz" wrap="square" lIns="91440" tIns="45720" rIns="91440" bIns="45720" anchor="t" anchorCtr="0"/>
          <a:lstStyle>
            <a:lvl1pPr marL="342900" lvl="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80975" indent="-180975">
              <a:buFont typeface="Wingdings" panose="05000000000000000000" pitchFamily="2" charset="2"/>
              <a:buChar char="n"/>
            </a:pPr>
            <a:r>
              <a:rPr lang="zh-CN" altLang="en-US" sz="1600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操作角色：院系经办人</a:t>
            </a:r>
          </a:p>
          <a:p>
            <a:pPr marL="180975" indent="-180975">
              <a:buFont typeface="Wingdings" panose="05000000000000000000" pitchFamily="2" charset="2"/>
              <a:buChar char="n"/>
            </a:pPr>
            <a:r>
              <a:rPr lang="zh-CN" altLang="en-US" sz="1600" kern="0" dirty="0">
                <a:latin typeface="华文楷体" panose="02010600040101010101" pitchFamily="2" charset="-122"/>
                <a:ea typeface="华文楷体" panose="02010600040101010101" pitchFamily="2" charset="-122"/>
              </a:rPr>
              <a:t>访问路径：机构管理，专业管理  ，新增</a:t>
            </a:r>
          </a:p>
        </p:txBody>
      </p:sp>
    </p:spTree>
    <p:extLst>
      <p:ext uri="{BB962C8B-B14F-4D97-AF65-F5344CB8AC3E}">
        <p14:creationId xmlns:p14="http://schemas.microsoft.com/office/powerpoint/2010/main" val="211559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CFD30A-31E5-651E-61DB-A14A6DBF502B}"/>
              </a:ext>
            </a:extLst>
          </p:cNvPr>
          <p:cNvSpPr txBox="1"/>
          <p:nvPr/>
        </p:nvSpPr>
        <p:spPr>
          <a:xfrm>
            <a:off x="1066800" y="1143000"/>
            <a:ext cx="5867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维护院系专业，专业代码院系按照院系代码进行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编写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5544DA-0BBA-A1D8-C05B-05901EA7B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864942"/>
            <a:ext cx="5274310" cy="31470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6FBEC49-6B7D-466B-1C74-A0C476CCC024}"/>
              </a:ext>
            </a:extLst>
          </p:cNvPr>
          <p:cNvSpPr txBox="1"/>
          <p:nvPr/>
        </p:nvSpPr>
        <p:spPr>
          <a:xfrm>
            <a:off x="990600" y="1588532"/>
            <a:ext cx="7391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专业代码编写规则：根据各自院系代码进行编写</a:t>
            </a:r>
            <a:r>
              <a:rPr lang="zh-CN" altLang="en-US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如财政与公共管理学院学院代码为</a:t>
            </a:r>
            <a:r>
              <a:rPr lang="en-US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G0061901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，则该学院的专业代码设置为</a:t>
            </a:r>
            <a:r>
              <a:rPr lang="en-US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G006190101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G006190102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依次类推，专业代码的编写顺序按照专业名称首字母排序进行编写。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31DE06D0-122B-EB4B-A027-0EC0DFF503DC}"/>
              </a:ext>
            </a:extLst>
          </p:cNvPr>
          <p:cNvSpPr txBox="1">
            <a:spLocks/>
          </p:cNvSpPr>
          <p:nvPr/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800" b="1" kern="0" dirty="0">
                <a:solidFill>
                  <a:srgbClr val="17375E"/>
                </a:solidFill>
              </a:rPr>
              <a:t>1.</a:t>
            </a:r>
            <a:r>
              <a:rPr lang="zh-CN" altLang="en-US" sz="2800" b="1" kern="0" dirty="0">
                <a:solidFill>
                  <a:srgbClr val="17375E"/>
                </a:solidFill>
              </a:rPr>
              <a:t>专业管理　</a:t>
            </a:r>
            <a:r>
              <a:rPr lang="zh-CN" altLang="en-US" sz="2000" b="1" kern="0" dirty="0">
                <a:solidFill>
                  <a:srgbClr val="17375E"/>
                </a:solidFill>
              </a:rPr>
              <a:t>新增（续）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2AA6CB4-9133-B3F4-D8DD-A4FF25B23AF6}"/>
              </a:ext>
            </a:extLst>
          </p:cNvPr>
          <p:cNvSpPr/>
          <p:nvPr/>
        </p:nvSpPr>
        <p:spPr bwMode="auto">
          <a:xfrm>
            <a:off x="1103744" y="5554802"/>
            <a:ext cx="1143000" cy="457200"/>
          </a:xfrm>
          <a:prstGeom prst="ellipse">
            <a:avLst/>
          </a:prstGeom>
          <a:noFill/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/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6997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40E94C9-2CE5-1F33-6F93-A08AD1D67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55" y="1828800"/>
            <a:ext cx="6473017" cy="46291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D0051B1C-9EBD-E7C1-827C-F4C71A897D6B}"/>
              </a:ext>
            </a:extLst>
          </p:cNvPr>
          <p:cNvSpPr/>
          <p:nvPr/>
        </p:nvSpPr>
        <p:spPr bwMode="auto">
          <a:xfrm>
            <a:off x="914400" y="3914775"/>
            <a:ext cx="1143000" cy="457200"/>
          </a:xfrm>
          <a:prstGeom prst="ellipse">
            <a:avLst/>
          </a:prstGeom>
          <a:noFill/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/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90FCE832-7D69-ED67-0DB2-9363DC44A000}"/>
              </a:ext>
            </a:extLst>
          </p:cNvPr>
          <p:cNvSpPr txBox="1">
            <a:spLocks/>
          </p:cNvSpPr>
          <p:nvPr/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800" b="1" kern="0" dirty="0">
                <a:solidFill>
                  <a:srgbClr val="17375E"/>
                </a:solidFill>
              </a:rPr>
              <a:t>1.</a:t>
            </a:r>
            <a:r>
              <a:rPr lang="zh-CN" altLang="en-US" sz="2800" b="1" kern="0" dirty="0">
                <a:solidFill>
                  <a:srgbClr val="17375E"/>
                </a:solidFill>
              </a:rPr>
              <a:t>专业管理　</a:t>
            </a:r>
            <a:r>
              <a:rPr lang="zh-CN" altLang="en-US" sz="2000" b="1" kern="0" dirty="0">
                <a:solidFill>
                  <a:srgbClr val="17375E"/>
                </a:solidFill>
              </a:rPr>
              <a:t>新增（续）</a:t>
            </a:r>
          </a:p>
        </p:txBody>
      </p:sp>
    </p:spTree>
    <p:extLst>
      <p:ext uri="{BB962C8B-B14F-4D97-AF65-F5344CB8AC3E}">
        <p14:creationId xmlns:p14="http://schemas.microsoft.com/office/powerpoint/2010/main" val="4257777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CFD30A-31E5-651E-61DB-A14A6DBF502B}"/>
              </a:ext>
            </a:extLst>
          </p:cNvPr>
          <p:cNvSpPr txBox="1"/>
          <p:nvPr/>
        </p:nvSpPr>
        <p:spPr>
          <a:xfrm>
            <a:off x="1066800" y="1143000"/>
            <a:ext cx="5867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维护院系专业，专业代码院系按照院系代码进行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编写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5544DA-0BBA-A1D8-C05B-05901EA7B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864942"/>
            <a:ext cx="5274310" cy="31470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6FBEC49-6B7D-466B-1C74-A0C476CCC024}"/>
              </a:ext>
            </a:extLst>
          </p:cNvPr>
          <p:cNvSpPr txBox="1"/>
          <p:nvPr/>
        </p:nvSpPr>
        <p:spPr>
          <a:xfrm>
            <a:off x="990600" y="1588532"/>
            <a:ext cx="7391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专业代码编写规则：根据各自院系代码进行编写</a:t>
            </a:r>
            <a:r>
              <a:rPr lang="zh-CN" altLang="en-US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如财政与公共管理学院学院代码为</a:t>
            </a:r>
            <a:r>
              <a:rPr lang="en-US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G0061901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，则该学院的专业代码设置为</a:t>
            </a:r>
            <a:r>
              <a:rPr lang="en-US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G006190101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G006190102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依次类推，专业代码的编写顺序按照专业名称首字母排序进行编写。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31DE06D0-122B-EB4B-A027-0EC0DFF503DC}"/>
              </a:ext>
            </a:extLst>
          </p:cNvPr>
          <p:cNvSpPr txBox="1">
            <a:spLocks/>
          </p:cNvSpPr>
          <p:nvPr/>
        </p:nvSpPr>
        <p:spPr>
          <a:xfrm>
            <a:off x="485775" y="214313"/>
            <a:ext cx="8229600" cy="642937"/>
          </a:xfrm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800" b="1" kern="0" dirty="0">
                <a:solidFill>
                  <a:srgbClr val="17375E"/>
                </a:solidFill>
              </a:rPr>
              <a:t>1.</a:t>
            </a:r>
            <a:r>
              <a:rPr lang="zh-CN" altLang="en-US" sz="2800" b="1" kern="0" dirty="0">
                <a:solidFill>
                  <a:srgbClr val="17375E"/>
                </a:solidFill>
              </a:rPr>
              <a:t>专业管理　</a:t>
            </a:r>
            <a:r>
              <a:rPr lang="zh-CN" altLang="en-US" sz="2000" b="1" kern="0" dirty="0">
                <a:solidFill>
                  <a:srgbClr val="17375E"/>
                </a:solidFill>
              </a:rPr>
              <a:t>新增（续）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2AA6CB4-9133-B3F4-D8DD-A4FF25B23AF6}"/>
              </a:ext>
            </a:extLst>
          </p:cNvPr>
          <p:cNvSpPr/>
          <p:nvPr/>
        </p:nvSpPr>
        <p:spPr bwMode="auto">
          <a:xfrm>
            <a:off x="1103744" y="5554802"/>
            <a:ext cx="1143000" cy="457200"/>
          </a:xfrm>
          <a:prstGeom prst="ellipse">
            <a:avLst/>
          </a:prstGeom>
          <a:noFill/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45791" dir="3378596" algn="ctr" rotWithShape="0">
              <a:schemeClr val="bg2"/>
            </a:outerShdw>
          </a:effectLst>
        </p:spPr>
        <p:txBody>
          <a:bodyPr vert="horz" wrap="square" lIns="0" tIns="0" rIns="0" bIns="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645104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6699"/>
        </a:solidFill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45791" dir="3378596" algn="ctr" rotWithShape="0">
            <a:schemeClr val="bg2"/>
          </a:outerShdw>
        </a:effectLst>
      </a:spPr>
      <a:bodyPr vert="horz" wrap="square" lIns="0" tIns="0" rIns="0" bIns="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6699"/>
        </a:solidFill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45791" dir="3378596" algn="ctr" rotWithShape="0">
            <a:schemeClr val="bg2"/>
          </a:outerShdw>
        </a:effectLst>
      </a:spPr>
      <a:bodyPr vert="horz" wrap="square" lIns="0" tIns="0" rIns="0" bIns="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6699"/>
        </a:solidFill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45791" dir="3378596" algn="ctr" rotWithShape="0">
            <a:schemeClr val="bg2"/>
          </a:outerShdw>
        </a:effectLst>
      </a:spPr>
      <a:bodyPr vert="horz" wrap="square" lIns="0" tIns="0" rIns="0" bIns="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6699"/>
        </a:solidFill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45791" dir="3378596" algn="ctr" rotWithShape="0">
            <a:schemeClr val="bg2"/>
          </a:outerShdw>
        </a:effectLst>
      </a:spPr>
      <a:bodyPr vert="horz" wrap="square" lIns="0" tIns="0" rIns="0" bIns="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_Office 主题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2_Office 主题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2_Office 主题 1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1498</Words>
  <Application>Microsoft Office PowerPoint</Application>
  <PresentationFormat>全屏显示(4:3)</PresentationFormat>
  <Paragraphs>244</Paragraphs>
  <Slides>36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华文楷体</vt:lpstr>
      <vt:lpstr>宋体</vt:lpstr>
      <vt:lpstr>微软雅黑</vt:lpstr>
      <vt:lpstr>Arial</vt:lpstr>
      <vt:lpstr>Calibri</vt:lpstr>
      <vt:lpstr>Verdana</vt:lpstr>
      <vt:lpstr>Wingdings</vt:lpstr>
      <vt:lpstr>2_Office 主题</vt:lpstr>
      <vt:lpstr>1_Office 主题</vt:lpstr>
      <vt:lpstr>国家开发银行高校助学贷款  高校和院系用户培训</vt:lpstr>
      <vt:lpstr>PowerPoint 演示文稿</vt:lpstr>
      <vt:lpstr>系统用户与功能关系　（系统管理）</vt:lpstr>
      <vt:lpstr>登录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2.专业管理　修改</vt:lpstr>
      <vt:lpstr>PowerPoint 演示文稿</vt:lpstr>
      <vt:lpstr>PowerPoint 演示文稿</vt:lpstr>
      <vt:lpstr>3.班级管理　新增</vt:lpstr>
      <vt:lpstr>2.专业管理　修改</vt:lpstr>
      <vt:lpstr>2.专业管理　修改（续）</vt:lpstr>
      <vt:lpstr>2.专业管理　删除</vt:lpstr>
      <vt:lpstr>3.班级管理　新增</vt:lpstr>
      <vt:lpstr>PowerPoint 演示文稿</vt:lpstr>
      <vt:lpstr>3.班级管理　修改（续）</vt:lpstr>
      <vt:lpstr>3.班级管理　修改（续）</vt:lpstr>
      <vt:lpstr>3.班级管理　删除</vt:lpstr>
      <vt:lpstr>4.学生基本信息管理　查询</vt:lpstr>
      <vt:lpstr>4.基本信息管理　新增</vt:lpstr>
      <vt:lpstr>4.基本信息管理　新增（续）</vt:lpstr>
      <vt:lpstr>4.基本信息管理　修改</vt:lpstr>
      <vt:lpstr>4.基本信息管理　修改（续）</vt:lpstr>
      <vt:lpstr>4.基本信息管理　删除</vt:lpstr>
      <vt:lpstr>4.基本信息管理　批量确认变更</vt:lpstr>
      <vt:lpstr>4.基本信息管理　批量确认变更（续）</vt:lpstr>
      <vt:lpstr>4.基本信息管理　批量确认变更（续）</vt:lpstr>
      <vt:lpstr>4.基本信息管理　批量确认变更（续）</vt:lpstr>
      <vt:lpstr>4.基本信息管理　重置密码</vt:lpstr>
      <vt:lpstr>4.基本信息管理     在线注册名单</vt:lpstr>
      <vt:lpstr>4.基本信息管理     在线注册名单—删除</vt:lpstr>
      <vt:lpstr>4.基本信息管理     在线注册名单—重置密码</vt:lpstr>
      <vt:lpstr> 感谢聆听！敬请指导！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zhang tian</cp:lastModifiedBy>
  <cp:revision>233</cp:revision>
  <dcterms:created xsi:type="dcterms:W3CDTF">2011-05-20T08:21:00Z</dcterms:created>
  <dcterms:modified xsi:type="dcterms:W3CDTF">2022-09-07T07:54:41Z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DC617831EB3247C1BEB0A6726BFA6663</vt:lpwstr>
  </property>
  <property fmtid="{D5CDD505-2E9C-101B-9397-08002B2CF9AE}" pid="4" name="KSOProductBuildVer">
    <vt:lpwstr>2052-11.1.0.11365</vt:lpwstr>
  </property>
</Properties>
</file>