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8" r:id="rId6"/>
    <p:sldId id="259" r:id="rId7"/>
    <p:sldId id="368" r:id="rId8"/>
    <p:sldId id="261" r:id="rId9"/>
    <p:sldId id="262" r:id="rId10"/>
    <p:sldId id="263" r:id="rId11"/>
    <p:sldId id="264" r:id="rId12"/>
    <p:sldId id="266" r:id="rId13"/>
    <p:sldId id="464" r:id="rId14"/>
    <p:sldId id="267" r:id="rId15"/>
    <p:sldId id="268" r:id="rId16"/>
    <p:sldId id="269" r:id="rId17"/>
    <p:sldId id="271" r:id="rId18"/>
    <p:sldId id="273" r:id="rId19"/>
    <p:sldId id="274" r:id="rId20"/>
    <p:sldId id="354" r:id="rId21"/>
    <p:sldId id="355" r:id="rId22"/>
    <p:sldId id="356" r:id="rId23"/>
    <p:sldId id="357" r:id="rId24"/>
    <p:sldId id="358" r:id="rId25"/>
    <p:sldId id="279" r:id="rId26"/>
    <p:sldId id="396" r:id="rId27"/>
    <p:sldId id="397" r:id="rId28"/>
    <p:sldId id="398" r:id="rId29"/>
    <p:sldId id="400" r:id="rId30"/>
    <p:sldId id="364" r:id="rId31"/>
    <p:sldId id="366" r:id="rId32"/>
    <p:sldId id="367" r:id="rId33"/>
    <p:sldId id="468" r:id="rId34"/>
    <p:sldId id="469" r:id="rId35"/>
    <p:sldId id="470" r:id="rId36"/>
    <p:sldId id="471" r:id="rId37"/>
    <p:sldId id="370" r:id="rId38"/>
    <p:sldId id="371" r:id="rId39"/>
    <p:sldId id="372" r:id="rId40"/>
    <p:sldId id="341" r:id="rId41"/>
    <p:sldId id="465" r:id="rId42"/>
    <p:sldId id="466" r:id="rId43"/>
    <p:sldId id="467" r:id="rId44"/>
    <p:sldId id="363" r:id="rId45"/>
    <p:sldId id="380" r:id="rId46"/>
    <p:sldId id="381" r:id="rId47"/>
    <p:sldId id="382" r:id="rId48"/>
    <p:sldId id="383" r:id="rId49"/>
    <p:sldId id="384" r:id="rId50"/>
    <p:sldId id="385" r:id="rId5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587"/>
    <p:restoredTop sz="86449"/>
  </p:normalViewPr>
  <p:slideViewPr>
    <p:cSldViewPr showGuides="1">
      <p:cViewPr varScale="1">
        <p:scale>
          <a:sx n="64" d="100"/>
          <a:sy n="64" d="100"/>
        </p:scale>
        <p:origin x="-1080" y="-108"/>
      </p:cViewPr>
      <p:guideLst>
        <p:guide orient="horz" pos="2139"/>
        <p:guide pos="2883"/>
      </p:guideLst>
    </p:cSldViewPr>
  </p:slideViewPr>
  <p:outlineViewPr>
    <p:cViewPr>
      <p:scale>
        <a:sx n="33" d="100"/>
        <a:sy n="33" d="100"/>
      </p:scale>
      <p:origin x="0" y="462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236"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hangingPunct="1">
              <a:buNone/>
            </a:pPr>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96259" name="幻灯片图像占位符 1"/>
          <p:cNvSpPr>
            <a:spLocks noGrp="1" noRot="1" noChangeAspect="1" noTextEdit="1"/>
          </p:cNvSpPr>
          <p:nvPr>
            <p:ph type="sldImg"/>
          </p:nvPr>
        </p:nvSpPr>
        <p:spPr>
          <a:ln/>
        </p:spPr>
      </p:sp>
      <p:sp>
        <p:nvSpPr>
          <p:cNvPr id="96260"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7412"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7523" name="幻灯片图像占位符 1"/>
          <p:cNvSpPr>
            <a:spLocks noGrp="1" noRot="1" noChangeAspect="1" noTextEdit="1"/>
          </p:cNvSpPr>
          <p:nvPr>
            <p:ph type="sldImg"/>
          </p:nvPr>
        </p:nvSpPr>
        <p:spPr/>
      </p:sp>
      <p:sp>
        <p:nvSpPr>
          <p:cNvPr id="10752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7523" name="幻灯片图像占位符 1"/>
          <p:cNvSpPr>
            <a:spLocks noGrp="1" noRot="1" noChangeAspect="1" noTextEdit="1"/>
          </p:cNvSpPr>
          <p:nvPr>
            <p:ph type="sldImg"/>
          </p:nvPr>
        </p:nvSpPr>
        <p:spPr>
          <a:ln/>
        </p:spPr>
      </p:sp>
      <p:sp>
        <p:nvSpPr>
          <p:cNvPr id="107524"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8547" name="幻灯片图像占位符 1"/>
          <p:cNvSpPr>
            <a:spLocks noGrp="1" noRot="1" noChangeAspect="1" noTextEdit="1"/>
          </p:cNvSpPr>
          <p:nvPr>
            <p:ph type="sldImg"/>
          </p:nvPr>
        </p:nvSpPr>
        <p:spPr>
          <a:ln/>
        </p:spPr>
      </p:sp>
      <p:sp>
        <p:nvSpPr>
          <p:cNvPr id="108548"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9571" name="幻灯片图像占位符 1"/>
          <p:cNvSpPr>
            <a:spLocks noGrp="1" noRot="1" noChangeAspect="1" noTextEdit="1"/>
          </p:cNvSpPr>
          <p:nvPr>
            <p:ph type="sldImg"/>
          </p:nvPr>
        </p:nvSpPr>
        <p:spPr>
          <a:ln/>
        </p:spPr>
      </p:sp>
      <p:sp>
        <p:nvSpPr>
          <p:cNvPr id="109572"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11619" name="幻灯片图像占位符 1"/>
          <p:cNvSpPr>
            <a:spLocks noGrp="1" noRot="1" noChangeAspect="1" noTextEdit="1"/>
          </p:cNvSpPr>
          <p:nvPr>
            <p:ph type="sldImg"/>
          </p:nvPr>
        </p:nvSpPr>
        <p:spPr>
          <a:ln/>
        </p:spPr>
      </p:sp>
      <p:sp>
        <p:nvSpPr>
          <p:cNvPr id="111620"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13667" name="幻灯片图像占位符 1"/>
          <p:cNvSpPr>
            <a:spLocks noGrp="1" noRot="1" noChangeAspect="1" noTextEdit="1"/>
          </p:cNvSpPr>
          <p:nvPr>
            <p:ph type="sldImg"/>
          </p:nvPr>
        </p:nvSpPr>
        <p:spPr>
          <a:ln/>
        </p:spPr>
      </p:sp>
      <p:sp>
        <p:nvSpPr>
          <p:cNvPr id="113668"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14691" name="幻灯片图像占位符 1"/>
          <p:cNvSpPr>
            <a:spLocks noGrp="1" noRot="1" noChangeAspect="1" noTextEdit="1"/>
          </p:cNvSpPr>
          <p:nvPr>
            <p:ph type="sldImg"/>
          </p:nvPr>
        </p:nvSpPr>
        <p:spPr>
          <a:ln/>
        </p:spPr>
      </p:sp>
      <p:sp>
        <p:nvSpPr>
          <p:cNvPr id="114692"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19811" name="幻灯片图像占位符 1"/>
          <p:cNvSpPr>
            <a:spLocks noGrp="1" noRot="1" noChangeAspect="1" noTextEdit="1"/>
          </p:cNvSpPr>
          <p:nvPr>
            <p:ph type="sldImg"/>
          </p:nvPr>
        </p:nvSpPr>
        <p:spPr>
          <a:ln/>
        </p:spPr>
      </p:sp>
      <p:sp>
        <p:nvSpPr>
          <p:cNvPr id="119812"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19813"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20835" name="幻灯片图像占位符 1"/>
          <p:cNvSpPr>
            <a:spLocks noGrp="1" noRot="1" noChangeAspect="1" noTextEdit="1"/>
          </p:cNvSpPr>
          <p:nvPr>
            <p:ph type="sldImg"/>
          </p:nvPr>
        </p:nvSpPr>
        <p:spPr>
          <a:ln/>
        </p:spPr>
      </p:sp>
      <p:sp>
        <p:nvSpPr>
          <p:cNvPr id="120836"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20837"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21859" name="幻灯片图像占位符 1"/>
          <p:cNvSpPr>
            <a:spLocks noGrp="1" noRot="1" noChangeAspect="1" noTextEdit="1"/>
          </p:cNvSpPr>
          <p:nvPr>
            <p:ph type="sldImg"/>
          </p:nvPr>
        </p:nvSpPr>
        <p:spPr>
          <a:ln/>
        </p:spPr>
      </p:sp>
      <p:sp>
        <p:nvSpPr>
          <p:cNvPr id="121860"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21861"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98307" name="幻灯片图像占位符 1"/>
          <p:cNvSpPr>
            <a:spLocks noGrp="1" noRot="1" noChangeAspect="1" noTextEdit="1"/>
          </p:cNvSpPr>
          <p:nvPr>
            <p:ph type="sldImg"/>
          </p:nvPr>
        </p:nvSpPr>
        <p:spPr>
          <a:ln/>
        </p:spPr>
      </p:sp>
      <p:sp>
        <p:nvSpPr>
          <p:cNvPr id="98308"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22883" name="幻灯片图像占位符 1"/>
          <p:cNvSpPr>
            <a:spLocks noGrp="1" noRot="1" noChangeAspect="1" noTextEdit="1"/>
          </p:cNvSpPr>
          <p:nvPr>
            <p:ph type="sldImg"/>
          </p:nvPr>
        </p:nvSpPr>
        <p:spPr>
          <a:ln/>
        </p:spPr>
      </p:sp>
      <p:sp>
        <p:nvSpPr>
          <p:cNvPr id="122884"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2288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23907" name="幻灯片图像占位符 1"/>
          <p:cNvSpPr>
            <a:spLocks noGrp="1" noRot="1" noChangeAspect="1" noTextEdit="1"/>
          </p:cNvSpPr>
          <p:nvPr>
            <p:ph type="sldImg"/>
          </p:nvPr>
        </p:nvSpPr>
        <p:spPr>
          <a:ln/>
        </p:spPr>
      </p:sp>
      <p:sp>
        <p:nvSpPr>
          <p:cNvPr id="123908"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23909"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25955" name="幻灯片图像占位符 1"/>
          <p:cNvSpPr>
            <a:spLocks noGrp="1" noRot="1" noChangeAspect="1" noTextEdit="1"/>
          </p:cNvSpPr>
          <p:nvPr>
            <p:ph type="sldImg"/>
          </p:nvPr>
        </p:nvSpPr>
        <p:spPr>
          <a:ln/>
        </p:spPr>
      </p:sp>
      <p:sp>
        <p:nvSpPr>
          <p:cNvPr id="125956"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28003" name="幻灯片图像占位符 1"/>
          <p:cNvSpPr>
            <a:spLocks noGrp="1" noRot="1" noChangeAspect="1" noTextEdit="1"/>
          </p:cNvSpPr>
          <p:nvPr>
            <p:ph type="sldImg"/>
          </p:nvPr>
        </p:nvSpPr>
        <p:spPr>
          <a:ln/>
        </p:spPr>
      </p:sp>
      <p:sp>
        <p:nvSpPr>
          <p:cNvPr id="128004"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29027" name="幻灯片图像占位符 1"/>
          <p:cNvSpPr>
            <a:spLocks noGrp="1" noRot="1" noChangeAspect="1" noTextEdit="1"/>
          </p:cNvSpPr>
          <p:nvPr>
            <p:ph type="sldImg"/>
          </p:nvPr>
        </p:nvSpPr>
        <p:spPr>
          <a:ln/>
        </p:spPr>
      </p:sp>
      <p:sp>
        <p:nvSpPr>
          <p:cNvPr id="129028"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30051" name="幻灯片图像占位符 1"/>
          <p:cNvSpPr>
            <a:spLocks noGrp="1" noRot="1" noChangeAspect="1" noTextEdit="1"/>
          </p:cNvSpPr>
          <p:nvPr>
            <p:ph type="sldImg"/>
          </p:nvPr>
        </p:nvSpPr>
        <p:spPr>
          <a:ln/>
        </p:spPr>
      </p:sp>
      <p:sp>
        <p:nvSpPr>
          <p:cNvPr id="130052"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5604"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32099" name="幻灯片图像占位符 1"/>
          <p:cNvSpPr>
            <a:spLocks noGrp="1" noRot="1" noChangeAspect="1" noTextEdit="1"/>
          </p:cNvSpPr>
          <p:nvPr>
            <p:ph type="sldImg"/>
          </p:nvPr>
        </p:nvSpPr>
        <p:spPr>
          <a:ln/>
        </p:spPr>
      </p:sp>
      <p:sp>
        <p:nvSpPr>
          <p:cNvPr id="132100"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7652"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37219" name="幻灯片图像占位符 1"/>
          <p:cNvSpPr>
            <a:spLocks noGrp="1" noRot="1" noChangeAspect="1" noTextEdit="1"/>
          </p:cNvSpPr>
          <p:nvPr>
            <p:ph type="sldImg"/>
          </p:nvPr>
        </p:nvSpPr>
        <p:spPr>
          <a:ln/>
        </p:spPr>
      </p:sp>
      <p:sp>
        <p:nvSpPr>
          <p:cNvPr id="137220"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39267" name="幻灯片图像占位符 1"/>
          <p:cNvSpPr>
            <a:spLocks noGrp="1" noRot="1" noChangeAspect="1" noTextEdit="1"/>
          </p:cNvSpPr>
          <p:nvPr>
            <p:ph type="sldImg"/>
          </p:nvPr>
        </p:nvSpPr>
        <p:spPr>
          <a:ln/>
        </p:spPr>
      </p:sp>
      <p:sp>
        <p:nvSpPr>
          <p:cNvPr id="139268"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4580"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40291" name="幻灯片图像占位符 1"/>
          <p:cNvSpPr>
            <a:spLocks noGrp="1" noRot="1" noChangeAspect="1" noTextEdit="1"/>
          </p:cNvSpPr>
          <p:nvPr>
            <p:ph type="sldImg"/>
          </p:nvPr>
        </p:nvSpPr>
        <p:spPr>
          <a:ln/>
        </p:spPr>
      </p:sp>
      <p:sp>
        <p:nvSpPr>
          <p:cNvPr id="140292"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7652"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99331" name="幻灯片图像占位符 1"/>
          <p:cNvSpPr>
            <a:spLocks noGrp="1" noRot="1" noChangeAspect="1" noTextEdit="1"/>
          </p:cNvSpPr>
          <p:nvPr>
            <p:ph type="sldImg"/>
          </p:nvPr>
        </p:nvSpPr>
        <p:spPr>
          <a:ln/>
        </p:spPr>
      </p:sp>
      <p:sp>
        <p:nvSpPr>
          <p:cNvPr id="99332"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72035" name="幻灯片图像占位符 1"/>
          <p:cNvSpPr>
            <a:spLocks noGrp="1" noRot="1" noChangeAspect="1" noTextEdit="1"/>
          </p:cNvSpPr>
          <p:nvPr>
            <p:ph type="sldImg"/>
          </p:nvPr>
        </p:nvSpPr>
        <p:spPr/>
      </p:sp>
      <p:sp>
        <p:nvSpPr>
          <p:cNvPr id="17203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73059" name="幻灯片图像占位符 1"/>
          <p:cNvSpPr>
            <a:spLocks noGrp="1" noRot="1" noChangeAspect="1" noTextEdit="1"/>
          </p:cNvSpPr>
          <p:nvPr>
            <p:ph type="sldImg"/>
          </p:nvPr>
        </p:nvSpPr>
        <p:spPr/>
      </p:sp>
      <p:sp>
        <p:nvSpPr>
          <p:cNvPr id="17306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74083" name="幻灯片图像占位符 1"/>
          <p:cNvSpPr>
            <a:spLocks noGrp="1" noRot="1" noChangeAspect="1" noTextEdit="1"/>
          </p:cNvSpPr>
          <p:nvPr>
            <p:ph type="sldImg"/>
          </p:nvPr>
        </p:nvSpPr>
        <p:spPr/>
      </p:sp>
      <p:sp>
        <p:nvSpPr>
          <p:cNvPr id="174084"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45411" name="幻灯片图像占位符 1"/>
          <p:cNvSpPr>
            <a:spLocks noGrp="1" noRot="1" noChangeAspect="1" noTextEdit="1"/>
          </p:cNvSpPr>
          <p:nvPr>
            <p:ph type="sldImg"/>
          </p:nvPr>
        </p:nvSpPr>
        <p:spPr/>
      </p:sp>
      <p:sp>
        <p:nvSpPr>
          <p:cNvPr id="14541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45413"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46435" name="幻灯片图像占位符 1"/>
          <p:cNvSpPr>
            <a:spLocks noGrp="1" noRot="1" noChangeAspect="1" noTextEdit="1"/>
          </p:cNvSpPr>
          <p:nvPr>
            <p:ph type="sldImg"/>
          </p:nvPr>
        </p:nvSpPr>
        <p:spPr>
          <a:ln/>
        </p:spPr>
      </p:sp>
      <p:sp>
        <p:nvSpPr>
          <p:cNvPr id="146436"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46437"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47459" name="幻灯片图像占位符 1"/>
          <p:cNvSpPr>
            <a:spLocks noGrp="1" noRot="1" noChangeAspect="1" noTextEdit="1"/>
          </p:cNvSpPr>
          <p:nvPr>
            <p:ph type="sldImg"/>
          </p:nvPr>
        </p:nvSpPr>
        <p:spPr>
          <a:ln/>
        </p:spPr>
      </p:sp>
      <p:sp>
        <p:nvSpPr>
          <p:cNvPr id="147460"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47461"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48483" name="幻灯片图像占位符 1"/>
          <p:cNvSpPr>
            <a:spLocks noGrp="1" noRot="1" noChangeAspect="1" noTextEdit="1"/>
          </p:cNvSpPr>
          <p:nvPr>
            <p:ph type="sldImg"/>
          </p:nvPr>
        </p:nvSpPr>
        <p:spPr>
          <a:ln/>
        </p:spPr>
      </p:sp>
      <p:sp>
        <p:nvSpPr>
          <p:cNvPr id="148484"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4848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56675" name="幻灯片图像占位符 1"/>
          <p:cNvSpPr>
            <a:spLocks noGrp="1" noRot="1" noChangeAspect="1" noTextEdit="1"/>
          </p:cNvSpPr>
          <p:nvPr>
            <p:ph type="sldImg"/>
          </p:nvPr>
        </p:nvSpPr>
        <p:spPr>
          <a:ln/>
        </p:spPr>
      </p:sp>
      <p:sp>
        <p:nvSpPr>
          <p:cNvPr id="156676"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3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76131" name="幻灯片图像占位符 1"/>
          <p:cNvSpPr>
            <a:spLocks noGrp="1" noRot="1" noChangeAspect="1" noTextEdit="1"/>
          </p:cNvSpPr>
          <p:nvPr>
            <p:ph type="sldImg"/>
          </p:nvPr>
        </p:nvSpPr>
        <p:spPr/>
      </p:sp>
      <p:sp>
        <p:nvSpPr>
          <p:cNvPr id="176132"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76133"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77155" name="幻灯片图像占位符 1"/>
          <p:cNvSpPr>
            <a:spLocks noGrp="1" noRot="1" noChangeAspect="1" noTextEdit="1"/>
          </p:cNvSpPr>
          <p:nvPr>
            <p:ph type="sldImg"/>
          </p:nvPr>
        </p:nvSpPr>
        <p:spPr/>
      </p:sp>
      <p:sp>
        <p:nvSpPr>
          <p:cNvPr id="177156"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77157"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0355" name="幻灯片图像占位符 1"/>
          <p:cNvSpPr>
            <a:spLocks noGrp="1" noRot="1" noChangeAspect="1" noTextEdit="1"/>
          </p:cNvSpPr>
          <p:nvPr>
            <p:ph type="sldImg"/>
          </p:nvPr>
        </p:nvSpPr>
        <p:spPr>
          <a:ln/>
        </p:spPr>
      </p:sp>
      <p:sp>
        <p:nvSpPr>
          <p:cNvPr id="100356"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78179" name="幻灯片图像占位符 1"/>
          <p:cNvSpPr>
            <a:spLocks noGrp="1" noRot="1" noChangeAspect="1" noTextEdit="1"/>
          </p:cNvSpPr>
          <p:nvPr>
            <p:ph type="sldImg"/>
          </p:nvPr>
        </p:nvSpPr>
        <p:spPr/>
      </p:sp>
      <p:sp>
        <p:nvSpPr>
          <p:cNvPr id="178180" name="备注占位符 2"/>
          <p:cNvSpPr>
            <a:spLocks noGrp="1"/>
          </p:cNvSpPr>
          <p:nvPr>
            <p:ph type="body" idx="1"/>
          </p:nvPr>
        </p:nvSpPr>
        <p:spPr/>
        <p:txBody>
          <a:bodyPr wrap="square" lIns="91440" tIns="45720" rIns="91440" bIns="45720" anchor="t" anchorCtr="0"/>
          <a:p>
            <a:pPr lvl="0" eaLnBrk="1" hangingPunct="1">
              <a:spcBef>
                <a:spcPct val="0"/>
              </a:spcBef>
            </a:pPr>
            <a:endParaRPr lang="zh-CN" altLang="zh-CN" dirty="0"/>
          </a:p>
        </p:txBody>
      </p:sp>
      <p:sp>
        <p:nvSpPr>
          <p:cNvPr id="178181"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80227" name="幻灯片图像占位符 1"/>
          <p:cNvSpPr>
            <a:spLocks noGrp="1" noRot="1" noChangeAspect="1" noTextEdit="1"/>
          </p:cNvSpPr>
          <p:nvPr>
            <p:ph type="sldImg"/>
          </p:nvPr>
        </p:nvSpPr>
        <p:spPr>
          <a:ln/>
        </p:spPr>
      </p:sp>
      <p:sp>
        <p:nvSpPr>
          <p:cNvPr id="180228"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80229"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227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82275" name="幻灯片图像占位符 1"/>
          <p:cNvSpPr>
            <a:spLocks noGrp="1" noRot="1" noChangeAspect="1" noTextEdit="1"/>
          </p:cNvSpPr>
          <p:nvPr>
            <p:ph type="sldImg"/>
          </p:nvPr>
        </p:nvSpPr>
        <p:spPr>
          <a:ln/>
        </p:spPr>
      </p:sp>
      <p:sp>
        <p:nvSpPr>
          <p:cNvPr id="182276"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82277"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83299" name="幻灯片图像占位符 1"/>
          <p:cNvSpPr>
            <a:spLocks noGrp="1" noRot="1" noChangeAspect="1" noTextEdit="1"/>
          </p:cNvSpPr>
          <p:nvPr>
            <p:ph type="sldImg"/>
          </p:nvPr>
        </p:nvSpPr>
        <p:spPr>
          <a:ln/>
        </p:spPr>
      </p:sp>
      <p:sp>
        <p:nvSpPr>
          <p:cNvPr id="183300"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83301"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2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84323" name="幻灯片图像占位符 1"/>
          <p:cNvSpPr>
            <a:spLocks noGrp="1" noRot="1" noChangeAspect="1" noTextEdit="1"/>
          </p:cNvSpPr>
          <p:nvPr>
            <p:ph type="sldImg"/>
          </p:nvPr>
        </p:nvSpPr>
        <p:spPr>
          <a:ln/>
        </p:spPr>
      </p:sp>
      <p:sp>
        <p:nvSpPr>
          <p:cNvPr id="184324"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84325"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534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85347" name="幻灯片图像占位符 1"/>
          <p:cNvSpPr>
            <a:spLocks noGrp="1" noRot="1" noChangeAspect="1" noTextEdit="1"/>
          </p:cNvSpPr>
          <p:nvPr>
            <p:ph type="sldImg"/>
          </p:nvPr>
        </p:nvSpPr>
        <p:spPr>
          <a:ln/>
        </p:spPr>
      </p:sp>
      <p:sp>
        <p:nvSpPr>
          <p:cNvPr id="185348"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85349"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7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86371" name="幻灯片图像占位符 1"/>
          <p:cNvSpPr>
            <a:spLocks noGrp="1" noRot="1" noChangeAspect="1" noTextEdit="1"/>
          </p:cNvSpPr>
          <p:nvPr>
            <p:ph type="sldImg"/>
          </p:nvPr>
        </p:nvSpPr>
        <p:spPr>
          <a:ln/>
        </p:spPr>
      </p:sp>
      <p:sp>
        <p:nvSpPr>
          <p:cNvPr id="186372"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86373"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4"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87395" name="幻灯片图像占位符 1"/>
          <p:cNvSpPr>
            <a:spLocks noGrp="1" noRot="1" noChangeAspect="1" noTextEdit="1"/>
          </p:cNvSpPr>
          <p:nvPr>
            <p:ph type="sldImg"/>
          </p:nvPr>
        </p:nvSpPr>
        <p:spPr>
          <a:ln/>
        </p:spPr>
      </p:sp>
      <p:sp>
        <p:nvSpPr>
          <p:cNvPr id="187396"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187397" name="灯片编号占位符 3"/>
          <p:cNvSpPr txBox="1">
            <a:spLocks noGrp="1"/>
          </p:cNvSpP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latin typeface="Calibri" panose="020F0502020204030204" pitchFamily="34" charset="0"/>
              </a:rPr>
            </a:fld>
            <a:endParaRPr lang="en-US" altLang="zh-CN"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1379" name="幻灯片图像占位符 1"/>
          <p:cNvSpPr>
            <a:spLocks noGrp="1" noRot="1" noChangeAspect="1" noTextEdit="1"/>
          </p:cNvSpPr>
          <p:nvPr>
            <p:ph type="sldImg"/>
          </p:nvPr>
        </p:nvSpPr>
        <p:spPr>
          <a:ln/>
        </p:spPr>
      </p:sp>
      <p:sp>
        <p:nvSpPr>
          <p:cNvPr id="101380"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2403" name="幻灯片图像占位符 1"/>
          <p:cNvSpPr>
            <a:spLocks noGrp="1" noRot="1" noChangeAspect="1" noTextEdit="1"/>
          </p:cNvSpPr>
          <p:nvPr>
            <p:ph type="sldImg"/>
          </p:nvPr>
        </p:nvSpPr>
        <p:spPr>
          <a:ln/>
        </p:spPr>
      </p:sp>
      <p:sp>
        <p:nvSpPr>
          <p:cNvPr id="102404"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3427" name="幻灯片图像占位符 1"/>
          <p:cNvSpPr>
            <a:spLocks noGrp="1" noRot="1" noChangeAspect="1" noTextEdit="1"/>
          </p:cNvSpPr>
          <p:nvPr>
            <p:ph type="sldImg"/>
          </p:nvPr>
        </p:nvSpPr>
        <p:spPr>
          <a:ln/>
        </p:spPr>
      </p:sp>
      <p:sp>
        <p:nvSpPr>
          <p:cNvPr id="103428"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4451" name="幻灯片图像占位符 1"/>
          <p:cNvSpPr>
            <a:spLocks noGrp="1" noRot="1" noChangeAspect="1" noTextEdit="1"/>
          </p:cNvSpPr>
          <p:nvPr>
            <p:ph type="sldImg"/>
          </p:nvPr>
        </p:nvSpPr>
        <p:spPr>
          <a:ln/>
        </p:spPr>
      </p:sp>
      <p:sp>
        <p:nvSpPr>
          <p:cNvPr id="104452"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06499" name="幻灯片图像占位符 1"/>
          <p:cNvSpPr>
            <a:spLocks noGrp="1" noRot="1" noChangeAspect="1" noTextEdit="1"/>
          </p:cNvSpPr>
          <p:nvPr>
            <p:ph type="sldImg"/>
          </p:nvPr>
        </p:nvSpPr>
        <p:spPr>
          <a:ln/>
        </p:spPr>
      </p:sp>
      <p:sp>
        <p:nvSpPr>
          <p:cNvPr id="106500" name="备注占位符 2"/>
          <p:cNvSpPr>
            <a:spLocks noGrp="1"/>
          </p:cNvSpPr>
          <p:nvPr>
            <p:ph type="body" idx="1"/>
          </p:nvPr>
        </p:nvSpPr>
        <p:spPr>
          <a:ln/>
        </p:spPr>
        <p:txBody>
          <a:bodyPr wrap="square" lIns="91440" tIns="45720" rIns="91440" bIns="45720" anchor="t" anchorCtr="0"/>
          <a:p>
            <a:pPr lvl="0" eaLnBrk="1" hangingPunct="1">
              <a:spcBef>
                <a:spcPct val="0"/>
              </a:spcBef>
            </a:pPr>
            <a:endParaRPr lang="zh-CN" altLang="zh-CN" dirty="0"/>
          </a:p>
        </p:txBody>
      </p:sp>
      <p:sp>
        <p:nvSpPr>
          <p:cNvPr id="23556" name="灯片编号占位符 3"/>
          <p:cNvSpPr txBox="1">
            <a:spLocks noGrp="1"/>
          </p:cNvSpPr>
          <p:nvPr/>
        </p:nvSpPr>
        <p:spPr bwMode="auto">
          <a:xfrm>
            <a:off x="3884613" y="8685213"/>
            <a:ext cx="2971800" cy="457200"/>
          </a:xfrm>
          <a:prstGeom prst="rect">
            <a:avLst/>
          </a:prstGeom>
          <a:noFill/>
          <a:ln>
            <a:miter lim="800000"/>
          </a:ln>
        </p:spPr>
        <p:txBody>
          <a:bodyPr anchor="b"/>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8.xml"/><Relationship Id="rId1"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8.xml"/><Relationship Id="rId1"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8.xml"/><Relationship Id="rId1"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1"/>
          <p:cNvSpPr>
            <a:spLocks noGrp="1"/>
          </p:cNvSpPr>
          <p:nvPr>
            <p:ph type="ctrTitle"/>
          </p:nvPr>
        </p:nvSpPr>
        <p:spPr>
          <a:xfrm>
            <a:off x="642938" y="1357313"/>
            <a:ext cx="7772400" cy="2500312"/>
          </a:xfrm>
          <a:ln/>
        </p:spPr>
        <p:txBody>
          <a:bodyPr vert="horz" wrap="square" lIns="91440" tIns="45720" rIns="91440" bIns="45720" anchor="ctr" anchorCtr="0"/>
          <a:lstStyle>
            <a:lvl1pPr lvl="0">
              <a:buClrTx/>
              <a:buSzTx/>
              <a:buFontTx/>
              <a:defRPr/>
            </a:lvl1pPr>
          </a:lstStyle>
          <a:p>
            <a:pPr lvl="0" eaLnBrk="1" hangingPunct="1"/>
            <a:r>
              <a:rPr lang="zh-CN" altLang="en-US" sz="3600" b="1" dirty="0">
                <a:latin typeface="宋体" panose="02010600030101010101" pitchFamily="2" charset="-122"/>
              </a:rPr>
              <a:t>国家开发银行</a:t>
            </a:r>
            <a:r>
              <a:rPr lang="zh-CN" altLang="en-US" sz="3600" b="1" dirty="0">
                <a:latin typeface="宋体" panose="02010600030101010101" pitchFamily="2" charset="-122"/>
              </a:rPr>
              <a:t>高校助学贷款</a:t>
            </a:r>
            <a:br>
              <a:rPr lang="zh-CN" altLang="en-US" sz="3600" b="1" dirty="0">
                <a:latin typeface="宋体" panose="02010600030101010101" pitchFamily="2" charset="-122"/>
              </a:rPr>
            </a:br>
            <a:br>
              <a:rPr lang="zh-CN" altLang="en-US" sz="2800" b="1" dirty="0"/>
            </a:br>
            <a:r>
              <a:rPr lang="zh-CN" altLang="en-US" sz="2400" b="1" dirty="0"/>
              <a:t>学生在线服务系统使用手册</a:t>
            </a:r>
            <a:endParaRPr lang="zh-CN" altLang="en-US" sz="2400" dirty="0"/>
          </a:p>
        </p:txBody>
      </p:sp>
      <p:pic>
        <p:nvPicPr>
          <p:cNvPr id="2051" name="Picture 2"/>
          <p:cNvPicPr>
            <a:picLocks noChangeAspect="1"/>
          </p:cNvPicPr>
          <p:nvPr/>
        </p:nvPicPr>
        <p:blipFill>
          <a:blip r:embed="rId1"/>
          <a:stretch>
            <a:fillRect/>
          </a:stretch>
        </p:blipFill>
        <p:spPr>
          <a:xfrm>
            <a:off x="723900" y="571500"/>
            <a:ext cx="1990725" cy="438150"/>
          </a:xfrm>
          <a:prstGeom prst="rect">
            <a:avLst/>
          </a:prstGeom>
          <a:noFill/>
          <a:ln w="9525">
            <a:noFill/>
          </a:ln>
        </p:spPr>
      </p:pic>
      <p:pic>
        <p:nvPicPr>
          <p:cNvPr id="2052" name="Picture 3"/>
          <p:cNvPicPr>
            <a:picLocks noChangeAspect="1"/>
          </p:cNvPicPr>
          <p:nvPr/>
        </p:nvPicPr>
        <p:blipFill>
          <a:blip r:embed="rId2"/>
          <a:stretch>
            <a:fillRect/>
          </a:stretch>
        </p:blipFill>
        <p:spPr>
          <a:xfrm>
            <a:off x="1858963" y="5132388"/>
            <a:ext cx="1284287" cy="1296987"/>
          </a:xfrm>
          <a:prstGeom prst="rect">
            <a:avLst/>
          </a:prstGeom>
          <a:noFill/>
          <a:ln w="9525">
            <a:noFill/>
          </a:ln>
        </p:spPr>
      </p:pic>
      <p:pic>
        <p:nvPicPr>
          <p:cNvPr id="2053" name="Picture 4"/>
          <p:cNvPicPr>
            <a:picLocks noChangeAspect="1"/>
          </p:cNvPicPr>
          <p:nvPr/>
        </p:nvPicPr>
        <p:blipFill>
          <a:blip r:embed="rId3"/>
          <a:stretch>
            <a:fillRect/>
          </a:stretch>
        </p:blipFill>
        <p:spPr>
          <a:xfrm>
            <a:off x="3143250" y="4357688"/>
            <a:ext cx="2605088" cy="2071687"/>
          </a:xfrm>
          <a:prstGeom prst="rect">
            <a:avLst/>
          </a:prstGeom>
          <a:noFill/>
          <a:ln w="9525">
            <a:noFill/>
          </a:ln>
        </p:spPr>
      </p:pic>
      <p:pic>
        <p:nvPicPr>
          <p:cNvPr id="2054" name="Picture 5"/>
          <p:cNvPicPr>
            <a:picLocks noChangeAspect="1"/>
          </p:cNvPicPr>
          <p:nvPr/>
        </p:nvPicPr>
        <p:blipFill>
          <a:blip r:embed="rId4"/>
          <a:stretch>
            <a:fillRect/>
          </a:stretch>
        </p:blipFill>
        <p:spPr>
          <a:xfrm>
            <a:off x="7029450" y="5133975"/>
            <a:ext cx="1990725" cy="1295400"/>
          </a:xfrm>
          <a:prstGeom prst="rect">
            <a:avLst/>
          </a:prstGeom>
          <a:noFill/>
          <a:ln w="9525">
            <a:noFill/>
          </a:ln>
        </p:spPr>
      </p:pic>
      <p:pic>
        <p:nvPicPr>
          <p:cNvPr id="2055" name="Picture 6"/>
          <p:cNvPicPr>
            <a:picLocks noChangeAspect="1"/>
          </p:cNvPicPr>
          <p:nvPr/>
        </p:nvPicPr>
        <p:blipFill>
          <a:blip r:embed="rId5"/>
          <a:stretch>
            <a:fillRect/>
          </a:stretch>
        </p:blipFill>
        <p:spPr>
          <a:xfrm>
            <a:off x="5743575" y="5133975"/>
            <a:ext cx="1285875" cy="1295400"/>
          </a:xfrm>
          <a:prstGeom prst="rect">
            <a:avLst/>
          </a:prstGeom>
          <a:noFill/>
          <a:ln w="9525">
            <a:noFill/>
          </a:ln>
        </p:spPr>
      </p:pic>
      <p:pic>
        <p:nvPicPr>
          <p:cNvPr id="2056" name="Picture 7"/>
          <p:cNvPicPr>
            <a:picLocks noChangeAspect="1"/>
          </p:cNvPicPr>
          <p:nvPr/>
        </p:nvPicPr>
        <p:blipFill>
          <a:blip r:embed="rId6"/>
          <a:stretch>
            <a:fillRect/>
          </a:stretch>
        </p:blipFill>
        <p:spPr>
          <a:xfrm>
            <a:off x="128588" y="5133975"/>
            <a:ext cx="1728787" cy="12954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SZ4AML62J{FOT@5}OOF@4R"/>
          <p:cNvPicPr>
            <a:picLocks noChangeAspect="1"/>
          </p:cNvPicPr>
          <p:nvPr/>
        </p:nvPicPr>
        <p:blipFill>
          <a:blip r:embed="rId1"/>
          <a:stretch>
            <a:fillRect/>
          </a:stretch>
        </p:blipFill>
        <p:spPr>
          <a:xfrm>
            <a:off x="0" y="864870"/>
            <a:ext cx="9144000" cy="5128260"/>
          </a:xfrm>
          <a:prstGeom prst="rect">
            <a:avLst/>
          </a:prstGeom>
        </p:spPr>
      </p:pic>
      <p:sp>
        <p:nvSpPr>
          <p:cNvPr id="13314"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登录系统</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3317" name="Line 6"/>
          <p:cNvSpPr/>
          <p:nvPr/>
        </p:nvSpPr>
        <p:spPr>
          <a:xfrm rot="12537938">
            <a:off x="7454900" y="2961640"/>
            <a:ext cx="214630" cy="923925"/>
          </a:xfrm>
          <a:prstGeom prst="line">
            <a:avLst/>
          </a:prstGeom>
          <a:ln w="19050" cap="flat" cmpd="sng">
            <a:solidFill>
              <a:srgbClr val="000066"/>
            </a:solidFill>
            <a:prstDash val="dash"/>
            <a:headEnd type="none" w="med" len="med"/>
            <a:tailEnd type="none" w="med" len="med"/>
          </a:ln>
        </p:spPr>
      </p:sp>
      <p:grpSp>
        <p:nvGrpSpPr>
          <p:cNvPr id="13318" name="组合 11"/>
          <p:cNvGrpSpPr/>
          <p:nvPr/>
        </p:nvGrpSpPr>
        <p:grpSpPr>
          <a:xfrm>
            <a:off x="6729413" y="3836670"/>
            <a:ext cx="2232025" cy="627063"/>
            <a:chOff x="5802323" y="3159125"/>
            <a:chExt cx="2214562" cy="627065"/>
          </a:xfrm>
        </p:grpSpPr>
        <p:sp>
          <p:nvSpPr>
            <p:cNvPr id="13326" name="AutoShape 5"/>
            <p:cNvSpPr/>
            <p:nvPr/>
          </p:nvSpPr>
          <p:spPr>
            <a:xfrm>
              <a:off x="5929904" y="3284538"/>
              <a:ext cx="2086981"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输入登录名和密码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6933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3319" name="组合 7"/>
          <p:cNvGrpSpPr/>
          <p:nvPr/>
        </p:nvGrpSpPr>
        <p:grpSpPr>
          <a:xfrm rot="2444757">
            <a:off x="8108633" y="2586673"/>
            <a:ext cx="379412" cy="288925"/>
            <a:chOff x="4897646" y="4493223"/>
            <a:chExt cx="379575" cy="288925"/>
          </a:xfrm>
        </p:grpSpPr>
        <p:sp>
          <p:nvSpPr>
            <p:cNvPr id="1332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332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登录系统</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13316" name="图片占位符 18" descr="01.gif"/>
          <p:cNvPicPr>
            <a:picLocks noGrp="1" noChangeAspect="1"/>
          </p:cNvPicPr>
          <p:nvPr>
            <p:ph sz="quarter" idx="1"/>
          </p:nvPr>
        </p:nvPicPr>
        <p:blipFill>
          <a:blip r:embed="rId1"/>
          <a:srcRect/>
          <a:stretch>
            <a:fillRect/>
          </a:stretch>
        </p:blipFill>
        <p:spPr>
          <a:xfrm>
            <a:off x="468313" y="1143000"/>
            <a:ext cx="8199437" cy="4471988"/>
          </a:xfrm>
          <a:ln>
            <a:solidFill>
              <a:schemeClr val="accent1">
                <a:alpha val="100000"/>
              </a:schemeClr>
            </a:solidFill>
            <a:miter lim="800000"/>
            <a:headEnd/>
            <a:tailEnd/>
          </a:ln>
        </p:spPr>
      </p:pic>
      <p:sp>
        <p:nvSpPr>
          <p:cNvPr id="13317" name="Line 6"/>
          <p:cNvSpPr/>
          <p:nvPr/>
        </p:nvSpPr>
        <p:spPr>
          <a:xfrm rot="7317938">
            <a:off x="4175125" y="2833688"/>
            <a:ext cx="144463" cy="504825"/>
          </a:xfrm>
          <a:prstGeom prst="line">
            <a:avLst/>
          </a:prstGeom>
          <a:ln w="19050" cap="flat" cmpd="sng">
            <a:solidFill>
              <a:srgbClr val="000066"/>
            </a:solidFill>
            <a:prstDash val="dash"/>
            <a:headEnd type="none" w="med" len="med"/>
            <a:tailEnd type="none" w="med" len="med"/>
          </a:ln>
        </p:spPr>
      </p:sp>
      <p:grpSp>
        <p:nvGrpSpPr>
          <p:cNvPr id="13318" name="组合 11"/>
          <p:cNvGrpSpPr/>
          <p:nvPr/>
        </p:nvGrpSpPr>
        <p:grpSpPr>
          <a:xfrm>
            <a:off x="4500563" y="2943225"/>
            <a:ext cx="2232025" cy="627063"/>
            <a:chOff x="5802323" y="3159125"/>
            <a:chExt cx="2214562" cy="627065"/>
          </a:xfrm>
        </p:grpSpPr>
        <p:sp>
          <p:nvSpPr>
            <p:cNvPr id="13326" name="AutoShape 5"/>
            <p:cNvSpPr/>
            <p:nvPr/>
          </p:nvSpPr>
          <p:spPr>
            <a:xfrm>
              <a:off x="5929904" y="3284538"/>
              <a:ext cx="2086981"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输入新密码和确认密码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6933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3319" name="组合 7"/>
          <p:cNvGrpSpPr/>
          <p:nvPr/>
        </p:nvGrpSpPr>
        <p:grpSpPr>
          <a:xfrm rot="2444757">
            <a:off x="1331913" y="3303588"/>
            <a:ext cx="379412" cy="288925"/>
            <a:chOff x="4897646" y="4493223"/>
            <a:chExt cx="379575" cy="288925"/>
          </a:xfrm>
        </p:grpSpPr>
        <p:sp>
          <p:nvSpPr>
            <p:cNvPr id="1332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332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3320" name="Line 6"/>
          <p:cNvSpPr/>
          <p:nvPr/>
        </p:nvSpPr>
        <p:spPr>
          <a:xfrm rot="7317938">
            <a:off x="1966913" y="3436938"/>
            <a:ext cx="0" cy="647700"/>
          </a:xfrm>
          <a:prstGeom prst="line">
            <a:avLst/>
          </a:prstGeom>
          <a:ln w="19050" cap="flat" cmpd="sng">
            <a:solidFill>
              <a:srgbClr val="000066"/>
            </a:solidFill>
            <a:prstDash val="dash"/>
            <a:headEnd type="none" w="med" len="med"/>
            <a:tailEnd type="none" w="med" len="med"/>
          </a:ln>
        </p:spPr>
      </p:sp>
      <p:grpSp>
        <p:nvGrpSpPr>
          <p:cNvPr id="13321" name="组合 11"/>
          <p:cNvGrpSpPr/>
          <p:nvPr/>
        </p:nvGrpSpPr>
        <p:grpSpPr>
          <a:xfrm>
            <a:off x="2268538" y="3735388"/>
            <a:ext cx="2232025" cy="627062"/>
            <a:chOff x="5802323" y="3159125"/>
            <a:chExt cx="2214562" cy="627065"/>
          </a:xfrm>
        </p:grpSpPr>
        <p:sp>
          <p:nvSpPr>
            <p:cNvPr id="13322" name="AutoShape 5"/>
            <p:cNvSpPr/>
            <p:nvPr/>
          </p:nvSpPr>
          <p:spPr>
            <a:xfrm>
              <a:off x="5929904" y="3284538"/>
              <a:ext cx="2086981"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点击‘确认’系统保存新密码并登陆系统</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33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登录系统</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4341" name="Line 6"/>
          <p:cNvSpPr/>
          <p:nvPr/>
        </p:nvSpPr>
        <p:spPr>
          <a:xfrm rot="7317938">
            <a:off x="6511925" y="1527175"/>
            <a:ext cx="144463" cy="504825"/>
          </a:xfrm>
          <a:prstGeom prst="line">
            <a:avLst/>
          </a:prstGeom>
          <a:ln w="19050" cap="flat" cmpd="sng">
            <a:solidFill>
              <a:srgbClr val="000066"/>
            </a:solidFill>
            <a:prstDash val="dash"/>
            <a:headEnd type="none" w="med" len="med"/>
            <a:tailEnd type="none" w="med" len="med"/>
          </a:ln>
        </p:spPr>
      </p:sp>
      <p:pic>
        <p:nvPicPr>
          <p:cNvPr id="2" name="图片 1" descr="7FRY7[$RDS8S}W`(1VL]5W2"/>
          <p:cNvPicPr>
            <a:picLocks noChangeAspect="1"/>
          </p:cNvPicPr>
          <p:nvPr/>
        </p:nvPicPr>
        <p:blipFill>
          <a:blip r:embed="rId1"/>
          <a:stretch>
            <a:fillRect/>
          </a:stretch>
        </p:blipFill>
        <p:spPr>
          <a:xfrm>
            <a:off x="685800" y="1143000"/>
            <a:ext cx="7048500" cy="4705350"/>
          </a:xfrm>
          <a:prstGeom prst="rect">
            <a:avLst/>
          </a:prstGeom>
        </p:spPr>
      </p:pic>
      <p:grpSp>
        <p:nvGrpSpPr>
          <p:cNvPr id="82951" name="组合 7"/>
          <p:cNvGrpSpPr/>
          <p:nvPr/>
        </p:nvGrpSpPr>
        <p:grpSpPr>
          <a:xfrm rot="2444757">
            <a:off x="5518150" y="1519873"/>
            <a:ext cx="379413" cy="288925"/>
            <a:chOff x="4897646" y="4493223"/>
            <a:chExt cx="379575" cy="288925"/>
          </a:xfrm>
        </p:grpSpPr>
        <p:sp>
          <p:nvSpPr>
            <p:cNvPr id="8295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8295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登录系统</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15364" name="图片占位符 18" descr="01.gif"/>
          <p:cNvPicPr>
            <a:picLocks noGrp="1" noChangeAspect="1"/>
          </p:cNvPicPr>
          <p:nvPr>
            <p:ph sz="quarter" idx="1"/>
          </p:nvPr>
        </p:nvPicPr>
        <p:blipFill>
          <a:blip r:embed="rId1"/>
          <a:srcRect/>
          <a:stretch>
            <a:fillRect/>
          </a:stretch>
        </p:blipFill>
        <p:spPr>
          <a:xfrm>
            <a:off x="468313" y="1143000"/>
            <a:ext cx="8199437" cy="4471988"/>
          </a:xfrm>
          <a:ln>
            <a:solidFill>
              <a:schemeClr val="accent1">
                <a:alpha val="100000"/>
              </a:schemeClr>
            </a:solidFill>
            <a:miter lim="800000"/>
            <a:headEnd/>
            <a:tailEnd/>
          </a:ln>
        </p:spPr>
      </p:pic>
      <p:sp>
        <p:nvSpPr>
          <p:cNvPr id="15365" name="Line 6"/>
          <p:cNvSpPr/>
          <p:nvPr/>
        </p:nvSpPr>
        <p:spPr>
          <a:xfrm rot="7317938">
            <a:off x="6413500" y="2757488"/>
            <a:ext cx="647700" cy="792162"/>
          </a:xfrm>
          <a:prstGeom prst="line">
            <a:avLst/>
          </a:prstGeom>
          <a:ln w="19050" cap="flat" cmpd="sng">
            <a:solidFill>
              <a:srgbClr val="000066"/>
            </a:solidFill>
            <a:prstDash val="dash"/>
            <a:headEnd type="none" w="med" len="med"/>
            <a:tailEnd type="none" w="med" len="med"/>
          </a:ln>
        </p:spPr>
      </p:sp>
      <p:sp>
        <p:nvSpPr>
          <p:cNvPr id="15366" name="AutoShape 5"/>
          <p:cNvSpPr/>
          <p:nvPr/>
        </p:nvSpPr>
        <p:spPr>
          <a:xfrm>
            <a:off x="2987675" y="4095750"/>
            <a:ext cx="1223963"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提示登录失败</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5367" name="Line 6"/>
          <p:cNvSpPr/>
          <p:nvPr/>
        </p:nvSpPr>
        <p:spPr>
          <a:xfrm rot="7317938">
            <a:off x="2106613" y="3373438"/>
            <a:ext cx="287337" cy="1368425"/>
          </a:xfrm>
          <a:prstGeom prst="line">
            <a:avLst/>
          </a:prstGeom>
          <a:ln w="19050" cap="flat" cmpd="sng">
            <a:solidFill>
              <a:srgbClr val="000066"/>
            </a:solidFill>
            <a:prstDash val="dash"/>
            <a:headEnd type="none" w="med" len="med"/>
            <a:tailEnd type="none" w="med" len="med"/>
          </a:ln>
        </p:spPr>
      </p:sp>
      <p:sp>
        <p:nvSpPr>
          <p:cNvPr id="15368" name="AutoShape 5"/>
          <p:cNvSpPr/>
          <p:nvPr/>
        </p:nvSpPr>
        <p:spPr>
          <a:xfrm>
            <a:off x="4932363" y="3159125"/>
            <a:ext cx="1223962"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输入正确信息重新登录</a:t>
            </a:r>
            <a:endParaRPr lang="zh-CN" altLang="en-US" sz="1200" dirty="0">
              <a:solidFill>
                <a:srgbClr val="17375E"/>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2SZ4AML62J{FOT@5}OOF@4R"/>
          <p:cNvPicPr>
            <a:picLocks noChangeAspect="1"/>
          </p:cNvPicPr>
          <p:nvPr/>
        </p:nvPicPr>
        <p:blipFill>
          <a:blip r:embed="rId1"/>
          <a:stretch>
            <a:fillRect/>
          </a:stretch>
        </p:blipFill>
        <p:spPr>
          <a:xfrm>
            <a:off x="0" y="864870"/>
            <a:ext cx="9144000" cy="5128260"/>
          </a:xfrm>
          <a:prstGeom prst="rect">
            <a:avLst/>
          </a:prstGeom>
        </p:spPr>
      </p:pic>
      <p:sp>
        <p:nvSpPr>
          <p:cNvPr id="17410"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3.</a:t>
            </a:r>
            <a:r>
              <a:rPr lang="zh-CN" altLang="en-US" sz="2800" b="1" dirty="0">
                <a:solidFill>
                  <a:srgbClr val="17375E"/>
                </a:solidFill>
              </a:rPr>
              <a:t>更多登录方式</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17415" name="组合 18"/>
          <p:cNvGrpSpPr/>
          <p:nvPr/>
        </p:nvGrpSpPr>
        <p:grpSpPr>
          <a:xfrm rot="6611493">
            <a:off x="8185785" y="2079625"/>
            <a:ext cx="379413" cy="288925"/>
            <a:chOff x="4897646" y="4493223"/>
            <a:chExt cx="379575" cy="288925"/>
          </a:xfrm>
        </p:grpSpPr>
        <p:sp>
          <p:nvSpPr>
            <p:cNvPr id="1742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42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17416" name="组合 18"/>
          <p:cNvGrpSpPr/>
          <p:nvPr/>
        </p:nvGrpSpPr>
        <p:grpSpPr>
          <a:xfrm rot="5711493">
            <a:off x="7194868" y="2130425"/>
            <a:ext cx="379412" cy="288925"/>
            <a:chOff x="4897646" y="4493223"/>
            <a:chExt cx="379575" cy="288925"/>
          </a:xfrm>
        </p:grpSpPr>
        <p:sp>
          <p:nvSpPr>
            <p:cNvPr id="1742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742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7417" name="Line 6"/>
          <p:cNvSpPr/>
          <p:nvPr/>
        </p:nvSpPr>
        <p:spPr>
          <a:xfrm rot="7317938" flipH="1" flipV="1">
            <a:off x="6634163" y="3324225"/>
            <a:ext cx="2297112" cy="28575"/>
          </a:xfrm>
          <a:prstGeom prst="line">
            <a:avLst/>
          </a:prstGeom>
          <a:ln w="19050" cap="flat" cmpd="sng">
            <a:solidFill>
              <a:srgbClr val="000066"/>
            </a:solidFill>
            <a:prstDash val="dash"/>
            <a:headEnd type="none" w="med" len="med"/>
            <a:tailEnd type="none" w="med" len="med"/>
          </a:ln>
        </p:spPr>
      </p:sp>
      <p:sp>
        <p:nvSpPr>
          <p:cNvPr id="17418" name="Line 6"/>
          <p:cNvSpPr/>
          <p:nvPr/>
        </p:nvSpPr>
        <p:spPr>
          <a:xfrm rot="7317938" flipH="1" flipV="1">
            <a:off x="6437313" y="2962910"/>
            <a:ext cx="1212850" cy="39688"/>
          </a:xfrm>
          <a:prstGeom prst="line">
            <a:avLst/>
          </a:prstGeom>
          <a:ln w="19050" cap="flat" cmpd="sng">
            <a:solidFill>
              <a:srgbClr val="000066"/>
            </a:solidFill>
            <a:prstDash val="dash"/>
            <a:headEnd type="none" w="med" len="med"/>
            <a:tailEnd type="none" w="med" len="med"/>
          </a:ln>
        </p:spPr>
      </p:sp>
      <p:grpSp>
        <p:nvGrpSpPr>
          <p:cNvPr id="17419" name="组合 11"/>
          <p:cNvGrpSpPr/>
          <p:nvPr/>
        </p:nvGrpSpPr>
        <p:grpSpPr>
          <a:xfrm>
            <a:off x="5001895" y="3407093"/>
            <a:ext cx="2160588" cy="627062"/>
            <a:chOff x="5802323" y="3159125"/>
            <a:chExt cx="2214562" cy="627065"/>
          </a:xfrm>
        </p:grpSpPr>
        <p:sp>
          <p:nvSpPr>
            <p:cNvPr id="17423" name="AutoShape 5"/>
            <p:cNvSpPr/>
            <p:nvPr/>
          </p:nvSpPr>
          <p:spPr>
            <a:xfrm>
              <a:off x="5929241" y="3284538"/>
              <a:ext cx="2087644"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以登录名和密码进行登录</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802323" y="3159125"/>
              <a:ext cx="27010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17420" name="组合 11"/>
          <p:cNvGrpSpPr/>
          <p:nvPr/>
        </p:nvGrpSpPr>
        <p:grpSpPr>
          <a:xfrm>
            <a:off x="6477000" y="4495800"/>
            <a:ext cx="2189163" cy="577533"/>
            <a:chOff x="8272348" y="3416301"/>
            <a:chExt cx="2243851" cy="577535"/>
          </a:xfrm>
        </p:grpSpPr>
        <p:sp>
          <p:nvSpPr>
            <p:cNvPr id="17421" name="AutoShape 5"/>
            <p:cNvSpPr/>
            <p:nvPr/>
          </p:nvSpPr>
          <p:spPr>
            <a:xfrm>
              <a:off x="8428555" y="3492184"/>
              <a:ext cx="2087644"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以身份证号、密码进行登录</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8272348" y="3416301"/>
              <a:ext cx="27010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SZ4AML62J{FOT@5}OOF@4R"/>
          <p:cNvPicPr>
            <a:picLocks noChangeAspect="1"/>
          </p:cNvPicPr>
          <p:nvPr/>
        </p:nvPicPr>
        <p:blipFill>
          <a:blip r:embed="rId1"/>
          <a:stretch>
            <a:fillRect/>
          </a:stretch>
        </p:blipFill>
        <p:spPr>
          <a:xfrm>
            <a:off x="0" y="864870"/>
            <a:ext cx="9144000" cy="5128260"/>
          </a:xfrm>
          <a:prstGeom prst="rect">
            <a:avLst/>
          </a:prstGeom>
        </p:spPr>
      </p:pic>
      <p:sp>
        <p:nvSpPr>
          <p:cNvPr id="19458"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4.</a:t>
            </a:r>
            <a:r>
              <a:rPr lang="zh-CN" altLang="en-US" sz="2800" b="1" dirty="0">
                <a:solidFill>
                  <a:srgbClr val="17375E"/>
                </a:solidFill>
              </a:rPr>
              <a:t>重置密码　</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19461" name="组合 7"/>
          <p:cNvGrpSpPr/>
          <p:nvPr/>
        </p:nvGrpSpPr>
        <p:grpSpPr>
          <a:xfrm rot="2444757">
            <a:off x="1380808" y="4491355"/>
            <a:ext cx="379412" cy="288925"/>
            <a:chOff x="4897646" y="4493223"/>
            <a:chExt cx="379575" cy="288925"/>
          </a:xfrm>
        </p:grpSpPr>
        <p:sp>
          <p:nvSpPr>
            <p:cNvPr id="1946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946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9462" name="Line 6"/>
          <p:cNvSpPr/>
          <p:nvPr/>
        </p:nvSpPr>
        <p:spPr>
          <a:xfrm rot="10197938">
            <a:off x="1863090" y="4738053"/>
            <a:ext cx="577850" cy="647700"/>
          </a:xfrm>
          <a:prstGeom prst="line">
            <a:avLst/>
          </a:prstGeom>
          <a:ln w="19050" cap="flat" cmpd="sng">
            <a:solidFill>
              <a:srgbClr val="000066"/>
            </a:solidFill>
            <a:prstDash val="dash"/>
            <a:headEnd type="none" w="med" len="med"/>
            <a:tailEnd type="none" w="med" len="med"/>
          </a:ln>
        </p:spPr>
      </p:sp>
      <p:grpSp>
        <p:nvGrpSpPr>
          <p:cNvPr id="19463" name="组合 11"/>
          <p:cNvGrpSpPr/>
          <p:nvPr/>
        </p:nvGrpSpPr>
        <p:grpSpPr>
          <a:xfrm>
            <a:off x="2440940" y="5208270"/>
            <a:ext cx="2447925" cy="627063"/>
            <a:chOff x="5802323" y="3159125"/>
            <a:chExt cx="2214562" cy="627065"/>
          </a:xfrm>
        </p:grpSpPr>
        <p:sp>
          <p:nvSpPr>
            <p:cNvPr id="19464" name="AutoShape 5"/>
            <p:cNvSpPr/>
            <p:nvPr/>
          </p:nvSpPr>
          <p:spPr>
            <a:xfrm>
              <a:off x="5928705" y="3284538"/>
              <a:ext cx="2088180"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点击此链接进入重设密码界面</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99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IG`5}0@YE%JO]CWEZM`HC$F"/>
          <p:cNvPicPr>
            <a:picLocks noChangeAspect="1"/>
          </p:cNvPicPr>
          <p:nvPr/>
        </p:nvPicPr>
        <p:blipFill>
          <a:blip r:embed="rId1"/>
          <a:stretch>
            <a:fillRect/>
          </a:stretch>
        </p:blipFill>
        <p:spPr>
          <a:xfrm>
            <a:off x="156845" y="918845"/>
            <a:ext cx="8829675" cy="5019675"/>
          </a:xfrm>
          <a:prstGeom prst="rect">
            <a:avLst/>
          </a:prstGeom>
        </p:spPr>
      </p:pic>
      <p:sp>
        <p:nvSpPr>
          <p:cNvPr id="20482"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4.</a:t>
            </a:r>
            <a:r>
              <a:rPr lang="zh-CN" altLang="en-US" sz="2800" b="1" dirty="0">
                <a:solidFill>
                  <a:srgbClr val="17375E"/>
                </a:solidFill>
              </a:rPr>
              <a:t>重置密码</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20485" name="Line 6"/>
          <p:cNvSpPr/>
          <p:nvPr/>
        </p:nvSpPr>
        <p:spPr>
          <a:xfrm rot="7317938" flipH="1" flipV="1">
            <a:off x="3654425" y="2497455"/>
            <a:ext cx="568960" cy="1027430"/>
          </a:xfrm>
          <a:prstGeom prst="line">
            <a:avLst/>
          </a:prstGeom>
          <a:ln w="19050" cap="flat" cmpd="sng">
            <a:solidFill>
              <a:srgbClr val="000066"/>
            </a:solidFill>
            <a:prstDash val="dash"/>
            <a:headEnd type="none" w="med" len="med"/>
            <a:tailEnd type="none" w="med" len="med"/>
          </a:ln>
        </p:spPr>
      </p:sp>
      <p:grpSp>
        <p:nvGrpSpPr>
          <p:cNvPr id="20486" name="组合 11"/>
          <p:cNvGrpSpPr/>
          <p:nvPr/>
        </p:nvGrpSpPr>
        <p:grpSpPr>
          <a:xfrm>
            <a:off x="4362133" y="2629218"/>
            <a:ext cx="2389505" cy="605471"/>
            <a:chOff x="5646075" y="1811014"/>
            <a:chExt cx="2370810" cy="605474"/>
          </a:xfrm>
        </p:grpSpPr>
        <p:sp>
          <p:nvSpPr>
            <p:cNvPr id="20494" name="AutoShape 5"/>
            <p:cNvSpPr/>
            <p:nvPr/>
          </p:nvSpPr>
          <p:spPr>
            <a:xfrm>
              <a:off x="5929904" y="1914836"/>
              <a:ext cx="2086981"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输入自己的登录名</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 name="Oval 10"/>
            <p:cNvSpPr>
              <a:spLocks noChangeArrowheads="1"/>
            </p:cNvSpPr>
            <p:nvPr/>
          </p:nvSpPr>
          <p:spPr bwMode="auto">
            <a:xfrm>
              <a:off x="5646075" y="1811014"/>
              <a:ext cx="26933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0487" name="组合 7"/>
          <p:cNvGrpSpPr/>
          <p:nvPr/>
        </p:nvGrpSpPr>
        <p:grpSpPr>
          <a:xfrm rot="2444757">
            <a:off x="3166745" y="3864610"/>
            <a:ext cx="379413" cy="288925"/>
            <a:chOff x="4897646" y="4493223"/>
            <a:chExt cx="379575" cy="288925"/>
          </a:xfrm>
        </p:grpSpPr>
        <p:sp>
          <p:nvSpPr>
            <p:cNvPr id="2049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049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20489" name="组合 11"/>
          <p:cNvGrpSpPr/>
          <p:nvPr/>
        </p:nvGrpSpPr>
        <p:grpSpPr>
          <a:xfrm>
            <a:off x="3165158" y="4267517"/>
            <a:ext cx="2443479" cy="501650"/>
            <a:chOff x="4512018" y="3975420"/>
            <a:chExt cx="2424362" cy="501652"/>
          </a:xfrm>
        </p:grpSpPr>
        <p:sp>
          <p:nvSpPr>
            <p:cNvPr id="20490" name="AutoShape 5"/>
            <p:cNvSpPr/>
            <p:nvPr/>
          </p:nvSpPr>
          <p:spPr>
            <a:xfrm>
              <a:off x="4849399" y="3975420"/>
              <a:ext cx="2086981"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输入预留问题答案</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4512018" y="3975738"/>
              <a:ext cx="269338"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1516" name="AutoShape 5"/>
          <p:cNvSpPr/>
          <p:nvPr/>
        </p:nvSpPr>
        <p:spPr>
          <a:xfrm>
            <a:off x="4038600" y="5410200"/>
            <a:ext cx="2103438" cy="5016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重新设置密码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1514" name="Line 6"/>
          <p:cNvSpPr/>
          <p:nvPr/>
        </p:nvSpPr>
        <p:spPr>
          <a:xfrm rot="8337938">
            <a:off x="3486785" y="4877435"/>
            <a:ext cx="421640" cy="725170"/>
          </a:xfrm>
          <a:prstGeom prst="line">
            <a:avLst/>
          </a:prstGeom>
          <a:ln w="19050" cap="flat" cmpd="sng">
            <a:solidFill>
              <a:srgbClr val="000066"/>
            </a:solidFill>
            <a:prstDash val="dash"/>
            <a:headEnd type="none" w="med" len="med"/>
            <a:tailEnd type="none" w="med" len="med"/>
          </a:ln>
        </p:spPr>
      </p:sp>
      <p:sp>
        <p:nvSpPr>
          <p:cNvPr id="21518" name="AutoShape 5"/>
          <p:cNvSpPr/>
          <p:nvPr/>
        </p:nvSpPr>
        <p:spPr>
          <a:xfrm>
            <a:off x="1196975" y="5790883"/>
            <a:ext cx="2103438" cy="5016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点击‘保存’系统会保存新密码</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grpSp>
        <p:nvGrpSpPr>
          <p:cNvPr id="21511" name="组合 7"/>
          <p:cNvGrpSpPr/>
          <p:nvPr/>
        </p:nvGrpSpPr>
        <p:grpSpPr>
          <a:xfrm rot="2444757">
            <a:off x="793433" y="5723890"/>
            <a:ext cx="379412" cy="288925"/>
            <a:chOff x="4897646" y="4493223"/>
            <a:chExt cx="379575" cy="288925"/>
          </a:xfrm>
        </p:grpSpPr>
        <p:sp>
          <p:nvSpPr>
            <p:cNvPr id="2152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152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Picture 2"/>
          <p:cNvPicPr preferRelativeResize="0"/>
          <p:nvPr/>
        </p:nvPicPr>
        <p:blipFill>
          <a:blip r:embed="rId1"/>
          <a:stretch>
            <a:fillRect/>
          </a:stretch>
        </p:blipFill>
        <p:spPr>
          <a:xfrm>
            <a:off x="431800" y="1619250"/>
            <a:ext cx="8277225" cy="4498975"/>
          </a:xfrm>
          <a:prstGeom prst="rect">
            <a:avLst/>
          </a:prstGeom>
          <a:noFill/>
          <a:ln w="9525" cap="flat" cmpd="sng">
            <a:solidFill>
              <a:schemeClr val="accent1"/>
            </a:solidFill>
            <a:prstDash val="solid"/>
            <a:miter/>
            <a:headEnd type="none" w="med" len="med"/>
            <a:tailEnd type="none" w="med" len="med"/>
          </a:ln>
        </p:spPr>
      </p:pic>
      <p:sp>
        <p:nvSpPr>
          <p:cNvPr id="25603"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5.</a:t>
            </a:r>
            <a:r>
              <a:rPr lang="zh-CN" altLang="en-US" sz="2800" b="1" dirty="0">
                <a:solidFill>
                  <a:srgbClr val="17375E"/>
                </a:solidFill>
              </a:rPr>
              <a:t>我的首页</a:t>
            </a:r>
            <a:r>
              <a:rPr lang="zh-CN" altLang="en-US" sz="1600" b="1" dirty="0">
                <a:solidFill>
                  <a:srgbClr val="17375E"/>
                </a:solidFill>
              </a:rPr>
              <a:t>     </a:t>
            </a:r>
            <a:r>
              <a:rPr lang="zh-CN" altLang="en-US" sz="2000" dirty="0">
                <a:solidFill>
                  <a:srgbClr val="17375E"/>
                </a:solidFill>
              </a:rPr>
              <a:t>提示完善个人信息</a:t>
            </a:r>
            <a:endParaRPr lang="zh-CN" altLang="en-US" sz="2000" dirty="0">
              <a:solidFill>
                <a:srgbClr val="17375E"/>
              </a:solidFill>
            </a:endParaRPr>
          </a:p>
        </p:txBody>
      </p:sp>
      <p:sp>
        <p:nvSpPr>
          <p:cNvPr id="2560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25605" name="Line 6"/>
          <p:cNvSpPr/>
          <p:nvPr/>
        </p:nvSpPr>
        <p:spPr>
          <a:xfrm rot="7317938" flipV="1">
            <a:off x="5226050" y="3613150"/>
            <a:ext cx="28575" cy="1392238"/>
          </a:xfrm>
          <a:prstGeom prst="line">
            <a:avLst/>
          </a:prstGeom>
          <a:ln w="19050" cap="flat" cmpd="sng">
            <a:solidFill>
              <a:srgbClr val="000066"/>
            </a:solidFill>
            <a:prstDash val="dash"/>
            <a:headEnd type="none" w="med" len="med"/>
            <a:tailEnd type="none" w="med" len="med"/>
          </a:ln>
        </p:spPr>
      </p:sp>
      <p:sp>
        <p:nvSpPr>
          <p:cNvPr id="25606" name="AutoShape 5"/>
          <p:cNvSpPr/>
          <p:nvPr/>
        </p:nvSpPr>
        <p:spPr>
          <a:xfrm>
            <a:off x="5643563" y="4714875"/>
            <a:ext cx="2857500" cy="8572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学生信息不完善的学生登录后，系统提示完善个人信息，否则不能无法进行贷款申请。</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5607"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访问路径：在线系统→我的首页</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a:xfrm>
            <a:off x="457200" y="190500"/>
            <a:ext cx="8229600" cy="642938"/>
          </a:xfrm>
          <a:ln/>
        </p:spPr>
        <p:txBody>
          <a:bodyPr vert="horz" wrap="square" lIns="91440" tIns="45720" rIns="91440" bIns="45720" anchor="ctr" anchorCtr="0"/>
          <a:p>
            <a:pPr algn="l" eaLnBrk="1" hangingPunct="1"/>
            <a:r>
              <a:rPr lang="en-US" altLang="zh-CN" sz="2800" b="1" dirty="0">
                <a:solidFill>
                  <a:srgbClr val="17375E"/>
                </a:solidFill>
              </a:rPr>
              <a:t>5.</a:t>
            </a:r>
            <a:r>
              <a:rPr lang="zh-CN" altLang="en-US" sz="2800" b="1" dirty="0">
                <a:solidFill>
                  <a:srgbClr val="17375E"/>
                </a:solidFill>
              </a:rPr>
              <a:t>我的首页</a:t>
            </a:r>
            <a:r>
              <a:rPr lang="zh-CN" altLang="en-US" sz="3200" b="1" dirty="0">
                <a:solidFill>
                  <a:srgbClr val="17375E"/>
                </a:solidFill>
              </a:rPr>
              <a:t>     </a:t>
            </a:r>
            <a:r>
              <a:rPr lang="zh-CN" altLang="en-US" sz="2000" dirty="0">
                <a:solidFill>
                  <a:srgbClr val="17375E"/>
                </a:solidFill>
              </a:rPr>
              <a:t>学生还款账号查询</a:t>
            </a:r>
            <a:endParaRPr lang="zh-CN" altLang="en-US" sz="2000" dirty="0">
              <a:solidFill>
                <a:srgbClr val="17375E"/>
              </a:solidFill>
            </a:endParaRPr>
          </a:p>
        </p:txBody>
      </p:sp>
      <p:sp>
        <p:nvSpPr>
          <p:cNvPr id="26627"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pic>
        <p:nvPicPr>
          <p:cNvPr id="26628" name="Picture 4"/>
          <p:cNvPicPr/>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grpSp>
        <p:nvGrpSpPr>
          <p:cNvPr id="26629" name="组合 26"/>
          <p:cNvGrpSpPr/>
          <p:nvPr/>
        </p:nvGrpSpPr>
        <p:grpSpPr>
          <a:xfrm rot="2320571">
            <a:off x="3352800" y="2971800"/>
            <a:ext cx="379413" cy="288925"/>
            <a:chOff x="4897646" y="4493223"/>
            <a:chExt cx="379575" cy="288925"/>
          </a:xfrm>
        </p:grpSpPr>
        <p:sp>
          <p:nvSpPr>
            <p:cNvPr id="2663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663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6630" name="Line 6"/>
          <p:cNvSpPr/>
          <p:nvPr/>
        </p:nvSpPr>
        <p:spPr>
          <a:xfrm rot="7317938" flipV="1">
            <a:off x="3960813" y="2952750"/>
            <a:ext cx="155575" cy="1100138"/>
          </a:xfrm>
          <a:prstGeom prst="line">
            <a:avLst/>
          </a:prstGeom>
          <a:ln w="19050" cap="flat" cmpd="sng">
            <a:solidFill>
              <a:srgbClr val="000066"/>
            </a:solidFill>
            <a:prstDash val="dash"/>
            <a:headEnd type="none" w="med" len="med"/>
            <a:tailEnd type="none" w="med" len="med"/>
          </a:ln>
        </p:spPr>
      </p:sp>
      <p:grpSp>
        <p:nvGrpSpPr>
          <p:cNvPr id="26631" name="组合 15"/>
          <p:cNvGrpSpPr/>
          <p:nvPr/>
        </p:nvGrpSpPr>
        <p:grpSpPr>
          <a:xfrm>
            <a:off x="4419600" y="3568700"/>
            <a:ext cx="3019425" cy="627063"/>
            <a:chOff x="5802323" y="3159125"/>
            <a:chExt cx="2409820" cy="627065"/>
          </a:xfrm>
        </p:grpSpPr>
        <p:sp>
          <p:nvSpPr>
            <p:cNvPr id="26633" name="AutoShape 5"/>
            <p:cNvSpPr/>
            <p:nvPr/>
          </p:nvSpPr>
          <p:spPr>
            <a:xfrm>
              <a:off x="5929022" y="3284538"/>
              <a:ext cx="2283121"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点击查看超链接，查看学生帐号信息。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0"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6632"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访问路径：在线系统→我的首页</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xfrm>
            <a:off x="457200" y="190500"/>
            <a:ext cx="8229600" cy="642938"/>
          </a:xfrm>
          <a:ln/>
        </p:spPr>
        <p:txBody>
          <a:bodyPr vert="horz" wrap="square" lIns="91440" tIns="45720" rIns="91440" bIns="45720" anchor="ctr" anchorCtr="0"/>
          <a:p>
            <a:pPr algn="l" eaLnBrk="1" hangingPunct="1"/>
            <a:r>
              <a:rPr lang="en-US" altLang="zh-CN" sz="2800" b="1" dirty="0">
                <a:solidFill>
                  <a:srgbClr val="17375E"/>
                </a:solidFill>
              </a:rPr>
              <a:t>5.</a:t>
            </a:r>
            <a:r>
              <a:rPr lang="zh-CN" altLang="en-US" sz="2800" b="1" dirty="0">
                <a:solidFill>
                  <a:srgbClr val="17375E"/>
                </a:solidFill>
              </a:rPr>
              <a:t>我的首页</a:t>
            </a:r>
            <a:r>
              <a:rPr lang="zh-CN" altLang="en-US" sz="3200" b="1" dirty="0">
                <a:solidFill>
                  <a:srgbClr val="17375E"/>
                </a:solidFill>
              </a:rPr>
              <a:t>     </a:t>
            </a:r>
            <a:r>
              <a:rPr lang="zh-CN" altLang="en-US" sz="2000" dirty="0">
                <a:solidFill>
                  <a:srgbClr val="17375E"/>
                </a:solidFill>
              </a:rPr>
              <a:t>学生还款账号查询</a:t>
            </a:r>
            <a:endParaRPr lang="zh-CN" altLang="en-US" sz="2000" dirty="0">
              <a:solidFill>
                <a:srgbClr val="17375E"/>
              </a:solidFill>
            </a:endParaRPr>
          </a:p>
        </p:txBody>
      </p:sp>
      <p:sp>
        <p:nvSpPr>
          <p:cNvPr id="27651"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pic>
        <p:nvPicPr>
          <p:cNvPr id="27652" name="Picture 4"/>
          <p:cNvPicPr preferRelativeResize="0"/>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grpSp>
        <p:nvGrpSpPr>
          <p:cNvPr id="27653" name="组合 26"/>
          <p:cNvGrpSpPr/>
          <p:nvPr/>
        </p:nvGrpSpPr>
        <p:grpSpPr>
          <a:xfrm rot="2320571">
            <a:off x="4143375" y="3276600"/>
            <a:ext cx="379413" cy="288925"/>
            <a:chOff x="4897646" y="4493223"/>
            <a:chExt cx="379575" cy="288925"/>
          </a:xfrm>
        </p:grpSpPr>
        <p:sp>
          <p:nvSpPr>
            <p:cNvPr id="2765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766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7654" name="Line 6"/>
          <p:cNvSpPr/>
          <p:nvPr/>
        </p:nvSpPr>
        <p:spPr>
          <a:xfrm rot="7317938" flipV="1">
            <a:off x="4751388" y="3257550"/>
            <a:ext cx="155575" cy="1100138"/>
          </a:xfrm>
          <a:prstGeom prst="line">
            <a:avLst/>
          </a:prstGeom>
          <a:ln w="19050" cap="flat" cmpd="sng">
            <a:solidFill>
              <a:srgbClr val="000066"/>
            </a:solidFill>
            <a:prstDash val="dash"/>
            <a:headEnd type="none" w="med" len="med"/>
            <a:tailEnd type="none" w="med" len="med"/>
          </a:ln>
        </p:spPr>
      </p:sp>
      <p:grpSp>
        <p:nvGrpSpPr>
          <p:cNvPr id="27655" name="组合 15"/>
          <p:cNvGrpSpPr/>
          <p:nvPr/>
        </p:nvGrpSpPr>
        <p:grpSpPr>
          <a:xfrm>
            <a:off x="5181600" y="4114800"/>
            <a:ext cx="2133600" cy="627063"/>
            <a:chOff x="5802323" y="3159125"/>
            <a:chExt cx="2409820" cy="627065"/>
          </a:xfrm>
        </p:grpSpPr>
        <p:sp>
          <p:nvSpPr>
            <p:cNvPr id="27657" name="AutoShape 5"/>
            <p:cNvSpPr/>
            <p:nvPr/>
          </p:nvSpPr>
          <p:spPr>
            <a:xfrm>
              <a:off x="5929628" y="3284538"/>
              <a:ext cx="2282515"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学生还款帐号信息列表。</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7074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7656"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访问路径：在线系统→我的首页</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_2X)476AWM4D$PG6D5]RBY3"/>
          <p:cNvPicPr>
            <a:picLocks noChangeAspect="1"/>
          </p:cNvPicPr>
          <p:nvPr/>
        </p:nvPicPr>
        <p:blipFill>
          <a:blip r:embed="rId1"/>
          <a:stretch>
            <a:fillRect/>
          </a:stretch>
        </p:blipFill>
        <p:spPr>
          <a:xfrm>
            <a:off x="152400" y="1652905"/>
            <a:ext cx="8795385" cy="5097780"/>
          </a:xfrm>
          <a:prstGeom prst="rect">
            <a:avLst/>
          </a:prstGeom>
        </p:spPr>
      </p:pic>
      <p:sp>
        <p:nvSpPr>
          <p:cNvPr id="4098" name="标题 1"/>
          <p:cNvSpPr>
            <a:spLocks noGrp="1"/>
          </p:cNvSpPr>
          <p:nvPr>
            <p:ph type="title"/>
          </p:nvPr>
        </p:nvSpPr>
        <p:spPr>
          <a:xfrm>
            <a:off x="485775" y="214630"/>
            <a:ext cx="8229600" cy="1312545"/>
          </a:xfrm>
          <a:ln/>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在线注册　</a:t>
            </a:r>
            <a:br>
              <a:rPr lang="zh-CN" altLang="en-US" sz="2800" b="1" dirty="0">
                <a:solidFill>
                  <a:srgbClr val="17375E"/>
                </a:solidFill>
              </a:rPr>
            </a:br>
            <a:br>
              <a:rPr lang="zh-CN" altLang="en-US" sz="2800" b="1" dirty="0">
                <a:solidFill>
                  <a:srgbClr val="17375E"/>
                </a:solidFill>
              </a:rPr>
            </a:br>
            <a:r>
              <a:rPr lang="zh-CN" altLang="en-US" sz="1800" b="1" dirty="0">
                <a:solidFill>
                  <a:srgbClr val="17375E"/>
                </a:solidFill>
              </a:rPr>
              <a:t>学生在线网址：https://www.csls.cdb.com.cn/</a:t>
            </a:r>
            <a:endParaRPr lang="zh-CN" altLang="en-US" sz="18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4101" name="组合 7"/>
          <p:cNvGrpSpPr/>
          <p:nvPr/>
        </p:nvGrpSpPr>
        <p:grpSpPr>
          <a:xfrm rot="2444757">
            <a:off x="6737033" y="4719955"/>
            <a:ext cx="379412" cy="288925"/>
            <a:chOff x="4897646" y="4493223"/>
            <a:chExt cx="379575" cy="288925"/>
          </a:xfrm>
        </p:grpSpPr>
        <p:sp>
          <p:nvSpPr>
            <p:cNvPr id="410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10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102" name="AutoShape 5"/>
          <p:cNvSpPr/>
          <p:nvPr/>
        </p:nvSpPr>
        <p:spPr>
          <a:xfrm>
            <a:off x="7059613" y="5022215"/>
            <a:ext cx="1655762"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点击此链接进入注册界面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103" name="Line 6"/>
          <p:cNvSpPr/>
          <p:nvPr/>
        </p:nvSpPr>
        <p:spPr>
          <a:xfrm rot="2397938" flipH="1" flipV="1">
            <a:off x="2459990" y="4281805"/>
            <a:ext cx="270510" cy="268605"/>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Picture 2"/>
          <p:cNvPicPr/>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sp>
        <p:nvSpPr>
          <p:cNvPr id="28675" name="标题 1"/>
          <p:cNvSpPr>
            <a:spLocks noGrp="1"/>
          </p:cNvSpPr>
          <p:nvPr>
            <p:ph type="title"/>
          </p:nvPr>
        </p:nvSpPr>
        <p:spPr>
          <a:xfrm>
            <a:off x="457200" y="190500"/>
            <a:ext cx="8229600" cy="642938"/>
          </a:xfrm>
          <a:ln/>
        </p:spPr>
        <p:txBody>
          <a:bodyPr vert="horz" wrap="square" lIns="91440" tIns="45720" rIns="91440" bIns="45720" anchor="ctr" anchorCtr="0"/>
          <a:p>
            <a:pPr algn="l" eaLnBrk="1" hangingPunct="1"/>
            <a:r>
              <a:rPr lang="en-US" altLang="zh-CN" sz="2800" b="1" dirty="0">
                <a:solidFill>
                  <a:srgbClr val="17375E"/>
                </a:solidFill>
              </a:rPr>
              <a:t>5.</a:t>
            </a:r>
            <a:r>
              <a:rPr lang="zh-CN" altLang="en-US" sz="2800" b="1" dirty="0">
                <a:solidFill>
                  <a:srgbClr val="17375E"/>
                </a:solidFill>
              </a:rPr>
              <a:t>我的首页</a:t>
            </a:r>
            <a:r>
              <a:rPr lang="zh-CN" altLang="en-US" sz="3200" b="1" dirty="0">
                <a:solidFill>
                  <a:srgbClr val="17375E"/>
                </a:solidFill>
              </a:rPr>
              <a:t>     </a:t>
            </a:r>
            <a:r>
              <a:rPr lang="zh-CN" altLang="en-US" sz="2000" dirty="0">
                <a:solidFill>
                  <a:srgbClr val="17375E"/>
                </a:solidFill>
              </a:rPr>
              <a:t>高校联系方式查询</a:t>
            </a:r>
            <a:endParaRPr lang="zh-CN" altLang="en-US" sz="2000" dirty="0">
              <a:solidFill>
                <a:srgbClr val="17375E"/>
              </a:solidFill>
            </a:endParaRPr>
          </a:p>
        </p:txBody>
      </p:sp>
      <p:sp>
        <p:nvSpPr>
          <p:cNvPr id="2867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grpSp>
        <p:nvGrpSpPr>
          <p:cNvPr id="28677" name="组合 26"/>
          <p:cNvGrpSpPr/>
          <p:nvPr/>
        </p:nvGrpSpPr>
        <p:grpSpPr>
          <a:xfrm rot="2320571">
            <a:off x="3048000" y="4648200"/>
            <a:ext cx="379413" cy="288925"/>
            <a:chOff x="4897646" y="4493223"/>
            <a:chExt cx="379575" cy="288925"/>
          </a:xfrm>
        </p:grpSpPr>
        <p:sp>
          <p:nvSpPr>
            <p:cNvPr id="2868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868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8678" name="Line 6"/>
          <p:cNvSpPr/>
          <p:nvPr/>
        </p:nvSpPr>
        <p:spPr>
          <a:xfrm rot="7317938">
            <a:off x="3463925" y="3932238"/>
            <a:ext cx="1444625" cy="1171575"/>
          </a:xfrm>
          <a:prstGeom prst="line">
            <a:avLst/>
          </a:prstGeom>
          <a:ln w="19050" cap="flat" cmpd="sng">
            <a:solidFill>
              <a:srgbClr val="000066"/>
            </a:solidFill>
            <a:prstDash val="dash"/>
            <a:headEnd type="none" w="med" len="med"/>
            <a:tailEnd type="none" w="med" len="med"/>
          </a:ln>
        </p:spPr>
      </p:sp>
      <p:grpSp>
        <p:nvGrpSpPr>
          <p:cNvPr id="28679" name="Group 9"/>
          <p:cNvGrpSpPr/>
          <p:nvPr/>
        </p:nvGrpSpPr>
        <p:grpSpPr>
          <a:xfrm>
            <a:off x="4800600" y="3733800"/>
            <a:ext cx="2590800" cy="838200"/>
            <a:chOff x="3024" y="2112"/>
            <a:chExt cx="1632" cy="528"/>
          </a:xfrm>
        </p:grpSpPr>
        <p:sp>
          <p:nvSpPr>
            <p:cNvPr id="28684" name="AutoShape 5"/>
            <p:cNvSpPr/>
            <p:nvPr/>
          </p:nvSpPr>
          <p:spPr>
            <a:xfrm>
              <a:off x="3095" y="2191"/>
              <a:ext cx="1561" cy="44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点击学校相关信息后面的小图标‘</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显示高校联系方式。</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3024" y="2112"/>
              <a:ext cx="151"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8680"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访问路径：在线系统→我的首页</a:t>
            </a:r>
            <a:endParaRPr lang="zh-CN" altLang="en-US" sz="1600" dirty="0">
              <a:latin typeface="华文楷体" panose="02010600040101010101" pitchFamily="2" charset="-122"/>
              <a:ea typeface="华文楷体" panose="02010600040101010101" pitchFamily="2" charset="-122"/>
            </a:endParaRPr>
          </a:p>
        </p:txBody>
      </p:sp>
      <p:grpSp>
        <p:nvGrpSpPr>
          <p:cNvPr id="28681" name="Group 13"/>
          <p:cNvGrpSpPr/>
          <p:nvPr/>
        </p:nvGrpSpPr>
        <p:grpSpPr>
          <a:xfrm>
            <a:off x="5715000" y="2514600"/>
            <a:ext cx="3041650" cy="914400"/>
            <a:chOff x="1872" y="2112"/>
            <a:chExt cx="1916" cy="576"/>
          </a:xfrm>
        </p:grpSpPr>
        <p:sp>
          <p:nvSpPr>
            <p:cNvPr id="28682" name="AutoShape 11"/>
            <p:cNvSpPr/>
            <p:nvPr/>
          </p:nvSpPr>
          <p:spPr>
            <a:xfrm>
              <a:off x="1968" y="2160"/>
              <a:ext cx="1820" cy="528"/>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en-US" altLang="zh-CN" sz="1200" dirty="0">
                  <a:latin typeface="华文楷体" panose="02010600040101010101" pitchFamily="2" charset="-122"/>
                  <a:ea typeface="华文楷体" panose="02010600040101010101" pitchFamily="2" charset="-122"/>
                  <a:sym typeface="Arial" panose="020B0604020202020204" pitchFamily="34" charset="0"/>
                </a:rPr>
                <a:t> </a:t>
              </a:r>
              <a:r>
                <a:rPr lang="zh-CN" altLang="en-US" sz="1200" dirty="0">
                  <a:latin typeface="华文楷体" panose="02010600040101010101" pitchFamily="2" charset="-122"/>
                  <a:ea typeface="华文楷体" panose="02010600040101010101" pitchFamily="2" charset="-122"/>
                  <a:sym typeface="Arial" panose="020B0604020202020204" pitchFamily="34" charset="0"/>
                </a:rPr>
                <a:t>注意：</a:t>
              </a:r>
              <a:r>
                <a:rPr lang="zh-CN" altLang="en-US" sz="1200" dirty="0">
                  <a:solidFill>
                    <a:srgbClr val="17375E"/>
                  </a:solidFill>
                  <a:latin typeface="华文楷体" panose="02010600040101010101" pitchFamily="2" charset="-122"/>
                  <a:ea typeface="华文楷体" panose="02010600040101010101" pitchFamily="2" charset="-122"/>
                </a:rPr>
                <a:t>高校联系方式自动为隐藏状态</a:t>
              </a:r>
              <a:r>
                <a:rPr lang="zh-CN" altLang="en-US" sz="1200" dirty="0">
                  <a:latin typeface="华文楷体" panose="02010600040101010101" pitchFamily="2" charset="-122"/>
                  <a:ea typeface="华文楷体" panose="02010600040101010101" pitchFamily="2" charset="-122"/>
                  <a:sym typeface="Arial" panose="020B0604020202020204" pitchFamily="34" charset="0"/>
                </a:rPr>
                <a:t> 。</a:t>
              </a:r>
              <a:endParaRPr lang="zh-CN" altLang="en-US" sz="12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6" name="Oval 10"/>
            <p:cNvSpPr>
              <a:spLocks noChangeArrowheads="1"/>
            </p:cNvSpPr>
            <p:nvPr/>
          </p:nvSpPr>
          <p:spPr bwMode="auto">
            <a:xfrm>
              <a:off x="1872" y="2112"/>
              <a:ext cx="159" cy="159"/>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a:xfrm>
            <a:off x="457200" y="190500"/>
            <a:ext cx="8229600" cy="642938"/>
          </a:xfrm>
          <a:ln/>
        </p:spPr>
        <p:txBody>
          <a:bodyPr vert="horz" wrap="square" lIns="91440" tIns="45720" rIns="91440" bIns="45720" anchor="ctr" anchorCtr="0"/>
          <a:p>
            <a:pPr algn="l" eaLnBrk="1" hangingPunct="1"/>
            <a:r>
              <a:rPr lang="en-US" altLang="zh-CN" sz="3200" b="1" dirty="0">
                <a:solidFill>
                  <a:srgbClr val="17375E"/>
                </a:solidFill>
              </a:rPr>
              <a:t>5.</a:t>
            </a:r>
            <a:r>
              <a:rPr lang="zh-CN" altLang="en-US" sz="3200" b="1" dirty="0">
                <a:solidFill>
                  <a:srgbClr val="17375E"/>
                </a:solidFill>
              </a:rPr>
              <a:t>我的首页</a:t>
            </a:r>
            <a:r>
              <a:rPr lang="zh-CN" altLang="en-US" sz="3600" b="1" dirty="0">
                <a:solidFill>
                  <a:srgbClr val="17375E"/>
                </a:solidFill>
              </a:rPr>
              <a:t>     </a:t>
            </a:r>
            <a:r>
              <a:rPr lang="zh-CN" altLang="en-US" sz="2400" dirty="0">
                <a:solidFill>
                  <a:srgbClr val="17375E"/>
                </a:solidFill>
              </a:rPr>
              <a:t>高校联系方式查询</a:t>
            </a:r>
            <a:endParaRPr lang="zh-CN" altLang="en-US" sz="2400" dirty="0">
              <a:solidFill>
                <a:srgbClr val="17375E"/>
              </a:solidFill>
            </a:endParaRPr>
          </a:p>
        </p:txBody>
      </p:sp>
      <p:sp>
        <p:nvSpPr>
          <p:cNvPr id="29699"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grpSp>
        <p:nvGrpSpPr>
          <p:cNvPr id="29700" name="组合 26"/>
          <p:cNvGrpSpPr/>
          <p:nvPr/>
        </p:nvGrpSpPr>
        <p:grpSpPr>
          <a:xfrm rot="2320571">
            <a:off x="3048000" y="4648200"/>
            <a:ext cx="379413" cy="288925"/>
            <a:chOff x="4897646" y="4493223"/>
            <a:chExt cx="379575" cy="288925"/>
          </a:xfrm>
        </p:grpSpPr>
        <p:sp>
          <p:nvSpPr>
            <p:cNvPr id="2971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971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9701" name="Line 6"/>
          <p:cNvSpPr/>
          <p:nvPr/>
        </p:nvSpPr>
        <p:spPr>
          <a:xfrm rot="7317938">
            <a:off x="3276600" y="3911600"/>
            <a:ext cx="1673225" cy="854075"/>
          </a:xfrm>
          <a:prstGeom prst="line">
            <a:avLst/>
          </a:prstGeom>
          <a:ln w="19050" cap="flat" cmpd="sng">
            <a:solidFill>
              <a:srgbClr val="000066"/>
            </a:solidFill>
            <a:prstDash val="dash"/>
            <a:headEnd type="none" w="med" len="med"/>
            <a:tailEnd type="none" w="med" len="med"/>
          </a:ln>
        </p:spPr>
      </p:sp>
      <p:grpSp>
        <p:nvGrpSpPr>
          <p:cNvPr id="29702" name="组合 15"/>
          <p:cNvGrpSpPr/>
          <p:nvPr/>
        </p:nvGrpSpPr>
        <p:grpSpPr>
          <a:xfrm>
            <a:off x="4800600" y="3352800"/>
            <a:ext cx="2133600" cy="627063"/>
            <a:chOff x="5802323" y="3159125"/>
            <a:chExt cx="2409820" cy="627065"/>
          </a:xfrm>
        </p:grpSpPr>
        <p:sp>
          <p:nvSpPr>
            <p:cNvPr id="29715" name="AutoShape 5"/>
            <p:cNvSpPr/>
            <p:nvPr/>
          </p:nvSpPr>
          <p:spPr>
            <a:xfrm>
              <a:off x="5929628" y="3284538"/>
              <a:ext cx="2282515"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点击学校相关信息后面的小图标‘</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3" name="Oval 10"/>
            <p:cNvSpPr>
              <a:spLocks noChangeArrowheads="1"/>
            </p:cNvSpPr>
            <p:nvPr/>
          </p:nvSpPr>
          <p:spPr bwMode="auto">
            <a:xfrm>
              <a:off x="5802323" y="3159125"/>
              <a:ext cx="27074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29703"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访问路径：在线系统→我的首页</a:t>
            </a:r>
            <a:endParaRPr lang="zh-CN" altLang="en-US" sz="1600" dirty="0">
              <a:latin typeface="华文楷体" panose="02010600040101010101" pitchFamily="2" charset="-122"/>
              <a:ea typeface="华文楷体" panose="02010600040101010101" pitchFamily="2" charset="-122"/>
            </a:endParaRPr>
          </a:p>
        </p:txBody>
      </p:sp>
      <p:pic>
        <p:nvPicPr>
          <p:cNvPr id="29704" name="Picture 12"/>
          <p:cNvPicPr preferRelativeResize="0"/>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grpSp>
        <p:nvGrpSpPr>
          <p:cNvPr id="29705" name="组合 26"/>
          <p:cNvGrpSpPr/>
          <p:nvPr/>
        </p:nvGrpSpPr>
        <p:grpSpPr>
          <a:xfrm rot="2320571">
            <a:off x="3124200" y="4664075"/>
            <a:ext cx="379413" cy="288925"/>
            <a:chOff x="4897646" y="4493223"/>
            <a:chExt cx="379575" cy="288925"/>
          </a:xfrm>
        </p:grpSpPr>
        <p:sp>
          <p:nvSpPr>
            <p:cNvPr id="2971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971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9706" name="Line 6"/>
          <p:cNvSpPr/>
          <p:nvPr/>
        </p:nvSpPr>
        <p:spPr>
          <a:xfrm rot="7317938">
            <a:off x="3463925" y="3932238"/>
            <a:ext cx="1444625" cy="1171575"/>
          </a:xfrm>
          <a:prstGeom prst="line">
            <a:avLst/>
          </a:prstGeom>
          <a:ln w="19050" cap="flat" cmpd="sng">
            <a:solidFill>
              <a:srgbClr val="000066"/>
            </a:solidFill>
            <a:prstDash val="dash"/>
            <a:headEnd type="none" w="med" len="med"/>
            <a:tailEnd type="none" w="med" len="med"/>
          </a:ln>
        </p:spPr>
      </p:sp>
      <p:grpSp>
        <p:nvGrpSpPr>
          <p:cNvPr id="29707" name="Group 17"/>
          <p:cNvGrpSpPr/>
          <p:nvPr/>
        </p:nvGrpSpPr>
        <p:grpSpPr>
          <a:xfrm>
            <a:off x="4800600" y="3733800"/>
            <a:ext cx="2590800" cy="838200"/>
            <a:chOff x="3024" y="2112"/>
            <a:chExt cx="1632" cy="528"/>
          </a:xfrm>
        </p:grpSpPr>
        <p:sp>
          <p:nvSpPr>
            <p:cNvPr id="29711" name="AutoShape 5"/>
            <p:cNvSpPr/>
            <p:nvPr/>
          </p:nvSpPr>
          <p:spPr>
            <a:xfrm>
              <a:off x="3095" y="2191"/>
              <a:ext cx="1561" cy="449"/>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当学校相关信息后面的小图标变为‘</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显示高校联系方式。</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3024" y="2112"/>
              <a:ext cx="151"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29708" name="Group 20"/>
          <p:cNvGrpSpPr/>
          <p:nvPr/>
        </p:nvGrpSpPr>
        <p:grpSpPr>
          <a:xfrm>
            <a:off x="5257800" y="2743200"/>
            <a:ext cx="3041650" cy="914400"/>
            <a:chOff x="1872" y="2112"/>
            <a:chExt cx="1916" cy="576"/>
          </a:xfrm>
        </p:grpSpPr>
        <p:sp>
          <p:nvSpPr>
            <p:cNvPr id="29709" name="AutoShape 11"/>
            <p:cNvSpPr/>
            <p:nvPr/>
          </p:nvSpPr>
          <p:spPr>
            <a:xfrm>
              <a:off x="1968" y="2160"/>
              <a:ext cx="1820" cy="528"/>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en-US" altLang="zh-CN" sz="1200" dirty="0">
                  <a:latin typeface="华文楷体" panose="02010600040101010101" pitchFamily="2" charset="-122"/>
                  <a:ea typeface="华文楷体" panose="02010600040101010101" pitchFamily="2" charset="-122"/>
                  <a:sym typeface="Arial" panose="020B0604020202020204" pitchFamily="34" charset="0"/>
                </a:rPr>
                <a:t> </a:t>
              </a:r>
              <a:r>
                <a:rPr lang="zh-CN" altLang="en-US" sz="1200" dirty="0">
                  <a:latin typeface="华文楷体" panose="02010600040101010101" pitchFamily="2" charset="-122"/>
                  <a:ea typeface="华文楷体" panose="02010600040101010101" pitchFamily="2" charset="-122"/>
                  <a:sym typeface="Arial" panose="020B0604020202020204" pitchFamily="34" charset="0"/>
                </a:rPr>
                <a:t>注意：再次点击小图标‘</a:t>
              </a:r>
              <a:r>
                <a:rPr lang="en-US" altLang="zh-CN" sz="1200" dirty="0">
                  <a:latin typeface="华文楷体" panose="02010600040101010101" pitchFamily="2" charset="-122"/>
                  <a:ea typeface="华文楷体" panose="02010600040101010101" pitchFamily="2" charset="-122"/>
                  <a:sym typeface="Arial" panose="020B0604020202020204" pitchFamily="34" charset="0"/>
                </a:rPr>
                <a:t>-’</a:t>
              </a:r>
              <a:r>
                <a:rPr lang="zh-CN" altLang="en-US" sz="1200" dirty="0">
                  <a:latin typeface="华文楷体" panose="02010600040101010101" pitchFamily="2" charset="-122"/>
                  <a:ea typeface="华文楷体" panose="02010600040101010101" pitchFamily="2" charset="-122"/>
                  <a:sym typeface="Arial" panose="020B0604020202020204" pitchFamily="34" charset="0"/>
                </a:rPr>
                <a:t>会自动隐藏高校联系方式。</a:t>
              </a:r>
              <a:endParaRPr lang="zh-CN" altLang="en-US" sz="12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6" name="Oval 10"/>
            <p:cNvSpPr>
              <a:spLocks noChangeArrowheads="1"/>
            </p:cNvSpPr>
            <p:nvPr/>
          </p:nvSpPr>
          <p:spPr bwMode="auto">
            <a:xfrm>
              <a:off x="1872" y="2112"/>
              <a:ext cx="159" cy="159"/>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p:nvPr>
        </p:nvSpPr>
        <p:spPr>
          <a:xfrm>
            <a:off x="518795" y="152400"/>
            <a:ext cx="8229600" cy="617855"/>
          </a:xfrm>
          <a:ln/>
        </p:spPr>
        <p:txBody>
          <a:bodyPr vert="horz" wrap="square" lIns="91440" tIns="45720" rIns="91440" bIns="45720" anchor="ctr" anchorCtr="0"/>
          <a:p>
            <a:pPr algn="l" eaLnBrk="1" hangingPunct="1"/>
            <a:br>
              <a:rPr lang="en-US" altLang="zh-CN" sz="2800" b="1" dirty="0">
                <a:solidFill>
                  <a:srgbClr val="17375E"/>
                </a:solidFill>
              </a:rPr>
            </a:br>
            <a:br>
              <a:rPr lang="en-US" altLang="zh-CN" sz="2800" b="1" dirty="0">
                <a:solidFill>
                  <a:srgbClr val="17375E"/>
                </a:solidFill>
              </a:rPr>
            </a:br>
            <a:br>
              <a:rPr lang="en-US" altLang="zh-CN" sz="2800" b="1" dirty="0">
                <a:solidFill>
                  <a:srgbClr val="17375E"/>
                </a:solidFill>
              </a:rPr>
            </a:br>
            <a:r>
              <a:rPr lang="en-US" altLang="zh-CN" sz="2800" b="1" dirty="0">
                <a:solidFill>
                  <a:srgbClr val="17375E"/>
                </a:solidFill>
              </a:rPr>
              <a:t>6.</a:t>
            </a:r>
            <a:r>
              <a:rPr lang="zh-CN" altLang="en-US" sz="2800" b="1" dirty="0">
                <a:solidFill>
                  <a:srgbClr val="17375E"/>
                </a:solidFill>
              </a:rPr>
              <a:t>贷款申请流程　</a:t>
            </a:r>
            <a:br>
              <a:rPr lang="zh-CN" altLang="en-US" sz="2800" b="1" dirty="0">
                <a:solidFill>
                  <a:srgbClr val="17375E"/>
                </a:solidFill>
              </a:rPr>
            </a:br>
            <a:br>
              <a:rPr lang="zh-CN" altLang="en-US" sz="2800" b="1" dirty="0">
                <a:solidFill>
                  <a:srgbClr val="17375E"/>
                </a:solidFill>
              </a:rPr>
            </a:br>
            <a:br>
              <a:rPr lang="zh-CN" altLang="en-US" sz="2000" dirty="0">
                <a:latin typeface="华文楷体" panose="02010600040101010101" pitchFamily="2" charset="-122"/>
                <a:ea typeface="华文楷体" panose="02010600040101010101" pitchFamily="2" charset="-122"/>
              </a:rPr>
            </a:b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31748" name="图片占位符 18" descr="01.gif"/>
          <p:cNvPicPr>
            <a:picLocks noGrp="1" noChangeAspect="1"/>
          </p:cNvPicPr>
          <p:nvPr>
            <p:ph sz="quarter" idx="1"/>
          </p:nvPr>
        </p:nvPicPr>
        <p:blipFill>
          <a:blip r:embed="rId1"/>
          <a:srcRect/>
          <a:stretch>
            <a:fillRect/>
          </a:stretch>
        </p:blipFill>
        <p:spPr>
          <a:xfrm>
            <a:off x="477520" y="1447800"/>
            <a:ext cx="8199438" cy="4471988"/>
          </a:xfrm>
          <a:ln>
            <a:solidFill>
              <a:schemeClr val="accent1">
                <a:alpha val="100000"/>
              </a:schemeClr>
            </a:solidFill>
            <a:miter lim="800000"/>
            <a:headEnd/>
            <a:tailEnd/>
          </a:ln>
        </p:spPr>
      </p:pic>
      <p:sp>
        <p:nvSpPr>
          <p:cNvPr id="31749" name="Line 6"/>
          <p:cNvSpPr/>
          <p:nvPr/>
        </p:nvSpPr>
        <p:spPr>
          <a:xfrm rot="7317938">
            <a:off x="5862638" y="3638550"/>
            <a:ext cx="34925" cy="1800225"/>
          </a:xfrm>
          <a:prstGeom prst="line">
            <a:avLst/>
          </a:prstGeom>
          <a:ln w="19050" cap="flat" cmpd="sng">
            <a:solidFill>
              <a:srgbClr val="000066"/>
            </a:solidFill>
            <a:prstDash val="dash"/>
            <a:headEnd type="none" w="med" len="med"/>
            <a:tailEnd type="none" w="med" len="med"/>
          </a:ln>
        </p:spPr>
      </p:sp>
      <p:sp>
        <p:nvSpPr>
          <p:cNvPr id="31750" name="AutoShape 5"/>
          <p:cNvSpPr/>
          <p:nvPr/>
        </p:nvSpPr>
        <p:spPr>
          <a:xfrm>
            <a:off x="5699125" y="4989513"/>
            <a:ext cx="1970088" cy="3873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显示学生贷款的大概流程</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grpSp>
        <p:nvGrpSpPr>
          <p:cNvPr id="29705" name="组合 26"/>
          <p:cNvGrpSpPr/>
          <p:nvPr/>
        </p:nvGrpSpPr>
        <p:grpSpPr>
          <a:xfrm rot="2320571">
            <a:off x="1401445" y="2353310"/>
            <a:ext cx="379413" cy="288925"/>
            <a:chOff x="4897646" y="4493223"/>
            <a:chExt cx="379575" cy="288925"/>
          </a:xfrm>
        </p:grpSpPr>
        <p:sp>
          <p:nvSpPr>
            <p:cNvPr id="2971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2971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28680" name="文本占位符 22"/>
          <p:cNvSpPr/>
          <p:nvPr/>
        </p:nvSpPr>
        <p:spPr>
          <a:xfrm>
            <a:off x="533083" y="88074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访问路径：在线系统→贷款申请流程</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4"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sp>
        <p:nvSpPr>
          <p:cNvPr id="33795"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7.</a:t>
            </a:r>
            <a:r>
              <a:rPr lang="zh-CN" altLang="en-US" sz="2800" b="1" dirty="0">
                <a:solidFill>
                  <a:srgbClr val="17375E"/>
                </a:solidFill>
              </a:rPr>
              <a:t>贷款申请　</a:t>
            </a:r>
            <a:r>
              <a:rPr lang="zh-CN" altLang="en-US" sz="2000" b="1" dirty="0">
                <a:solidFill>
                  <a:srgbClr val="17375E"/>
                </a:solidFill>
              </a:rPr>
              <a:t>新增</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33797" name="组合 7"/>
          <p:cNvGrpSpPr/>
          <p:nvPr/>
        </p:nvGrpSpPr>
        <p:grpSpPr>
          <a:xfrm rot="2444757">
            <a:off x="1908175" y="5883275"/>
            <a:ext cx="379413" cy="288925"/>
            <a:chOff x="4897646" y="4493223"/>
            <a:chExt cx="379575" cy="288925"/>
          </a:xfrm>
        </p:grpSpPr>
        <p:sp>
          <p:nvSpPr>
            <p:cNvPr id="3380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381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33798" name="AutoShape 5"/>
          <p:cNvSpPr/>
          <p:nvPr/>
        </p:nvSpPr>
        <p:spPr>
          <a:xfrm>
            <a:off x="1979613" y="4802188"/>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点击“申请”按钮，进入贷款申请新增页面。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33799" name="Line 6"/>
          <p:cNvSpPr/>
          <p:nvPr/>
        </p:nvSpPr>
        <p:spPr>
          <a:xfrm rot="7317938">
            <a:off x="2046288" y="5599113"/>
            <a:ext cx="635000" cy="192087"/>
          </a:xfrm>
          <a:prstGeom prst="line">
            <a:avLst/>
          </a:prstGeom>
          <a:ln w="19050" cap="flat" cmpd="sng">
            <a:solidFill>
              <a:srgbClr val="000066"/>
            </a:solidFill>
            <a:prstDash val="dash"/>
            <a:headEnd type="none" w="med" len="med"/>
            <a:tailEnd type="none" w="med" len="med"/>
          </a:ln>
        </p:spPr>
      </p:sp>
      <p:sp>
        <p:nvSpPr>
          <p:cNvPr id="33800"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访问路径：在线系统→贷款申请</a:t>
            </a:r>
            <a:endParaRPr lang="zh-CN" altLang="en-US" sz="1600" dirty="0">
              <a:latin typeface="华文楷体" panose="02010600040101010101" pitchFamily="2" charset="-122"/>
              <a:ea typeface="华文楷体" panose="02010600040101010101" pitchFamily="2" charset="-122"/>
            </a:endParaRPr>
          </a:p>
        </p:txBody>
      </p:sp>
      <p:pic>
        <p:nvPicPr>
          <p:cNvPr id="33801" name="Picture 11"/>
          <p:cNvPicPr>
            <a:picLocks noChangeAspect="1"/>
          </p:cNvPicPr>
          <p:nvPr/>
        </p:nvPicPr>
        <p:blipFill>
          <a:blip r:embed="rId2"/>
          <a:stretch>
            <a:fillRect/>
          </a:stretch>
        </p:blipFill>
        <p:spPr>
          <a:xfrm>
            <a:off x="4724400" y="3733800"/>
            <a:ext cx="3952875" cy="2181225"/>
          </a:xfrm>
          <a:prstGeom prst="rect">
            <a:avLst/>
          </a:prstGeom>
          <a:noFill/>
          <a:ln w="9525" cap="flat" cmpd="sng">
            <a:solidFill>
              <a:srgbClr val="CCFFFF"/>
            </a:solidFill>
            <a:prstDash val="solid"/>
            <a:miter/>
            <a:headEnd type="none" w="med" len="med"/>
            <a:tailEnd type="none" w="med" len="med"/>
          </a:ln>
        </p:spPr>
      </p:pic>
      <p:sp>
        <p:nvSpPr>
          <p:cNvPr id="33802" name="Line 6"/>
          <p:cNvSpPr/>
          <p:nvPr/>
        </p:nvSpPr>
        <p:spPr>
          <a:xfrm rot="7317938">
            <a:off x="4391025" y="3929063"/>
            <a:ext cx="838200" cy="581025"/>
          </a:xfrm>
          <a:prstGeom prst="line">
            <a:avLst/>
          </a:prstGeom>
          <a:ln w="19050" cap="flat" cmpd="sng">
            <a:solidFill>
              <a:srgbClr val="000066"/>
            </a:solidFill>
            <a:prstDash val="dash"/>
            <a:headEnd type="none" w="med" len="med"/>
            <a:tailEnd type="none" w="med" len="med"/>
          </a:ln>
        </p:spPr>
      </p:sp>
      <p:grpSp>
        <p:nvGrpSpPr>
          <p:cNvPr id="33803" name="Group 13"/>
          <p:cNvGrpSpPr/>
          <p:nvPr/>
        </p:nvGrpSpPr>
        <p:grpSpPr>
          <a:xfrm>
            <a:off x="1524000" y="3581400"/>
            <a:ext cx="3041650" cy="914400"/>
            <a:chOff x="1872" y="2112"/>
            <a:chExt cx="1916" cy="576"/>
          </a:xfrm>
        </p:grpSpPr>
        <p:sp>
          <p:nvSpPr>
            <p:cNvPr id="33807" name="AutoShape 11"/>
            <p:cNvSpPr/>
            <p:nvPr/>
          </p:nvSpPr>
          <p:spPr>
            <a:xfrm>
              <a:off x="1968" y="2160"/>
              <a:ext cx="1820" cy="528"/>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en-US" altLang="zh-CN" sz="1200" dirty="0">
                  <a:latin typeface="华文楷体" panose="02010600040101010101" pitchFamily="2" charset="-122"/>
                  <a:ea typeface="华文楷体" panose="02010600040101010101" pitchFamily="2" charset="-122"/>
                  <a:sym typeface="Arial" panose="020B0604020202020204" pitchFamily="34" charset="0"/>
                </a:rPr>
                <a:t> </a:t>
              </a:r>
              <a:r>
                <a:rPr lang="zh-CN" altLang="en-US" sz="1200" dirty="0">
                  <a:latin typeface="华文楷体" panose="02010600040101010101" pitchFamily="2" charset="-122"/>
                  <a:ea typeface="华文楷体" panose="02010600040101010101" pitchFamily="2" charset="-122"/>
                  <a:sym typeface="Arial" panose="020B0604020202020204" pitchFamily="34" charset="0"/>
                </a:rPr>
                <a:t>注意：如果该学生在同一申请学年内已经在生源地助学贷款系统做了贷款申请，则抛出异常信息，反之可以。</a:t>
              </a:r>
              <a:endParaRPr lang="zh-CN" altLang="en-US" sz="1200" dirty="0">
                <a:latin typeface="华文楷体" panose="02010600040101010101" pitchFamily="2" charset="-122"/>
                <a:ea typeface="华文楷体" panose="02010600040101010101" pitchFamily="2" charset="-122"/>
              </a:endParaRPr>
            </a:p>
          </p:txBody>
        </p:sp>
        <p:sp>
          <p:nvSpPr>
            <p:cNvPr id="26" name="Oval 10"/>
            <p:cNvSpPr>
              <a:spLocks noChangeArrowheads="1"/>
            </p:cNvSpPr>
            <p:nvPr/>
          </p:nvSpPr>
          <p:spPr bwMode="auto">
            <a:xfrm>
              <a:off x="1872" y="2112"/>
              <a:ext cx="159" cy="159"/>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grpSp>
        <p:nvGrpSpPr>
          <p:cNvPr id="33804" name="组合 7"/>
          <p:cNvGrpSpPr/>
          <p:nvPr/>
        </p:nvGrpSpPr>
        <p:grpSpPr>
          <a:xfrm rot="2444757">
            <a:off x="5126038" y="3886200"/>
            <a:ext cx="379412" cy="288925"/>
            <a:chOff x="4897646" y="4493223"/>
            <a:chExt cx="379575" cy="288925"/>
          </a:xfrm>
        </p:grpSpPr>
        <p:sp>
          <p:nvSpPr>
            <p:cNvPr id="3380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380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sp>
        <p:nvSpPr>
          <p:cNvPr id="34819"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7.</a:t>
            </a:r>
            <a:r>
              <a:rPr lang="zh-CN" altLang="en-US" sz="2800" b="1" dirty="0">
                <a:solidFill>
                  <a:srgbClr val="17375E"/>
                </a:solidFill>
              </a:rPr>
              <a:t>贷款申请　</a:t>
            </a:r>
            <a:r>
              <a:rPr lang="zh-CN" altLang="en-US" sz="2000" b="1" dirty="0">
                <a:solidFill>
                  <a:srgbClr val="17375E"/>
                </a:solidFill>
              </a:rPr>
              <a:t>新增（续）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34821" name="组合 11"/>
          <p:cNvGrpSpPr/>
          <p:nvPr/>
        </p:nvGrpSpPr>
        <p:grpSpPr>
          <a:xfrm>
            <a:off x="5710238" y="3006725"/>
            <a:ext cx="2214562" cy="627063"/>
            <a:chOff x="5802323" y="3159125"/>
            <a:chExt cx="2214562" cy="627065"/>
          </a:xfrm>
        </p:grpSpPr>
        <p:sp>
          <p:nvSpPr>
            <p:cNvPr id="34831"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4822" name="Line 6"/>
          <p:cNvSpPr/>
          <p:nvPr/>
        </p:nvSpPr>
        <p:spPr>
          <a:xfrm rot="7317938">
            <a:off x="4803775" y="3392488"/>
            <a:ext cx="954088" cy="584200"/>
          </a:xfrm>
          <a:prstGeom prst="line">
            <a:avLst/>
          </a:prstGeom>
          <a:ln w="19050" cap="flat" cmpd="sng">
            <a:solidFill>
              <a:srgbClr val="000066"/>
            </a:solidFill>
            <a:prstDash val="dash"/>
            <a:headEnd type="none" w="med" len="med"/>
            <a:tailEnd type="none" w="med" len="med"/>
          </a:ln>
        </p:spPr>
      </p:sp>
      <p:grpSp>
        <p:nvGrpSpPr>
          <p:cNvPr id="34823" name="组合 14"/>
          <p:cNvGrpSpPr/>
          <p:nvPr/>
        </p:nvGrpSpPr>
        <p:grpSpPr>
          <a:xfrm>
            <a:off x="3929063" y="5487988"/>
            <a:ext cx="2571750" cy="785812"/>
            <a:chOff x="5802323" y="3159125"/>
            <a:chExt cx="2571768" cy="785817"/>
          </a:xfrm>
        </p:grpSpPr>
        <p:sp>
          <p:nvSpPr>
            <p:cNvPr id="34829" name="AutoShape 5"/>
            <p:cNvSpPr/>
            <p:nvPr/>
          </p:nvSpPr>
          <p:spPr>
            <a:xfrm>
              <a:off x="5929324" y="3284538"/>
              <a:ext cx="2444767"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输入贷款申请信息后，点击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确定</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按钮，系统保存贷款申请信息。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4824" name="Line 6"/>
          <p:cNvSpPr/>
          <p:nvPr/>
        </p:nvSpPr>
        <p:spPr>
          <a:xfrm rot="7317938">
            <a:off x="3665538" y="5330825"/>
            <a:ext cx="46037" cy="750888"/>
          </a:xfrm>
          <a:prstGeom prst="line">
            <a:avLst/>
          </a:prstGeom>
          <a:ln w="19050" cap="flat" cmpd="sng">
            <a:solidFill>
              <a:srgbClr val="000066"/>
            </a:solidFill>
            <a:prstDash val="dash"/>
            <a:headEnd type="none" w="med" len="med"/>
            <a:tailEnd type="none" w="med" len="med"/>
          </a:ln>
        </p:spPr>
      </p:sp>
      <p:grpSp>
        <p:nvGrpSpPr>
          <p:cNvPr id="34825" name="组合 18"/>
          <p:cNvGrpSpPr/>
          <p:nvPr/>
        </p:nvGrpSpPr>
        <p:grpSpPr>
          <a:xfrm rot="2471493">
            <a:off x="3048000" y="5181600"/>
            <a:ext cx="379413" cy="288925"/>
            <a:chOff x="4897646" y="4493223"/>
            <a:chExt cx="379575" cy="288925"/>
          </a:xfrm>
        </p:grpSpPr>
        <p:sp>
          <p:nvSpPr>
            <p:cNvPr id="3482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482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34826"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sp>
        <p:nvSpPr>
          <p:cNvPr id="35843"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7.</a:t>
            </a:r>
            <a:r>
              <a:rPr lang="zh-CN" altLang="en-US" sz="2800" b="1" dirty="0">
                <a:solidFill>
                  <a:srgbClr val="17375E"/>
                </a:solidFill>
              </a:rPr>
              <a:t>贷款申请　</a:t>
            </a:r>
            <a:r>
              <a:rPr lang="zh-CN" altLang="en-US" sz="2000" b="1" dirty="0">
                <a:solidFill>
                  <a:srgbClr val="17375E"/>
                </a:solidFill>
              </a:rPr>
              <a:t>修改</a:t>
            </a:r>
            <a:endParaRPr lang="zh-CN" altLang="en-US" sz="2000" b="1" dirty="0">
              <a:solidFill>
                <a:srgbClr val="17375E"/>
              </a:solidFill>
            </a:endParaRPr>
          </a:p>
        </p:txBody>
      </p:sp>
      <p:sp>
        <p:nvSpPr>
          <p:cNvPr id="13315"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35845" name="组合 15"/>
          <p:cNvGrpSpPr/>
          <p:nvPr/>
        </p:nvGrpSpPr>
        <p:grpSpPr>
          <a:xfrm>
            <a:off x="2917825" y="3629025"/>
            <a:ext cx="2214563" cy="627063"/>
            <a:chOff x="5802323" y="3159125"/>
            <a:chExt cx="2214562" cy="627065"/>
          </a:xfrm>
        </p:grpSpPr>
        <p:sp>
          <p:nvSpPr>
            <p:cNvPr id="35861"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选择需要修改的贷款申请</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5846" name="Line 6"/>
          <p:cNvSpPr/>
          <p:nvPr/>
        </p:nvSpPr>
        <p:spPr>
          <a:xfrm rot="7317938" flipH="1">
            <a:off x="2589213" y="3309938"/>
            <a:ext cx="92075" cy="730250"/>
          </a:xfrm>
          <a:prstGeom prst="line">
            <a:avLst/>
          </a:prstGeom>
          <a:ln w="19050" cap="flat" cmpd="sng">
            <a:solidFill>
              <a:srgbClr val="000066"/>
            </a:solidFill>
            <a:prstDash val="dash"/>
            <a:headEnd type="none" w="med" len="med"/>
            <a:tailEnd type="none" w="med" len="med"/>
          </a:ln>
        </p:spPr>
      </p:sp>
      <p:sp>
        <p:nvSpPr>
          <p:cNvPr id="35847" name="Line 6"/>
          <p:cNvSpPr/>
          <p:nvPr/>
        </p:nvSpPr>
        <p:spPr>
          <a:xfrm rot="7317938">
            <a:off x="2751138" y="5461000"/>
            <a:ext cx="566737" cy="236538"/>
          </a:xfrm>
          <a:prstGeom prst="line">
            <a:avLst/>
          </a:prstGeom>
          <a:ln w="19050" cap="flat" cmpd="sng">
            <a:solidFill>
              <a:srgbClr val="000066"/>
            </a:solidFill>
            <a:prstDash val="dash"/>
            <a:headEnd type="none" w="med" len="med"/>
            <a:tailEnd type="none" w="med" len="med"/>
          </a:ln>
        </p:spPr>
      </p:sp>
      <p:grpSp>
        <p:nvGrpSpPr>
          <p:cNvPr id="35848" name="组合 23"/>
          <p:cNvGrpSpPr/>
          <p:nvPr/>
        </p:nvGrpSpPr>
        <p:grpSpPr>
          <a:xfrm rot="2471493">
            <a:off x="2555875" y="5800725"/>
            <a:ext cx="379413" cy="288925"/>
            <a:chOff x="4897646" y="4493223"/>
            <a:chExt cx="379575" cy="288925"/>
          </a:xfrm>
        </p:grpSpPr>
        <p:sp>
          <p:nvSpPr>
            <p:cNvPr id="3585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586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35849" name="组合 26"/>
          <p:cNvGrpSpPr/>
          <p:nvPr/>
        </p:nvGrpSpPr>
        <p:grpSpPr>
          <a:xfrm rot="1684432">
            <a:off x="1981200" y="3124200"/>
            <a:ext cx="379413" cy="288925"/>
            <a:chOff x="4897646" y="4493223"/>
            <a:chExt cx="379575" cy="288925"/>
          </a:xfrm>
        </p:grpSpPr>
        <p:sp>
          <p:nvSpPr>
            <p:cNvPr id="3585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585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35850" name="组合 15"/>
          <p:cNvGrpSpPr/>
          <p:nvPr/>
        </p:nvGrpSpPr>
        <p:grpSpPr>
          <a:xfrm>
            <a:off x="2862263" y="4648200"/>
            <a:ext cx="2214562" cy="627063"/>
            <a:chOff x="5802323" y="3159125"/>
            <a:chExt cx="2214562" cy="627065"/>
          </a:xfrm>
        </p:grpSpPr>
        <p:sp>
          <p:nvSpPr>
            <p:cNvPr id="35855"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点击“修改”进入修改明细界面</a:t>
              </a:r>
              <a:endParaRPr lang="en-US" altLang="zh-CN"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5851" name="组合 26"/>
          <p:cNvGrpSpPr/>
          <p:nvPr/>
        </p:nvGrpSpPr>
        <p:grpSpPr>
          <a:xfrm>
            <a:off x="5497513" y="3825875"/>
            <a:ext cx="3035300" cy="1584325"/>
            <a:chOff x="5857884" y="3987804"/>
            <a:chExt cx="3035291" cy="1584336"/>
          </a:xfrm>
        </p:grpSpPr>
        <p:sp>
          <p:nvSpPr>
            <p:cNvPr id="35853" name="AutoShape 11"/>
            <p:cNvSpPr/>
            <p:nvPr/>
          </p:nvSpPr>
          <p:spPr>
            <a:xfrm>
              <a:off x="6003934" y="4064005"/>
              <a:ext cx="2889241" cy="150813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en-US" altLang="zh-CN" sz="1200" dirty="0">
                  <a:latin typeface="华文楷体" panose="02010600040101010101" pitchFamily="2" charset="-122"/>
                  <a:ea typeface="华文楷体" panose="02010600040101010101" pitchFamily="2" charset="-122"/>
                  <a:sym typeface="Arial" panose="020B0604020202020204" pitchFamily="34" charset="0"/>
                </a:rPr>
                <a:t> </a:t>
              </a:r>
              <a:r>
                <a:rPr lang="zh-CN" altLang="en-US" sz="1200" dirty="0">
                  <a:latin typeface="华文楷体" panose="02010600040101010101" pitchFamily="2" charset="-122"/>
                  <a:ea typeface="华文楷体" panose="02010600040101010101" pitchFamily="2" charset="-122"/>
                  <a:sym typeface="Arial" panose="020B0604020202020204" pitchFamily="34" charset="0"/>
                </a:rPr>
                <a:t>注意：已经提交的贷款申请，不能进行修改。</a:t>
              </a:r>
              <a:endParaRPr lang="zh-CN" altLang="en-US" sz="1200" dirty="0">
                <a:latin typeface="华文楷体" panose="02010600040101010101" pitchFamily="2" charset="-122"/>
                <a:ea typeface="华文楷体" panose="02010600040101010101" pitchFamily="2" charset="-122"/>
              </a:endParaRPr>
            </a:p>
          </p:txBody>
        </p:sp>
        <p:sp>
          <p:nvSpPr>
            <p:cNvPr id="26" name="Oval 10"/>
            <p:cNvSpPr>
              <a:spLocks noChangeArrowheads="1"/>
            </p:cNvSpPr>
            <p:nvPr/>
          </p:nvSpPr>
          <p:spPr bwMode="auto">
            <a:xfrm>
              <a:off x="5857884" y="3987804"/>
              <a:ext cx="284161" cy="279402"/>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
        <p:nvSpPr>
          <p:cNvPr id="35852"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sp>
        <p:nvSpPr>
          <p:cNvPr id="37891"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7.</a:t>
            </a:r>
            <a:r>
              <a:rPr lang="zh-CN" altLang="en-US" sz="2800" b="1" dirty="0">
                <a:solidFill>
                  <a:srgbClr val="17375E"/>
                </a:solidFill>
              </a:rPr>
              <a:t>贷款申请　</a:t>
            </a:r>
            <a:r>
              <a:rPr lang="zh-CN" altLang="en-US" sz="2000" b="1" dirty="0">
                <a:solidFill>
                  <a:srgbClr val="17375E"/>
                </a:solidFill>
              </a:rPr>
              <a:t>删除</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37893" name="组合 15"/>
          <p:cNvGrpSpPr/>
          <p:nvPr/>
        </p:nvGrpSpPr>
        <p:grpSpPr>
          <a:xfrm>
            <a:off x="2989263" y="3629025"/>
            <a:ext cx="2808287" cy="627063"/>
            <a:chOff x="5802323" y="3159125"/>
            <a:chExt cx="2214562" cy="627065"/>
          </a:xfrm>
        </p:grpSpPr>
        <p:sp>
          <p:nvSpPr>
            <p:cNvPr id="37906" name="AutoShape 5"/>
            <p:cNvSpPr/>
            <p:nvPr/>
          </p:nvSpPr>
          <p:spPr>
            <a:xfrm>
              <a:off x="5928762" y="3284538"/>
              <a:ext cx="2088123"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选择需要删除的贷款申请信息。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35352"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37894" name="Line 6"/>
          <p:cNvSpPr/>
          <p:nvPr/>
        </p:nvSpPr>
        <p:spPr>
          <a:xfrm rot="7317938" flipH="1">
            <a:off x="2660650" y="3381375"/>
            <a:ext cx="92075" cy="730250"/>
          </a:xfrm>
          <a:prstGeom prst="line">
            <a:avLst/>
          </a:prstGeom>
          <a:ln w="19050" cap="flat" cmpd="sng">
            <a:solidFill>
              <a:srgbClr val="000066"/>
            </a:solidFill>
            <a:prstDash val="dash"/>
            <a:headEnd type="none" w="med" len="med"/>
            <a:tailEnd type="none" w="med" len="med"/>
          </a:ln>
        </p:spPr>
      </p:sp>
      <p:sp>
        <p:nvSpPr>
          <p:cNvPr id="37895" name="Line 6"/>
          <p:cNvSpPr/>
          <p:nvPr/>
        </p:nvSpPr>
        <p:spPr>
          <a:xfrm rot="7317938">
            <a:off x="3460750" y="5627688"/>
            <a:ext cx="503238" cy="144462"/>
          </a:xfrm>
          <a:prstGeom prst="line">
            <a:avLst/>
          </a:prstGeom>
          <a:ln w="19050" cap="flat" cmpd="sng">
            <a:solidFill>
              <a:srgbClr val="000066"/>
            </a:solidFill>
            <a:prstDash val="dash"/>
            <a:headEnd type="none" w="med" len="med"/>
            <a:tailEnd type="none" w="med" len="med"/>
          </a:ln>
        </p:spPr>
      </p:sp>
      <p:grpSp>
        <p:nvGrpSpPr>
          <p:cNvPr id="37896" name="组合 20"/>
          <p:cNvGrpSpPr/>
          <p:nvPr/>
        </p:nvGrpSpPr>
        <p:grpSpPr>
          <a:xfrm>
            <a:off x="3155950" y="4800600"/>
            <a:ext cx="2787650" cy="774700"/>
            <a:chOff x="5802323" y="3159124"/>
            <a:chExt cx="2571768" cy="949217"/>
          </a:xfrm>
        </p:grpSpPr>
        <p:sp>
          <p:nvSpPr>
            <p:cNvPr id="37904" name="AutoShape 5"/>
            <p:cNvSpPr/>
            <p:nvPr/>
          </p:nvSpPr>
          <p:spPr>
            <a:xfrm>
              <a:off x="5929740" y="3283611"/>
              <a:ext cx="2444351" cy="82473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删除</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按钮，系统只能删除状态为学生录入的贷款申请信息。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3" name="Oval 10"/>
            <p:cNvSpPr>
              <a:spLocks noChangeArrowheads="1"/>
            </p:cNvSpPr>
            <p:nvPr/>
          </p:nvSpPr>
          <p:spPr bwMode="auto">
            <a:xfrm>
              <a:off x="5802323" y="3159124"/>
              <a:ext cx="269479" cy="33650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37897" name="组合 23"/>
          <p:cNvGrpSpPr/>
          <p:nvPr/>
        </p:nvGrpSpPr>
        <p:grpSpPr>
          <a:xfrm rot="2471493">
            <a:off x="3352800" y="5808663"/>
            <a:ext cx="379413" cy="288925"/>
            <a:chOff x="4897646" y="4493223"/>
            <a:chExt cx="379575" cy="288925"/>
          </a:xfrm>
        </p:grpSpPr>
        <p:sp>
          <p:nvSpPr>
            <p:cNvPr id="3790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790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37898" name="组合 26"/>
          <p:cNvGrpSpPr/>
          <p:nvPr/>
        </p:nvGrpSpPr>
        <p:grpSpPr>
          <a:xfrm rot="2471493">
            <a:off x="1981200" y="3124200"/>
            <a:ext cx="379413" cy="288925"/>
            <a:chOff x="4897646" y="4493223"/>
            <a:chExt cx="379575" cy="288925"/>
          </a:xfrm>
        </p:grpSpPr>
        <p:sp>
          <p:nvSpPr>
            <p:cNvPr id="3790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3790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37899"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Picture 2"/>
          <p:cNvPicPr preferRelativeResize="0"/>
          <p:nvPr/>
        </p:nvPicPr>
        <p:blipFill>
          <a:blip r:embed="rId1"/>
          <a:stretch>
            <a:fillRect/>
          </a:stretch>
        </p:blipFill>
        <p:spPr>
          <a:xfrm>
            <a:off x="431800" y="1619250"/>
            <a:ext cx="8277225" cy="4498975"/>
          </a:xfrm>
          <a:prstGeom prst="rect">
            <a:avLst/>
          </a:prstGeom>
          <a:noFill/>
          <a:ln w="9525" cap="flat" cmpd="sng">
            <a:solidFill>
              <a:srgbClr val="0000FF"/>
            </a:solidFill>
            <a:prstDash val="solid"/>
            <a:miter/>
            <a:headEnd type="none" w="med" len="med"/>
            <a:tailEnd type="none" w="med" len="med"/>
          </a:ln>
        </p:spPr>
      </p:pic>
      <p:sp>
        <p:nvSpPr>
          <p:cNvPr id="43011"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8.</a:t>
            </a:r>
            <a:r>
              <a:rPr lang="zh-CN" altLang="en-US" sz="2800" b="1" dirty="0">
                <a:solidFill>
                  <a:srgbClr val="17375E"/>
                </a:solidFill>
              </a:rPr>
              <a:t>提前还款申请　</a:t>
            </a:r>
            <a:r>
              <a:rPr lang="zh-CN" altLang="en-US" sz="2000" b="1" dirty="0">
                <a:solidFill>
                  <a:srgbClr val="17375E"/>
                </a:solidFill>
              </a:rPr>
              <a:t>新增</a:t>
            </a:r>
            <a:endParaRPr lang="zh-CN" altLang="en-US" sz="2000" b="1" dirty="0">
              <a:solidFill>
                <a:srgbClr val="17375E"/>
              </a:solidFill>
            </a:endParaRPr>
          </a:p>
        </p:txBody>
      </p:sp>
      <p:sp>
        <p:nvSpPr>
          <p:cNvPr id="11267" name="灯片编号占位符 3"/>
          <p:cNvSpPr txBox="1">
            <a:spLocks noGrp="1"/>
          </p:cNvSpPr>
          <p:nvPr/>
        </p:nvSpPr>
        <p:spPr bwMode="auto">
          <a:xfrm>
            <a:off x="3509963" y="6192838"/>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43013" name="文本占位符 22"/>
          <p:cNvSpPr>
            <a:spLocks noGrp="1"/>
          </p:cNvSpPr>
          <p:nvPr>
            <p:ph type="body" sz="quarter"/>
          </p:nvPr>
        </p:nvSpPr>
        <p:spPr>
          <a:xfrm>
            <a:off x="500063" y="1000125"/>
            <a:ext cx="8215312" cy="642938"/>
          </a:xfrm>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访问路径：在线系统→提前还款申请</a:t>
            </a:r>
            <a:endParaRPr lang="zh-CN" altLang="en-US" sz="1600" dirty="0">
              <a:latin typeface="华文楷体" panose="02010600040101010101" pitchFamily="2" charset="-122"/>
              <a:ea typeface="华文楷体" panose="02010600040101010101" pitchFamily="2" charset="-122"/>
            </a:endParaRPr>
          </a:p>
        </p:txBody>
      </p:sp>
      <p:grpSp>
        <p:nvGrpSpPr>
          <p:cNvPr id="43014" name="组合 7"/>
          <p:cNvGrpSpPr/>
          <p:nvPr/>
        </p:nvGrpSpPr>
        <p:grpSpPr>
          <a:xfrm rot="2444757">
            <a:off x="1119188" y="3124200"/>
            <a:ext cx="379412" cy="288925"/>
            <a:chOff x="4897646" y="4493223"/>
            <a:chExt cx="379575" cy="288925"/>
          </a:xfrm>
        </p:grpSpPr>
        <p:sp>
          <p:nvSpPr>
            <p:cNvPr id="4302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302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3015" name="Line 6"/>
          <p:cNvSpPr/>
          <p:nvPr/>
        </p:nvSpPr>
        <p:spPr>
          <a:xfrm rot="7317938">
            <a:off x="1798638" y="3154363"/>
            <a:ext cx="188912" cy="976312"/>
          </a:xfrm>
          <a:prstGeom prst="line">
            <a:avLst/>
          </a:prstGeom>
          <a:ln w="19050" cap="flat" cmpd="sng">
            <a:solidFill>
              <a:srgbClr val="000066"/>
            </a:solidFill>
            <a:prstDash val="dash"/>
            <a:headEnd type="none" w="med" len="med"/>
            <a:tailEnd type="none" w="med" len="med"/>
          </a:ln>
        </p:spPr>
      </p:sp>
      <p:grpSp>
        <p:nvGrpSpPr>
          <p:cNvPr id="43016" name="组合 11"/>
          <p:cNvGrpSpPr/>
          <p:nvPr/>
        </p:nvGrpSpPr>
        <p:grpSpPr>
          <a:xfrm>
            <a:off x="2286000" y="3463925"/>
            <a:ext cx="2857500" cy="627063"/>
            <a:chOff x="5802323" y="3159125"/>
            <a:chExt cx="2857542" cy="627065"/>
          </a:xfrm>
        </p:grpSpPr>
        <p:sp>
          <p:nvSpPr>
            <p:cNvPr id="19" name="AutoShape 5"/>
            <p:cNvSpPr>
              <a:spLocks noChangeArrowheads="1"/>
            </p:cNvSpPr>
            <p:nvPr/>
          </p:nvSpPr>
          <p:spPr bwMode="auto">
            <a:xfrm>
              <a:off x="5929325" y="3284538"/>
              <a:ext cx="2730540" cy="501652"/>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提前还款申请</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超链接，进入提前还款申请概要信息页面。</a:t>
              </a:r>
              <a:endParaRPr kumimoji="0" lang="zh-CN" altLang="en-US" sz="1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20" name="Oval 10"/>
            <p:cNvSpPr>
              <a:spLocks noChangeArrowheads="1"/>
            </p:cNvSpPr>
            <p:nvPr/>
          </p:nvSpPr>
          <p:spPr bwMode="auto">
            <a:xfrm>
              <a:off x="5802323" y="3159125"/>
              <a:ext cx="269879"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3017" name="组合 11"/>
          <p:cNvGrpSpPr/>
          <p:nvPr/>
        </p:nvGrpSpPr>
        <p:grpSpPr>
          <a:xfrm>
            <a:off x="2819400" y="4876800"/>
            <a:ext cx="2857500" cy="642938"/>
            <a:chOff x="5802323" y="3159125"/>
            <a:chExt cx="2857542" cy="642945"/>
          </a:xfrm>
        </p:grpSpPr>
        <p:sp>
          <p:nvSpPr>
            <p:cNvPr id="43022" name="AutoShape 5"/>
            <p:cNvSpPr/>
            <p:nvPr/>
          </p:nvSpPr>
          <p:spPr>
            <a:xfrm>
              <a:off x="5929325" y="3284539"/>
              <a:ext cx="2730540" cy="517531"/>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点击“申请”按钮，进入提前还款申请新增页面。</a:t>
              </a:r>
              <a:endParaRPr lang="zh-CN" altLang="en-US" sz="12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3" name="Oval 10"/>
            <p:cNvSpPr>
              <a:spLocks noChangeArrowheads="1"/>
            </p:cNvSpPr>
            <p:nvPr/>
          </p:nvSpPr>
          <p:spPr bwMode="auto">
            <a:xfrm>
              <a:off x="5802323" y="3159125"/>
              <a:ext cx="269879"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3018" name="组合 7"/>
          <p:cNvGrpSpPr/>
          <p:nvPr/>
        </p:nvGrpSpPr>
        <p:grpSpPr>
          <a:xfrm rot="2444757">
            <a:off x="1981200" y="5867400"/>
            <a:ext cx="379413" cy="288925"/>
            <a:chOff x="4897646" y="4493223"/>
            <a:chExt cx="379575" cy="288925"/>
          </a:xfrm>
        </p:grpSpPr>
        <p:sp>
          <p:nvSpPr>
            <p:cNvPr id="4302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302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3019" name="Line 6"/>
          <p:cNvSpPr/>
          <p:nvPr/>
        </p:nvSpPr>
        <p:spPr>
          <a:xfrm rot="7317938">
            <a:off x="2124075" y="5419725"/>
            <a:ext cx="831850" cy="355600"/>
          </a:xfrm>
          <a:prstGeom prst="line">
            <a:avLst/>
          </a:prstGeom>
          <a:ln w="19050" cap="flat" cmpd="sng">
            <a:solidFill>
              <a:srgbClr val="000066"/>
            </a:solidFill>
            <a:prstDash val="dash"/>
            <a:headEnd type="none" w="med" len="med"/>
            <a:tailEnd type="none" w="med" len="med"/>
          </a:ln>
        </p:spPr>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8" name="Picture 2"/>
          <p:cNvPicPr/>
          <p:nvPr/>
        </p:nvPicPr>
        <p:blipFill>
          <a:blip r:embed="rId1"/>
          <a:stretch>
            <a:fillRect/>
          </a:stretch>
        </p:blipFill>
        <p:spPr>
          <a:xfrm>
            <a:off x="457200" y="1600200"/>
            <a:ext cx="4749800" cy="4498975"/>
          </a:xfrm>
          <a:prstGeom prst="rect">
            <a:avLst/>
          </a:prstGeom>
          <a:noFill/>
          <a:ln w="9525" cap="flat" cmpd="sng">
            <a:solidFill>
              <a:srgbClr val="0000FF"/>
            </a:solidFill>
            <a:prstDash val="solid"/>
            <a:miter/>
            <a:headEnd type="none" w="med" len="med"/>
            <a:tailEnd type="none" w="med" len="med"/>
          </a:ln>
        </p:spPr>
      </p:pic>
      <p:sp>
        <p:nvSpPr>
          <p:cNvPr id="45059"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8.</a:t>
            </a:r>
            <a:r>
              <a:rPr lang="zh-CN" altLang="en-US" sz="2800" b="1" dirty="0">
                <a:solidFill>
                  <a:srgbClr val="17375E"/>
                </a:solidFill>
              </a:rPr>
              <a:t>提前还款申请　</a:t>
            </a:r>
            <a:r>
              <a:rPr lang="zh-CN" altLang="en-US" sz="2000" b="1" dirty="0">
                <a:solidFill>
                  <a:srgbClr val="17375E"/>
                </a:solidFill>
              </a:rPr>
              <a:t>新增（续）</a:t>
            </a:r>
            <a:endParaRPr lang="zh-CN" altLang="en-US" sz="2000" b="1" dirty="0">
              <a:solidFill>
                <a:srgbClr val="17375E"/>
              </a:solidFill>
            </a:endParaRPr>
          </a:p>
        </p:txBody>
      </p:sp>
      <p:sp>
        <p:nvSpPr>
          <p:cNvPr id="12291"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45061" name="组合 11"/>
          <p:cNvGrpSpPr/>
          <p:nvPr/>
        </p:nvGrpSpPr>
        <p:grpSpPr>
          <a:xfrm>
            <a:off x="3752850" y="2886075"/>
            <a:ext cx="2000250" cy="627063"/>
            <a:chOff x="5802323" y="3159125"/>
            <a:chExt cx="2000278" cy="627065"/>
          </a:xfrm>
        </p:grpSpPr>
        <p:sp>
          <p:nvSpPr>
            <p:cNvPr id="45070" name="AutoShape 5"/>
            <p:cNvSpPr/>
            <p:nvPr/>
          </p:nvSpPr>
          <p:spPr>
            <a:xfrm>
              <a:off x="5929325" y="3284538"/>
              <a:ext cx="1873276"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   选择贷款合同记录。</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9"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5062" name="Line 6"/>
          <p:cNvSpPr/>
          <p:nvPr/>
        </p:nvSpPr>
        <p:spPr>
          <a:xfrm rot="7317938">
            <a:off x="3168650" y="2089150"/>
            <a:ext cx="46038" cy="1506538"/>
          </a:xfrm>
          <a:prstGeom prst="line">
            <a:avLst/>
          </a:prstGeom>
          <a:ln w="19050" cap="flat" cmpd="sng">
            <a:solidFill>
              <a:srgbClr val="000066"/>
            </a:solidFill>
            <a:prstDash val="dash"/>
            <a:headEnd type="none" w="med" len="med"/>
            <a:tailEnd type="none" w="med" len="med"/>
          </a:ln>
        </p:spPr>
      </p:sp>
      <p:grpSp>
        <p:nvGrpSpPr>
          <p:cNvPr id="45063" name="组合 18"/>
          <p:cNvGrpSpPr/>
          <p:nvPr/>
        </p:nvGrpSpPr>
        <p:grpSpPr>
          <a:xfrm rot="2471493">
            <a:off x="762000" y="5883275"/>
            <a:ext cx="379413" cy="288925"/>
            <a:chOff x="4897646" y="4493223"/>
            <a:chExt cx="379575" cy="288925"/>
          </a:xfrm>
        </p:grpSpPr>
        <p:sp>
          <p:nvSpPr>
            <p:cNvPr id="4506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506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5064" name="Line 6"/>
          <p:cNvSpPr/>
          <p:nvPr/>
        </p:nvSpPr>
        <p:spPr>
          <a:xfrm rot="7317938">
            <a:off x="831850" y="5688013"/>
            <a:ext cx="866775" cy="82550"/>
          </a:xfrm>
          <a:prstGeom prst="line">
            <a:avLst/>
          </a:prstGeom>
          <a:ln w="19050" cap="flat" cmpd="sng">
            <a:solidFill>
              <a:srgbClr val="000066"/>
            </a:solidFill>
            <a:prstDash val="dash"/>
            <a:headEnd type="none" w="med" len="med"/>
            <a:tailEnd type="none" w="med" len="med"/>
          </a:ln>
        </p:spPr>
      </p:sp>
      <p:grpSp>
        <p:nvGrpSpPr>
          <p:cNvPr id="45065" name="组合 20"/>
          <p:cNvGrpSpPr/>
          <p:nvPr/>
        </p:nvGrpSpPr>
        <p:grpSpPr>
          <a:xfrm>
            <a:off x="1466850" y="4894263"/>
            <a:ext cx="3071813" cy="785812"/>
            <a:chOff x="1500166" y="4643446"/>
            <a:chExt cx="3071834" cy="785812"/>
          </a:xfrm>
        </p:grpSpPr>
        <p:sp>
          <p:nvSpPr>
            <p:cNvPr id="16" name="AutoShape 5"/>
            <p:cNvSpPr>
              <a:spLocks noChangeArrowheads="1"/>
            </p:cNvSpPr>
            <p:nvPr/>
          </p:nvSpPr>
          <p:spPr bwMode="auto">
            <a:xfrm>
              <a:off x="1652567" y="4768858"/>
              <a:ext cx="2919433" cy="660400"/>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选择贷款合同记录后，点击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确定</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按钮，系统保存提前还款申请信息。</a:t>
              </a:r>
              <a:endParaRPr kumimoji="0" lang="zh-CN" sz="13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sym typeface="Arial" panose="020B0604020202020204" pitchFamily="34" charset="0"/>
              </a:endParaRPr>
            </a:p>
          </p:txBody>
        </p:sp>
        <p:sp>
          <p:nvSpPr>
            <p:cNvPr id="20" name="Oval 10"/>
            <p:cNvSpPr>
              <a:spLocks noChangeArrowheads="1"/>
            </p:cNvSpPr>
            <p:nvPr/>
          </p:nvSpPr>
          <p:spPr bwMode="auto">
            <a:xfrm>
              <a:off x="1500166" y="4643446"/>
              <a:ext cx="285752" cy="28575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085" name="文本占位符 22"/>
          <p:cNvSpPr>
            <a:spLocks noGrp="1"/>
          </p:cNvSpPr>
          <p:nvPr/>
        </p:nvSpPr>
        <p:spPr>
          <a:xfrm>
            <a:off x="500063" y="1000125"/>
            <a:ext cx="8215312" cy="642938"/>
          </a:xfrm>
          <a:prstGeom prst="rect">
            <a:avLst/>
          </a:prstGeom>
          <a:noFill/>
          <a:ln w="9525">
            <a:noFill/>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访问路径：在线系统→提前还款申请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2" name="Picture 2"/>
          <p:cNvPicPr/>
          <p:nvPr/>
        </p:nvPicPr>
        <p:blipFill>
          <a:blip r:embed="rId1"/>
          <a:stretch>
            <a:fillRect/>
          </a:stretch>
        </p:blipFill>
        <p:spPr>
          <a:xfrm>
            <a:off x="431800" y="1619250"/>
            <a:ext cx="8277225" cy="4498975"/>
          </a:xfrm>
          <a:prstGeom prst="rect">
            <a:avLst/>
          </a:prstGeom>
          <a:noFill/>
          <a:ln w="9525" cap="flat" cmpd="sng">
            <a:solidFill>
              <a:srgbClr val="0000FF"/>
            </a:solidFill>
            <a:prstDash val="solid"/>
            <a:miter/>
            <a:headEnd type="none" w="med" len="med"/>
            <a:tailEnd type="none" w="med" len="med"/>
          </a:ln>
        </p:spPr>
      </p:pic>
      <p:sp>
        <p:nvSpPr>
          <p:cNvPr id="46083"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8.</a:t>
            </a:r>
            <a:r>
              <a:rPr lang="zh-CN" altLang="en-US" sz="2800" b="1" dirty="0">
                <a:solidFill>
                  <a:srgbClr val="17375E"/>
                </a:solidFill>
              </a:rPr>
              <a:t>提前还款申请　</a:t>
            </a:r>
            <a:r>
              <a:rPr lang="zh-CN" altLang="en-US" sz="2000" b="1" dirty="0">
                <a:solidFill>
                  <a:srgbClr val="17375E"/>
                </a:solidFill>
              </a:rPr>
              <a:t>删除</a:t>
            </a:r>
            <a:endParaRPr lang="zh-CN" altLang="en-US" sz="2000" b="1" dirty="0">
              <a:solidFill>
                <a:srgbClr val="17375E"/>
              </a:solidFill>
            </a:endParaRPr>
          </a:p>
        </p:txBody>
      </p:sp>
      <p:sp>
        <p:nvSpPr>
          <p:cNvPr id="15363"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46085" name="文本占位符 22"/>
          <p:cNvSpPr>
            <a:spLocks noGrp="1"/>
          </p:cNvSpPr>
          <p:nvPr>
            <p:ph type="body" sz="quarter"/>
          </p:nvPr>
        </p:nvSpPr>
        <p:spPr>
          <a:xfrm>
            <a:off x="500063" y="1000125"/>
            <a:ext cx="8215312" cy="642938"/>
          </a:xfrm>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访问路径：在线系统→提前还款申请</a:t>
            </a:r>
            <a:endParaRPr lang="zh-CN" altLang="en-US" sz="1600" dirty="0">
              <a:latin typeface="华文楷体" panose="02010600040101010101" pitchFamily="2" charset="-122"/>
              <a:ea typeface="华文楷体" panose="02010600040101010101" pitchFamily="2" charset="-122"/>
            </a:endParaRPr>
          </a:p>
        </p:txBody>
      </p:sp>
      <p:sp>
        <p:nvSpPr>
          <p:cNvPr id="46086" name="Line 6"/>
          <p:cNvSpPr/>
          <p:nvPr/>
        </p:nvSpPr>
        <p:spPr>
          <a:xfrm rot="7317938">
            <a:off x="2776538" y="5503863"/>
            <a:ext cx="590550" cy="136525"/>
          </a:xfrm>
          <a:prstGeom prst="line">
            <a:avLst/>
          </a:prstGeom>
          <a:ln w="19050" cap="flat" cmpd="sng">
            <a:solidFill>
              <a:srgbClr val="000066"/>
            </a:solidFill>
            <a:prstDash val="dash"/>
            <a:headEnd type="none" w="med" len="med"/>
            <a:tailEnd type="none" w="med" len="med"/>
          </a:ln>
        </p:spPr>
      </p:sp>
      <p:grpSp>
        <p:nvGrpSpPr>
          <p:cNvPr id="46087" name="组合 20"/>
          <p:cNvGrpSpPr/>
          <p:nvPr/>
        </p:nvGrpSpPr>
        <p:grpSpPr>
          <a:xfrm>
            <a:off x="3214688" y="4857750"/>
            <a:ext cx="2571750" cy="785813"/>
            <a:chOff x="5802323" y="3159125"/>
            <a:chExt cx="2571768" cy="785817"/>
          </a:xfrm>
        </p:grpSpPr>
        <p:sp>
          <p:nvSpPr>
            <p:cNvPr id="22" name="AutoShape 5"/>
            <p:cNvSpPr>
              <a:spLocks noChangeArrowheads="1"/>
            </p:cNvSpPr>
            <p:nvPr/>
          </p:nvSpPr>
          <p:spPr bwMode="auto">
            <a:xfrm>
              <a:off x="5929324" y="3284539"/>
              <a:ext cx="2444767" cy="660403"/>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删除</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按钮，系统显示确认操作提示框。</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3" name="Oval 10"/>
            <p:cNvSpPr>
              <a:spLocks noChangeArrowheads="1"/>
            </p:cNvSpPr>
            <p:nvPr/>
          </p:nvSpPr>
          <p:spPr bwMode="auto">
            <a:xfrm>
              <a:off x="5802323" y="3159125"/>
              <a:ext cx="269877"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6088" name="组合 23"/>
          <p:cNvGrpSpPr/>
          <p:nvPr/>
        </p:nvGrpSpPr>
        <p:grpSpPr>
          <a:xfrm rot="2471493">
            <a:off x="2573338" y="5803900"/>
            <a:ext cx="379412" cy="288925"/>
            <a:chOff x="4897646" y="4493223"/>
            <a:chExt cx="379575" cy="288925"/>
          </a:xfrm>
        </p:grpSpPr>
        <p:sp>
          <p:nvSpPr>
            <p:cNvPr id="4610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11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6089" name="Line 6"/>
          <p:cNvSpPr/>
          <p:nvPr/>
        </p:nvSpPr>
        <p:spPr>
          <a:xfrm rot="7317938">
            <a:off x="4927600" y="4086225"/>
            <a:ext cx="573088" cy="1327150"/>
          </a:xfrm>
          <a:prstGeom prst="line">
            <a:avLst/>
          </a:prstGeom>
          <a:ln w="19050" cap="flat" cmpd="sng">
            <a:solidFill>
              <a:srgbClr val="000066"/>
            </a:solidFill>
            <a:prstDash val="dash"/>
            <a:headEnd type="none" w="med" len="med"/>
            <a:tailEnd type="none" w="med" len="med"/>
          </a:ln>
        </p:spPr>
      </p:sp>
      <p:grpSp>
        <p:nvGrpSpPr>
          <p:cNvPr id="46090" name="组合 20"/>
          <p:cNvGrpSpPr/>
          <p:nvPr/>
        </p:nvGrpSpPr>
        <p:grpSpPr>
          <a:xfrm>
            <a:off x="5857875" y="4357688"/>
            <a:ext cx="2571750" cy="785812"/>
            <a:chOff x="5802323" y="3159125"/>
            <a:chExt cx="2571768" cy="785817"/>
          </a:xfrm>
        </p:grpSpPr>
        <p:sp>
          <p:nvSpPr>
            <p:cNvPr id="26" name="AutoShape 5"/>
            <p:cNvSpPr>
              <a:spLocks noChangeArrowheads="1"/>
            </p:cNvSpPr>
            <p:nvPr/>
          </p:nvSpPr>
          <p:spPr bwMode="auto">
            <a:xfrm>
              <a:off x="5929324" y="3284538"/>
              <a:ext cx="2444767" cy="660404"/>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点击</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确定</a:t>
              </a:r>
              <a:r>
                <a:rPr kumimoji="0" lang="en-US" altLang="zh-CN"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a:t>
              </a: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后，系统删除提前还款申请信息。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27" name="Oval 10"/>
            <p:cNvSpPr>
              <a:spLocks noChangeArrowheads="1"/>
            </p:cNvSpPr>
            <p:nvPr/>
          </p:nvSpPr>
          <p:spPr bwMode="auto">
            <a:xfrm>
              <a:off x="5802323" y="3159125"/>
              <a:ext cx="269877"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3</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6091" name="组合 23"/>
          <p:cNvGrpSpPr/>
          <p:nvPr/>
        </p:nvGrpSpPr>
        <p:grpSpPr>
          <a:xfrm rot="2471493">
            <a:off x="4144963" y="4303713"/>
            <a:ext cx="379412" cy="288925"/>
            <a:chOff x="4897646" y="4493223"/>
            <a:chExt cx="379575" cy="288925"/>
          </a:xfrm>
        </p:grpSpPr>
        <p:sp>
          <p:nvSpPr>
            <p:cNvPr id="4610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10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 name="Oval 10"/>
          <p:cNvSpPr>
            <a:spLocks noChangeArrowheads="1"/>
          </p:cNvSpPr>
          <p:nvPr/>
        </p:nvSpPr>
        <p:spPr bwMode="auto">
          <a:xfrm>
            <a:off x="1244600" y="3735070"/>
            <a:ext cx="269875" cy="269875"/>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sp>
        <p:nvSpPr>
          <p:cNvPr id="46093" name="Line 6"/>
          <p:cNvSpPr/>
          <p:nvPr/>
        </p:nvSpPr>
        <p:spPr>
          <a:xfrm rot="7317938" flipH="1">
            <a:off x="2446338" y="3368675"/>
            <a:ext cx="46037" cy="357188"/>
          </a:xfrm>
          <a:prstGeom prst="line">
            <a:avLst/>
          </a:prstGeom>
          <a:ln w="19050" cap="flat" cmpd="sng">
            <a:solidFill>
              <a:srgbClr val="000066"/>
            </a:solidFill>
            <a:prstDash val="dash"/>
            <a:headEnd type="none" w="med" len="med"/>
            <a:tailEnd type="none" w="med" len="med"/>
          </a:ln>
        </p:spPr>
      </p:sp>
      <p:grpSp>
        <p:nvGrpSpPr>
          <p:cNvPr id="46094" name="组合 26"/>
          <p:cNvGrpSpPr/>
          <p:nvPr/>
        </p:nvGrpSpPr>
        <p:grpSpPr>
          <a:xfrm rot="2471493">
            <a:off x="2057400" y="3124200"/>
            <a:ext cx="379413" cy="288925"/>
            <a:chOff x="4897646" y="4493223"/>
            <a:chExt cx="379575" cy="288925"/>
          </a:xfrm>
        </p:grpSpPr>
        <p:sp>
          <p:nvSpPr>
            <p:cNvPr id="4610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10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46095" name="组合 15"/>
          <p:cNvGrpSpPr/>
          <p:nvPr/>
        </p:nvGrpSpPr>
        <p:grpSpPr>
          <a:xfrm>
            <a:off x="1127125" y="3585845"/>
            <a:ext cx="2214563" cy="714375"/>
            <a:chOff x="5802323" y="3159125"/>
            <a:chExt cx="2214562" cy="714380"/>
          </a:xfrm>
        </p:grpSpPr>
        <p:sp>
          <p:nvSpPr>
            <p:cNvPr id="17" name="AutoShape 5"/>
            <p:cNvSpPr>
              <a:spLocks noChangeArrowheads="1"/>
            </p:cNvSpPr>
            <p:nvPr/>
          </p:nvSpPr>
          <p:spPr bwMode="auto">
            <a:xfrm>
              <a:off x="5929323" y="3284539"/>
              <a:ext cx="2087562" cy="588966"/>
            </a:xfrm>
            <a:prstGeom prst="flowChartAlternateProcess">
              <a:avLst/>
            </a:prstGeom>
            <a:solidFill>
              <a:srgbClr val="D3E2F1"/>
            </a:solidFill>
            <a:ln w="9525">
              <a:noFill/>
              <a:miter lim="800000"/>
            </a:ln>
            <a:effectLst>
              <a:outerShdw dist="17961" dir="2700000" algn="ctr" rotWithShape="0">
                <a:srgbClr val="D3E2F1">
                  <a:gamma/>
                  <a:shade val="60000"/>
                  <a:invGamma/>
                </a:srgbClr>
              </a:outerShdw>
            </a:effectLst>
          </p:spPr>
          <p:txBody>
            <a:bodyPr tIns="0" bIns="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rPr>
                <a:t>选择需要删除的提前还款申请信息。</a:t>
              </a:r>
              <a:endParaRPr kumimoji="0" lang="zh-CN" altLang="en-US" sz="1200" b="0" i="0" u="none" strike="noStrike" kern="1200" cap="none" spc="0" normalizeH="0" baseline="0" noProof="0" dirty="0">
                <a:ln>
                  <a:noFill/>
                </a:ln>
                <a:solidFill>
                  <a:schemeClr val="tx2">
                    <a:lumMod val="75000"/>
                  </a:schemeClr>
                </a:solidFill>
                <a:effectLst/>
                <a:uLnTx/>
                <a:uFillTx/>
                <a:latin typeface="华文楷体" panose="02010600040101010101" pitchFamily="2" charset="-122"/>
                <a:ea typeface="华文楷体" panose="02010600040101010101" pitchFamily="2" charset="-122"/>
                <a:cs typeface="+mn-cs"/>
              </a:endParaRPr>
            </a:p>
          </p:txBody>
        </p:sp>
        <p:sp>
          <p:nvSpPr>
            <p:cNvPr id="18" name="Oval 10"/>
            <p:cNvSpPr>
              <a:spLocks noChangeArrowheads="1"/>
            </p:cNvSpPr>
            <p:nvPr/>
          </p:nvSpPr>
          <p:spPr bwMode="auto">
            <a:xfrm>
              <a:off x="5802323" y="3159125"/>
              <a:ext cx="269875"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46096" name="组合 26"/>
          <p:cNvGrpSpPr/>
          <p:nvPr/>
        </p:nvGrpSpPr>
        <p:grpSpPr>
          <a:xfrm rot="2471493">
            <a:off x="2057400" y="3124200"/>
            <a:ext cx="379413" cy="288925"/>
            <a:chOff x="4897646" y="4493223"/>
            <a:chExt cx="379575" cy="288925"/>
          </a:xfrm>
        </p:grpSpPr>
        <p:sp>
          <p:nvSpPr>
            <p:cNvPr id="4609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4609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在线注册　</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5124" name="图片占位符 18" descr="01.gif"/>
          <p:cNvPicPr>
            <a:picLocks noGrp="1" noChangeAspect="1"/>
          </p:cNvPicPr>
          <p:nvPr>
            <p:ph sz="quarter" idx="1"/>
          </p:nvPr>
        </p:nvPicPr>
        <p:blipFill>
          <a:blip r:embed="rId1"/>
          <a:srcRect/>
          <a:stretch>
            <a:fillRect/>
          </a:stretch>
        </p:blipFill>
        <p:spPr>
          <a:xfrm>
            <a:off x="428625" y="1174750"/>
            <a:ext cx="8199438" cy="4471988"/>
          </a:xfrm>
          <a:ln>
            <a:solidFill>
              <a:schemeClr val="accent1">
                <a:alpha val="100000"/>
              </a:schemeClr>
            </a:solidFill>
            <a:miter lim="800000"/>
            <a:headEnd/>
            <a:tailEnd/>
          </a:ln>
        </p:spPr>
      </p:pic>
      <p:grpSp>
        <p:nvGrpSpPr>
          <p:cNvPr id="5125" name="组合 7"/>
          <p:cNvGrpSpPr/>
          <p:nvPr/>
        </p:nvGrpSpPr>
        <p:grpSpPr>
          <a:xfrm rot="2444757">
            <a:off x="603250" y="5335588"/>
            <a:ext cx="379413" cy="288925"/>
            <a:chOff x="4897646" y="4493223"/>
            <a:chExt cx="379575" cy="288925"/>
          </a:xfrm>
        </p:grpSpPr>
        <p:sp>
          <p:nvSpPr>
            <p:cNvPr id="5133"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34"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126" name="AutoShape 5"/>
          <p:cNvSpPr/>
          <p:nvPr/>
        </p:nvSpPr>
        <p:spPr>
          <a:xfrm>
            <a:off x="552450" y="4184650"/>
            <a:ext cx="1655763"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同意</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按钮，进入在线注册主界面。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5127" name="Line 6"/>
          <p:cNvSpPr/>
          <p:nvPr/>
        </p:nvSpPr>
        <p:spPr>
          <a:xfrm rot="7317938">
            <a:off x="806450" y="4870450"/>
            <a:ext cx="777875" cy="287338"/>
          </a:xfrm>
          <a:prstGeom prst="line">
            <a:avLst/>
          </a:prstGeom>
          <a:ln w="19050" cap="flat" cmpd="sng">
            <a:solidFill>
              <a:srgbClr val="000066"/>
            </a:solidFill>
            <a:prstDash val="dash"/>
            <a:headEnd type="none" w="med" len="med"/>
            <a:tailEnd type="none" w="med" len="med"/>
          </a:ln>
        </p:spPr>
      </p:sp>
      <p:grpSp>
        <p:nvGrpSpPr>
          <p:cNvPr id="5128" name="组合 7"/>
          <p:cNvGrpSpPr/>
          <p:nvPr/>
        </p:nvGrpSpPr>
        <p:grpSpPr>
          <a:xfrm rot="2444757">
            <a:off x="1343025" y="5337175"/>
            <a:ext cx="379413" cy="288925"/>
            <a:chOff x="4897646" y="4493223"/>
            <a:chExt cx="379575" cy="288925"/>
          </a:xfrm>
        </p:grpSpPr>
        <p:sp>
          <p:nvSpPr>
            <p:cNvPr id="513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3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129" name="Line 6"/>
          <p:cNvSpPr/>
          <p:nvPr/>
        </p:nvSpPr>
        <p:spPr>
          <a:xfrm rot="7317938">
            <a:off x="1592263" y="4703763"/>
            <a:ext cx="1036637" cy="598487"/>
          </a:xfrm>
          <a:prstGeom prst="line">
            <a:avLst/>
          </a:prstGeom>
          <a:ln w="19050" cap="flat" cmpd="sng">
            <a:solidFill>
              <a:srgbClr val="000066"/>
            </a:solidFill>
            <a:prstDash val="dash"/>
            <a:headEnd type="none" w="med" len="med"/>
            <a:tailEnd type="none" w="med" len="med"/>
          </a:ln>
        </p:spPr>
      </p:sp>
      <p:sp>
        <p:nvSpPr>
          <p:cNvPr id="5130" name="AutoShape 5"/>
          <p:cNvSpPr/>
          <p:nvPr/>
        </p:nvSpPr>
        <p:spPr>
          <a:xfrm>
            <a:off x="2711450" y="4184650"/>
            <a:ext cx="1655763"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拒绝”按钮，将关闭页面。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26"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77827" name="标题 1"/>
          <p:cNvSpPr>
            <a:spLocks noGrp="1"/>
          </p:cNvSpPr>
          <p:nvPr>
            <p:ph type="title"/>
          </p:nvPr>
        </p:nvSpPr>
        <p:spPr>
          <a:xfrm>
            <a:off x="457200" y="228600"/>
            <a:ext cx="8229600" cy="642938"/>
          </a:xfrm>
        </p:spPr>
        <p:txBody>
          <a:bodyPr vert="horz" wrap="square" lIns="91440" tIns="45720" rIns="91440" bIns="45720" anchor="ctr" anchorCtr="0"/>
          <a:p>
            <a:pPr algn="l" eaLnBrk="1" hangingPunct="1"/>
            <a:r>
              <a:rPr lang="en-US" altLang="zh-CN" sz="2800" b="1" dirty="0">
                <a:solidFill>
                  <a:srgbClr val="17375E"/>
                </a:solidFill>
              </a:rPr>
              <a:t>9.</a:t>
            </a:r>
            <a:r>
              <a:rPr lang="zh-CN" altLang="en-US" sz="2400" b="1" dirty="0">
                <a:solidFill>
                  <a:srgbClr val="17375E"/>
                </a:solidFill>
              </a:rPr>
              <a:t>毕业确认</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77829" name="组合 7"/>
          <p:cNvGrpSpPr/>
          <p:nvPr/>
        </p:nvGrpSpPr>
        <p:grpSpPr>
          <a:xfrm rot="2444757">
            <a:off x="2133600" y="5851525"/>
            <a:ext cx="379413" cy="288925"/>
            <a:chOff x="4897646" y="4493223"/>
            <a:chExt cx="379575" cy="288925"/>
          </a:xfrm>
        </p:grpSpPr>
        <p:sp>
          <p:nvSpPr>
            <p:cNvPr id="7784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7784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77830" name="Line 6"/>
          <p:cNvSpPr/>
          <p:nvPr/>
        </p:nvSpPr>
        <p:spPr>
          <a:xfrm rot="7317938">
            <a:off x="2451100" y="5141913"/>
            <a:ext cx="1344613" cy="952500"/>
          </a:xfrm>
          <a:prstGeom prst="line">
            <a:avLst/>
          </a:prstGeom>
          <a:ln w="19050" cap="flat" cmpd="sng">
            <a:solidFill>
              <a:srgbClr val="000066"/>
            </a:solidFill>
            <a:prstDash val="dash"/>
            <a:headEnd type="none" w="med" len="med"/>
            <a:tailEnd type="none" w="med" len="med"/>
          </a:ln>
        </p:spPr>
      </p:sp>
      <p:grpSp>
        <p:nvGrpSpPr>
          <p:cNvPr id="77831" name="组合 11"/>
          <p:cNvGrpSpPr/>
          <p:nvPr/>
        </p:nvGrpSpPr>
        <p:grpSpPr>
          <a:xfrm>
            <a:off x="2971800" y="1484313"/>
            <a:ext cx="3000375" cy="857250"/>
            <a:chOff x="5802323" y="3159125"/>
            <a:chExt cx="3000396" cy="857258"/>
          </a:xfrm>
        </p:grpSpPr>
        <p:sp>
          <p:nvSpPr>
            <p:cNvPr id="77839" name="AutoShape 5"/>
            <p:cNvSpPr/>
            <p:nvPr/>
          </p:nvSpPr>
          <p:spPr>
            <a:xfrm>
              <a:off x="5929324" y="3284539"/>
              <a:ext cx="2873395" cy="73184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sym typeface="Arial" panose="020B0604020202020204" pitchFamily="34" charset="0"/>
                </a:rPr>
                <a:t>点击“毕业确认申请”按钮，系统显示毕业确认申请信息。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6" name="Oval 10"/>
            <p:cNvSpPr>
              <a:spLocks noChangeArrowheads="1"/>
            </p:cNvSpPr>
            <p:nvPr/>
          </p:nvSpPr>
          <p:spPr bwMode="auto">
            <a:xfrm>
              <a:off x="5802323" y="3159125"/>
              <a:ext cx="269877"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77832" name="Line 6"/>
          <p:cNvSpPr/>
          <p:nvPr/>
        </p:nvSpPr>
        <p:spPr>
          <a:xfrm rot="7317938" flipH="1" flipV="1">
            <a:off x="1279525" y="2333625"/>
            <a:ext cx="2157413" cy="438150"/>
          </a:xfrm>
          <a:prstGeom prst="line">
            <a:avLst/>
          </a:prstGeom>
          <a:ln w="19050" cap="flat" cmpd="sng">
            <a:solidFill>
              <a:srgbClr val="000066"/>
            </a:solidFill>
            <a:prstDash val="dash"/>
            <a:headEnd type="none" w="med" len="med"/>
            <a:tailEnd type="none" w="med" len="med"/>
          </a:ln>
        </p:spPr>
      </p:sp>
      <p:grpSp>
        <p:nvGrpSpPr>
          <p:cNvPr id="77833" name="组合 7"/>
          <p:cNvGrpSpPr/>
          <p:nvPr/>
        </p:nvGrpSpPr>
        <p:grpSpPr>
          <a:xfrm rot="2444757">
            <a:off x="1371600" y="3236913"/>
            <a:ext cx="379413" cy="288925"/>
            <a:chOff x="4897646" y="4493223"/>
            <a:chExt cx="379575" cy="288925"/>
          </a:xfrm>
        </p:grpSpPr>
        <p:sp>
          <p:nvSpPr>
            <p:cNvPr id="7783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7783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77834" name="组合 14"/>
          <p:cNvGrpSpPr/>
          <p:nvPr/>
        </p:nvGrpSpPr>
        <p:grpSpPr>
          <a:xfrm>
            <a:off x="3733800" y="5089525"/>
            <a:ext cx="2857500" cy="928688"/>
            <a:chOff x="5802323" y="3159125"/>
            <a:chExt cx="2571768" cy="857256"/>
          </a:xfrm>
        </p:grpSpPr>
        <p:sp>
          <p:nvSpPr>
            <p:cNvPr id="77835" name="AutoShape 5"/>
            <p:cNvSpPr/>
            <p:nvPr/>
          </p:nvSpPr>
          <p:spPr>
            <a:xfrm>
              <a:off x="5929483" y="3285149"/>
              <a:ext cx="2444608" cy="73123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点击“确定”按钮，将交给院系经办人和高校经办人进行审核。</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24" name="Oval 10"/>
            <p:cNvSpPr>
              <a:spLocks noChangeArrowheads="1"/>
            </p:cNvSpPr>
            <p:nvPr/>
          </p:nvSpPr>
          <p:spPr bwMode="auto">
            <a:xfrm>
              <a:off x="5802323" y="3159125"/>
              <a:ext cx="270036" cy="269633"/>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085" name="文本占位符 22"/>
          <p:cNvSpPr>
            <a:spLocks noGrp="1"/>
          </p:cNvSpPr>
          <p:nvPr/>
        </p:nvSpPr>
        <p:spPr>
          <a:xfrm>
            <a:off x="500063" y="1000125"/>
            <a:ext cx="8215312" cy="642938"/>
          </a:xfrm>
          <a:prstGeom prst="rect">
            <a:avLst/>
          </a:prstGeom>
          <a:noFill/>
          <a:ln w="9525">
            <a:noFill/>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访问路径：在线系统→毕业确认申请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50" name="图片 1"/>
          <p:cNvPicPr/>
          <p:nvPr/>
        </p:nvPicPr>
        <p:blipFill>
          <a:blip r:embed="rId1"/>
          <a:stretch>
            <a:fillRect/>
          </a:stretch>
        </p:blipFill>
        <p:spPr>
          <a:xfrm>
            <a:off x="431800" y="1619250"/>
            <a:ext cx="8280400" cy="4500563"/>
          </a:xfrm>
          <a:prstGeom prst="rect">
            <a:avLst/>
          </a:prstGeom>
          <a:noFill/>
          <a:ln w="9525" cap="flat" cmpd="sng">
            <a:solidFill>
              <a:srgbClr val="0070C0"/>
            </a:solidFill>
            <a:prstDash val="solid"/>
            <a:miter/>
            <a:headEnd type="none" w="med" len="med"/>
            <a:tailEnd type="none" w="med" len="med"/>
          </a:ln>
        </p:spPr>
      </p:pic>
      <p:sp>
        <p:nvSpPr>
          <p:cNvPr id="78851" name="标题 1"/>
          <p:cNvSpPr>
            <a:spLocks noGrp="1"/>
          </p:cNvSpPr>
          <p:nvPr>
            <p:ph type="title"/>
          </p:nvPr>
        </p:nvSpPr>
        <p:spPr>
          <a:xfrm>
            <a:off x="457200" y="228600"/>
            <a:ext cx="8229600" cy="642938"/>
          </a:xfrm>
        </p:spPr>
        <p:txBody>
          <a:bodyPr vert="horz" wrap="square" lIns="91440" tIns="45720" rIns="91440" bIns="45720" anchor="ctr" anchorCtr="0"/>
          <a:p>
            <a:pPr algn="l" eaLnBrk="1" hangingPunct="1"/>
            <a:r>
              <a:rPr lang="en-US" altLang="zh-CN" sz="2800" b="1" dirty="0">
                <a:solidFill>
                  <a:srgbClr val="17375E"/>
                </a:solidFill>
              </a:rPr>
              <a:t>9.</a:t>
            </a:r>
            <a:r>
              <a:rPr lang="zh-CN" altLang="en-US" sz="2400" b="1" dirty="0">
                <a:solidFill>
                  <a:srgbClr val="17375E"/>
                </a:solidFill>
              </a:rPr>
              <a:t>毕业确认</a:t>
            </a:r>
            <a:r>
              <a:rPr lang="en-US" altLang="zh-CN" sz="2400" b="1" dirty="0">
                <a:solidFill>
                  <a:srgbClr val="17375E"/>
                </a:solidFill>
              </a:rPr>
              <a:t>      </a:t>
            </a:r>
            <a:r>
              <a:rPr lang="zh-CN" altLang="en-US" sz="2000" b="1" dirty="0">
                <a:solidFill>
                  <a:srgbClr val="17375E"/>
                </a:solidFill>
              </a:rPr>
              <a:t>导出毕业确认表</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78853" name="组合 7"/>
          <p:cNvGrpSpPr/>
          <p:nvPr/>
        </p:nvGrpSpPr>
        <p:grpSpPr>
          <a:xfrm rot="2444757">
            <a:off x="2851150" y="5851525"/>
            <a:ext cx="379413" cy="288925"/>
            <a:chOff x="4897646" y="4493223"/>
            <a:chExt cx="379575" cy="288925"/>
          </a:xfrm>
        </p:grpSpPr>
        <p:sp>
          <p:nvSpPr>
            <p:cNvPr id="7886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7886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78854" name="Line 6"/>
          <p:cNvSpPr/>
          <p:nvPr/>
        </p:nvSpPr>
        <p:spPr>
          <a:xfrm rot="7317938">
            <a:off x="3221038" y="5175250"/>
            <a:ext cx="1344612" cy="950913"/>
          </a:xfrm>
          <a:prstGeom prst="line">
            <a:avLst/>
          </a:prstGeom>
          <a:ln w="19050" cap="flat" cmpd="sng">
            <a:solidFill>
              <a:srgbClr val="000066"/>
            </a:solidFill>
            <a:prstDash val="dash"/>
            <a:headEnd type="none" w="med" len="med"/>
            <a:tailEnd type="none" w="med" len="med"/>
          </a:ln>
        </p:spPr>
      </p:sp>
      <p:sp>
        <p:nvSpPr>
          <p:cNvPr id="78859" name="AutoShape 5"/>
          <p:cNvSpPr/>
          <p:nvPr/>
        </p:nvSpPr>
        <p:spPr>
          <a:xfrm>
            <a:off x="4592955" y="5226050"/>
            <a:ext cx="2715895" cy="79248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点击“导出毕业确认表”按钮显示下载提示框。</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6085" name="文本占位符 22"/>
          <p:cNvSpPr>
            <a:spLocks noGrp="1"/>
          </p:cNvSpPr>
          <p:nvPr/>
        </p:nvSpPr>
        <p:spPr>
          <a:xfrm>
            <a:off x="500063" y="1000125"/>
            <a:ext cx="8215312" cy="642938"/>
          </a:xfrm>
          <a:prstGeom prst="rect">
            <a:avLst/>
          </a:prstGeom>
          <a:noFill/>
          <a:ln w="9525">
            <a:noFill/>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访问路径：在线系统→毕业确认申请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9874" name="图片 1"/>
          <p:cNvPicPr>
            <a:picLocks noChangeAspect="1"/>
          </p:cNvPicPr>
          <p:nvPr/>
        </p:nvPicPr>
        <p:blipFill>
          <a:blip r:embed="rId1"/>
          <a:stretch>
            <a:fillRect/>
          </a:stretch>
        </p:blipFill>
        <p:spPr>
          <a:xfrm>
            <a:off x="431800" y="1619250"/>
            <a:ext cx="5891213" cy="4500563"/>
          </a:xfrm>
          <a:prstGeom prst="rect">
            <a:avLst/>
          </a:prstGeom>
          <a:noFill/>
          <a:ln w="9525" cap="flat" cmpd="sng">
            <a:solidFill>
              <a:srgbClr val="0070C0"/>
            </a:solidFill>
            <a:prstDash val="solid"/>
            <a:miter/>
            <a:headEnd type="none" w="med" len="med"/>
            <a:tailEnd type="none" w="med" len="med"/>
          </a:ln>
        </p:spPr>
      </p:pic>
      <p:sp>
        <p:nvSpPr>
          <p:cNvPr id="79875" name="标题 1"/>
          <p:cNvSpPr>
            <a:spLocks noGrp="1"/>
          </p:cNvSpPr>
          <p:nvPr>
            <p:ph type="title"/>
          </p:nvPr>
        </p:nvSpPr>
        <p:spPr>
          <a:xfrm>
            <a:off x="457200" y="228600"/>
            <a:ext cx="8229600" cy="642938"/>
          </a:xfrm>
        </p:spPr>
        <p:txBody>
          <a:bodyPr vert="horz" wrap="square" lIns="91440" tIns="45720" rIns="91440" bIns="45720" anchor="ctr" anchorCtr="0"/>
          <a:p>
            <a:pPr algn="l" eaLnBrk="1" hangingPunct="1"/>
            <a:r>
              <a:rPr lang="en-US" altLang="zh-CN" sz="2800" b="1" dirty="0">
                <a:solidFill>
                  <a:srgbClr val="17375E"/>
                </a:solidFill>
              </a:rPr>
              <a:t>9.</a:t>
            </a:r>
            <a:r>
              <a:rPr lang="zh-CN" altLang="en-US" sz="2400" b="1" dirty="0">
                <a:solidFill>
                  <a:srgbClr val="17375E"/>
                </a:solidFill>
              </a:rPr>
              <a:t>毕业确认</a:t>
            </a:r>
            <a:r>
              <a:rPr lang="en-US" altLang="zh-CN" sz="2400" b="1" dirty="0">
                <a:solidFill>
                  <a:srgbClr val="17375E"/>
                </a:solidFill>
              </a:rPr>
              <a:t>      </a:t>
            </a:r>
            <a:r>
              <a:rPr lang="zh-CN" altLang="en-US" sz="2000" b="1" dirty="0">
                <a:solidFill>
                  <a:srgbClr val="17375E"/>
                </a:solidFill>
              </a:rPr>
              <a:t>导出毕业确认表（续）</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79877" name="Line 6"/>
          <p:cNvSpPr/>
          <p:nvPr/>
        </p:nvSpPr>
        <p:spPr>
          <a:xfrm rot="7317938" flipH="1" flipV="1">
            <a:off x="5297488" y="3265488"/>
            <a:ext cx="1017587" cy="581025"/>
          </a:xfrm>
          <a:prstGeom prst="line">
            <a:avLst/>
          </a:prstGeom>
          <a:ln w="19050" cap="flat" cmpd="sng">
            <a:solidFill>
              <a:srgbClr val="000066"/>
            </a:solidFill>
            <a:prstDash val="dash"/>
            <a:headEnd type="none" w="med" len="med"/>
            <a:tailEnd type="none" w="med" len="med"/>
          </a:ln>
        </p:spPr>
      </p:sp>
      <p:grpSp>
        <p:nvGrpSpPr>
          <p:cNvPr id="79878" name="组合 11"/>
          <p:cNvGrpSpPr/>
          <p:nvPr/>
        </p:nvGrpSpPr>
        <p:grpSpPr>
          <a:xfrm>
            <a:off x="6153150" y="2976563"/>
            <a:ext cx="2667000" cy="857250"/>
            <a:chOff x="5802323" y="3159125"/>
            <a:chExt cx="2451530" cy="857258"/>
          </a:xfrm>
        </p:grpSpPr>
        <p:sp>
          <p:nvSpPr>
            <p:cNvPr id="79879" name="AutoShape 5"/>
            <p:cNvSpPr/>
            <p:nvPr/>
          </p:nvSpPr>
          <p:spPr>
            <a:xfrm>
              <a:off x="5929324" y="3284539"/>
              <a:ext cx="2324529" cy="73184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导出的毕业确认表</a:t>
              </a:r>
              <a:r>
                <a:rPr lang="en-US" altLang="zh-CN" sz="1300" dirty="0">
                  <a:latin typeface="华文楷体" panose="02010600040101010101" pitchFamily="2" charset="-122"/>
                  <a:ea typeface="华文楷体" panose="02010600040101010101" pitchFamily="2" charset="-122"/>
                  <a:sym typeface="Arial" panose="020B0604020202020204" pitchFamily="34" charset="0"/>
                </a:rPr>
                <a:t>Excel</a:t>
              </a:r>
              <a:r>
                <a:rPr lang="zh-CN" altLang="en-US" sz="1300" dirty="0">
                  <a:latin typeface="华文楷体" panose="02010600040101010101" pitchFamily="2" charset="-122"/>
                  <a:ea typeface="华文楷体" panose="02010600040101010101" pitchFamily="2" charset="-122"/>
                  <a:sym typeface="Arial" panose="020B0604020202020204" pitchFamily="34" charset="0"/>
                </a:rPr>
                <a:t>文件。</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6" name="Oval 10"/>
            <p:cNvSpPr>
              <a:spLocks noChangeArrowheads="1"/>
            </p:cNvSpPr>
            <p:nvPr/>
          </p:nvSpPr>
          <p:spPr bwMode="auto">
            <a:xfrm>
              <a:off x="5802323" y="3159125"/>
              <a:ext cx="269961" cy="269878"/>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46085" name="文本占位符 22"/>
          <p:cNvSpPr>
            <a:spLocks noGrp="1"/>
          </p:cNvSpPr>
          <p:nvPr/>
        </p:nvSpPr>
        <p:spPr>
          <a:xfrm>
            <a:off x="500063" y="1000125"/>
            <a:ext cx="8215312" cy="642938"/>
          </a:xfrm>
          <a:prstGeom prst="rect">
            <a:avLst/>
          </a:prstGeom>
          <a:noFill/>
          <a:ln w="9525">
            <a:noFill/>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访问路径：在线系统→毕业确认申请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2" name="Picture 2"/>
          <p:cNvPicPr/>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sp>
        <p:nvSpPr>
          <p:cNvPr id="51203"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10.</a:t>
            </a:r>
            <a:r>
              <a:rPr lang="zh-CN" altLang="en-US" sz="2800" b="1" dirty="0">
                <a:solidFill>
                  <a:srgbClr val="17375E"/>
                </a:solidFill>
              </a:rPr>
              <a:t>个人信息　</a:t>
            </a:r>
            <a:r>
              <a:rPr lang="zh-CN" altLang="en-US" sz="2000" b="1" dirty="0">
                <a:solidFill>
                  <a:srgbClr val="17375E"/>
                </a:solidFill>
              </a:rPr>
              <a:t>修改</a:t>
            </a:r>
            <a:endParaRPr lang="zh-CN" altLang="en-US" sz="2000" b="1" dirty="0">
              <a:solidFill>
                <a:srgbClr val="17375E"/>
              </a:solidFill>
            </a:endParaRPr>
          </a:p>
        </p:txBody>
      </p:sp>
      <p:sp>
        <p:nvSpPr>
          <p:cNvPr id="5120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51205" name="AutoShape 5"/>
          <p:cNvSpPr/>
          <p:nvPr/>
        </p:nvSpPr>
        <p:spPr>
          <a:xfrm>
            <a:off x="6858000" y="4495800"/>
            <a:ext cx="2209800" cy="5048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点击‘修改手机号’按钮</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进入用验证码修改手机号页面。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51206" name="Line 6"/>
          <p:cNvSpPr/>
          <p:nvPr/>
        </p:nvSpPr>
        <p:spPr>
          <a:xfrm rot="7317938" flipV="1">
            <a:off x="7478713" y="3994150"/>
            <a:ext cx="66675" cy="668338"/>
          </a:xfrm>
          <a:prstGeom prst="line">
            <a:avLst/>
          </a:prstGeom>
          <a:ln w="19050" cap="flat" cmpd="sng">
            <a:solidFill>
              <a:srgbClr val="000066"/>
            </a:solidFill>
            <a:prstDash val="dash"/>
            <a:headEnd type="none" w="med" len="med"/>
            <a:tailEnd type="none" w="med" len="med"/>
          </a:ln>
        </p:spPr>
      </p:sp>
      <p:grpSp>
        <p:nvGrpSpPr>
          <p:cNvPr id="51207" name="组合 7"/>
          <p:cNvGrpSpPr/>
          <p:nvPr/>
        </p:nvGrpSpPr>
        <p:grpSpPr>
          <a:xfrm rot="1036350">
            <a:off x="6937375" y="3886200"/>
            <a:ext cx="379413" cy="288925"/>
            <a:chOff x="4897646" y="4493223"/>
            <a:chExt cx="379575" cy="288925"/>
          </a:xfrm>
        </p:grpSpPr>
        <p:sp>
          <p:nvSpPr>
            <p:cNvPr id="51209"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1210"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1208"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访问路径：在线系统→个人信息变更</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3200" b="1" dirty="0">
                <a:solidFill>
                  <a:srgbClr val="17375E"/>
                </a:solidFill>
              </a:rPr>
              <a:t>10.</a:t>
            </a:r>
            <a:r>
              <a:rPr lang="zh-CN" altLang="en-US" sz="3200" b="1" dirty="0">
                <a:solidFill>
                  <a:srgbClr val="17375E"/>
                </a:solidFill>
              </a:rPr>
              <a:t>个人信息　</a:t>
            </a:r>
            <a:r>
              <a:rPr lang="zh-CN" altLang="en-US" sz="2400" b="1" dirty="0">
                <a:solidFill>
                  <a:srgbClr val="17375E"/>
                </a:solidFill>
              </a:rPr>
              <a:t>修改手机号</a:t>
            </a:r>
            <a:endParaRPr lang="zh-CN" altLang="en-US" sz="2400" b="1" dirty="0">
              <a:solidFill>
                <a:srgbClr val="17375E"/>
              </a:solidFill>
            </a:endParaRPr>
          </a:p>
        </p:txBody>
      </p:sp>
      <p:sp>
        <p:nvSpPr>
          <p:cNvPr id="52227"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52228"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访问路径：在线系统→个人信息变更</a:t>
            </a:r>
            <a:endParaRPr lang="zh-CN" altLang="en-US" sz="1600" dirty="0">
              <a:latin typeface="华文楷体" panose="02010600040101010101" pitchFamily="2" charset="-122"/>
              <a:ea typeface="华文楷体" panose="02010600040101010101" pitchFamily="2" charset="-122"/>
            </a:endParaRPr>
          </a:p>
        </p:txBody>
      </p:sp>
      <p:pic>
        <p:nvPicPr>
          <p:cNvPr id="52229" name="Picture 5"/>
          <p:cNvPicPr>
            <a:picLocks noChangeAspect="1"/>
          </p:cNvPicPr>
          <p:nvPr/>
        </p:nvPicPr>
        <p:blipFill>
          <a:blip r:embed="rId1"/>
          <a:stretch>
            <a:fillRect/>
          </a:stretch>
        </p:blipFill>
        <p:spPr>
          <a:xfrm>
            <a:off x="431800" y="2152650"/>
            <a:ext cx="5207000" cy="3333750"/>
          </a:xfrm>
          <a:prstGeom prst="rect">
            <a:avLst/>
          </a:prstGeom>
          <a:noFill/>
          <a:ln w="9525" cap="flat" cmpd="sng">
            <a:solidFill>
              <a:srgbClr val="99CCFF"/>
            </a:solidFill>
            <a:prstDash val="solid"/>
            <a:miter/>
            <a:headEnd type="none" w="med" len="med"/>
            <a:tailEnd type="none" w="med" len="med"/>
          </a:ln>
        </p:spPr>
      </p:pic>
      <p:grpSp>
        <p:nvGrpSpPr>
          <p:cNvPr id="52230" name="组合 11"/>
          <p:cNvGrpSpPr/>
          <p:nvPr/>
        </p:nvGrpSpPr>
        <p:grpSpPr>
          <a:xfrm>
            <a:off x="4948238" y="2497138"/>
            <a:ext cx="2214562" cy="627062"/>
            <a:chOff x="5802323" y="3159125"/>
            <a:chExt cx="2214562" cy="627065"/>
          </a:xfrm>
        </p:grpSpPr>
        <p:sp>
          <p:nvSpPr>
            <p:cNvPr id="52242"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输入变更后的手机号码，点击‘发送验证码’按钮。</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1"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2231" name="Line 6"/>
          <p:cNvSpPr/>
          <p:nvPr/>
        </p:nvSpPr>
        <p:spPr>
          <a:xfrm rot="7317938">
            <a:off x="4454525" y="3111500"/>
            <a:ext cx="633413" cy="127000"/>
          </a:xfrm>
          <a:prstGeom prst="line">
            <a:avLst/>
          </a:prstGeom>
          <a:ln w="19050" cap="flat" cmpd="sng">
            <a:solidFill>
              <a:srgbClr val="000066"/>
            </a:solidFill>
            <a:prstDash val="dash"/>
            <a:headEnd type="none" w="med" len="med"/>
            <a:tailEnd type="none" w="med" len="med"/>
          </a:ln>
        </p:spPr>
      </p:sp>
      <p:grpSp>
        <p:nvGrpSpPr>
          <p:cNvPr id="52232" name="Group 10"/>
          <p:cNvGrpSpPr/>
          <p:nvPr/>
        </p:nvGrpSpPr>
        <p:grpSpPr>
          <a:xfrm>
            <a:off x="762000" y="5691188"/>
            <a:ext cx="2520950" cy="709612"/>
            <a:chOff x="1008" y="3312"/>
            <a:chExt cx="1588" cy="447"/>
          </a:xfrm>
        </p:grpSpPr>
        <p:sp>
          <p:nvSpPr>
            <p:cNvPr id="52240" name="AutoShape 5"/>
            <p:cNvSpPr/>
            <p:nvPr/>
          </p:nvSpPr>
          <p:spPr>
            <a:xfrm>
              <a:off x="1056" y="3343"/>
              <a:ext cx="1540" cy="416"/>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输入验证码后，点击“确定”按钮，系统保存手机号信息。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7" name="Oval 10"/>
            <p:cNvSpPr>
              <a:spLocks noChangeArrowheads="1"/>
            </p:cNvSpPr>
            <p:nvPr/>
          </p:nvSpPr>
          <p:spPr bwMode="auto">
            <a:xfrm>
              <a:off x="1008" y="3312"/>
              <a:ext cx="170" cy="170"/>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52233" name="Line 6"/>
          <p:cNvSpPr/>
          <p:nvPr/>
        </p:nvSpPr>
        <p:spPr>
          <a:xfrm rot="7317938" flipH="1">
            <a:off x="1508125" y="5435600"/>
            <a:ext cx="12700" cy="304800"/>
          </a:xfrm>
          <a:prstGeom prst="line">
            <a:avLst/>
          </a:prstGeom>
          <a:ln w="19050" cap="flat" cmpd="sng">
            <a:solidFill>
              <a:srgbClr val="000066"/>
            </a:solidFill>
            <a:prstDash val="dash"/>
            <a:headEnd type="none" w="med" len="med"/>
            <a:tailEnd type="none" w="med" len="med"/>
          </a:ln>
        </p:spPr>
      </p:sp>
      <p:grpSp>
        <p:nvGrpSpPr>
          <p:cNvPr id="52234" name="组合 18"/>
          <p:cNvGrpSpPr/>
          <p:nvPr/>
        </p:nvGrpSpPr>
        <p:grpSpPr>
          <a:xfrm rot="1766125">
            <a:off x="1020763" y="5151438"/>
            <a:ext cx="379412" cy="288925"/>
            <a:chOff x="4897646" y="4493223"/>
            <a:chExt cx="379575" cy="288925"/>
          </a:xfrm>
        </p:grpSpPr>
        <p:sp>
          <p:nvSpPr>
            <p:cNvPr id="52238"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223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grpSp>
        <p:nvGrpSpPr>
          <p:cNvPr id="52235" name="组合 7"/>
          <p:cNvGrpSpPr/>
          <p:nvPr/>
        </p:nvGrpSpPr>
        <p:grpSpPr>
          <a:xfrm rot="536551">
            <a:off x="4114800" y="3292475"/>
            <a:ext cx="379413" cy="288925"/>
            <a:chOff x="4897646" y="4493223"/>
            <a:chExt cx="379575" cy="288925"/>
          </a:xfrm>
        </p:grpSpPr>
        <p:sp>
          <p:nvSpPr>
            <p:cNvPr id="5223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223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10.</a:t>
            </a:r>
            <a:r>
              <a:rPr lang="zh-CN" altLang="en-US" sz="2800" b="1" dirty="0">
                <a:solidFill>
                  <a:srgbClr val="17375E"/>
                </a:solidFill>
              </a:rPr>
              <a:t>个人信息　</a:t>
            </a:r>
            <a:r>
              <a:rPr lang="zh-CN" altLang="en-US" sz="2000" b="1" dirty="0">
                <a:solidFill>
                  <a:srgbClr val="17375E"/>
                </a:solidFill>
              </a:rPr>
              <a:t>修改手机号（续）</a:t>
            </a:r>
            <a:endParaRPr lang="zh-CN" altLang="en-US" sz="2000" b="1" dirty="0">
              <a:solidFill>
                <a:srgbClr val="17375E"/>
              </a:solidFill>
            </a:endParaRPr>
          </a:p>
        </p:txBody>
      </p:sp>
      <p:sp>
        <p:nvSpPr>
          <p:cNvPr id="53251"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53252"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访问路径：在线系统→个人信息变更</a:t>
            </a:r>
            <a:endParaRPr lang="zh-CN" altLang="en-US" sz="1600" dirty="0">
              <a:latin typeface="华文楷体" panose="02010600040101010101" pitchFamily="2" charset="-122"/>
              <a:ea typeface="华文楷体" panose="02010600040101010101" pitchFamily="2" charset="-122"/>
            </a:endParaRPr>
          </a:p>
        </p:txBody>
      </p:sp>
      <p:pic>
        <p:nvPicPr>
          <p:cNvPr id="53253" name="Picture 5"/>
          <p:cNvPicPr/>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sp>
        <p:nvSpPr>
          <p:cNvPr id="53254" name="AutoShape 5"/>
          <p:cNvSpPr/>
          <p:nvPr/>
        </p:nvSpPr>
        <p:spPr>
          <a:xfrm>
            <a:off x="2819400" y="5435600"/>
            <a:ext cx="2444750" cy="66040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点击“保存”按钮，可以修改个人信息中部分信息。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53255" name="Line 6"/>
          <p:cNvSpPr/>
          <p:nvPr/>
        </p:nvSpPr>
        <p:spPr>
          <a:xfrm rot="7317938" flipH="1" flipV="1">
            <a:off x="2289175" y="5805488"/>
            <a:ext cx="438150" cy="233362"/>
          </a:xfrm>
          <a:prstGeom prst="line">
            <a:avLst/>
          </a:prstGeom>
          <a:ln w="19050" cap="flat" cmpd="sng">
            <a:solidFill>
              <a:srgbClr val="000066"/>
            </a:solidFill>
            <a:prstDash val="dash"/>
            <a:headEnd type="none" w="med" len="med"/>
            <a:tailEnd type="none" w="med" len="med"/>
          </a:ln>
        </p:spPr>
      </p:sp>
      <p:grpSp>
        <p:nvGrpSpPr>
          <p:cNvPr id="53256" name="组合 18"/>
          <p:cNvGrpSpPr/>
          <p:nvPr/>
        </p:nvGrpSpPr>
        <p:grpSpPr>
          <a:xfrm rot="1766125">
            <a:off x="1928813" y="5867400"/>
            <a:ext cx="379412" cy="288925"/>
            <a:chOff x="4897646" y="4493223"/>
            <a:chExt cx="379575" cy="288925"/>
          </a:xfrm>
        </p:grpSpPr>
        <p:sp>
          <p:nvSpPr>
            <p:cNvPr id="53257"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3258"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Picture 2"/>
          <p:cNvPicPr/>
          <p:nvPr/>
        </p:nvPicPr>
        <p:blipFill>
          <a:blip r:embed="rId1"/>
          <a:stretch>
            <a:fillRect/>
          </a:stretch>
        </p:blipFill>
        <p:spPr>
          <a:xfrm>
            <a:off x="431800" y="1619250"/>
            <a:ext cx="8277225" cy="4498975"/>
          </a:xfrm>
          <a:prstGeom prst="rect">
            <a:avLst/>
          </a:prstGeom>
          <a:noFill/>
          <a:ln w="9525" cap="flat" cmpd="sng">
            <a:solidFill>
              <a:srgbClr val="99CCFF"/>
            </a:solidFill>
            <a:prstDash val="solid"/>
            <a:miter/>
            <a:headEnd type="none" w="med" len="med"/>
            <a:tailEnd type="none" w="med" len="med"/>
          </a:ln>
        </p:spPr>
      </p:pic>
      <p:sp>
        <p:nvSpPr>
          <p:cNvPr id="54275"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10.</a:t>
            </a:r>
            <a:r>
              <a:rPr lang="zh-CN" altLang="en-US" sz="2800" b="1" dirty="0">
                <a:solidFill>
                  <a:srgbClr val="17375E"/>
                </a:solidFill>
              </a:rPr>
              <a:t>个人信息　</a:t>
            </a:r>
            <a:r>
              <a:rPr lang="zh-CN" altLang="en-US" sz="2000" b="1" dirty="0">
                <a:solidFill>
                  <a:srgbClr val="17375E"/>
                </a:solidFill>
              </a:rPr>
              <a:t>修改（续）</a:t>
            </a:r>
            <a:endParaRPr lang="zh-CN" altLang="en-US" sz="2000" b="1" dirty="0">
              <a:solidFill>
                <a:srgbClr val="17375E"/>
              </a:solidFill>
            </a:endParaRPr>
          </a:p>
        </p:txBody>
      </p:sp>
      <p:sp>
        <p:nvSpPr>
          <p:cNvPr id="5427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54277" name="AutoShape 5"/>
          <p:cNvSpPr/>
          <p:nvPr/>
        </p:nvSpPr>
        <p:spPr>
          <a:xfrm>
            <a:off x="7164388" y="4219575"/>
            <a:ext cx="1368425" cy="5048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修改成功后提示。</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54278" name="Line 6"/>
          <p:cNvSpPr/>
          <p:nvPr/>
        </p:nvSpPr>
        <p:spPr>
          <a:xfrm rot="7317938" flipV="1">
            <a:off x="6867525" y="3841750"/>
            <a:ext cx="66675" cy="668338"/>
          </a:xfrm>
          <a:prstGeom prst="line">
            <a:avLst/>
          </a:prstGeom>
          <a:ln w="19050" cap="flat" cmpd="sng">
            <a:solidFill>
              <a:srgbClr val="000066"/>
            </a:solidFill>
            <a:prstDash val="dash"/>
            <a:headEnd type="none" w="med" len="med"/>
            <a:tailEnd type="none" w="med" len="med"/>
          </a:ln>
        </p:spPr>
      </p:sp>
      <p:grpSp>
        <p:nvGrpSpPr>
          <p:cNvPr id="54279" name="组合 7"/>
          <p:cNvGrpSpPr/>
          <p:nvPr/>
        </p:nvGrpSpPr>
        <p:grpSpPr>
          <a:xfrm rot="1036350">
            <a:off x="6326188" y="3733800"/>
            <a:ext cx="379412" cy="288925"/>
            <a:chOff x="4897646" y="4493223"/>
            <a:chExt cx="379575" cy="288925"/>
          </a:xfrm>
        </p:grpSpPr>
        <p:sp>
          <p:nvSpPr>
            <p:cNvPr id="54281"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54282"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54280"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访问路径：在线系统→个人信息变更</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6" name="Picture 2"/>
          <p:cNvPicPr/>
          <p:nvPr/>
        </p:nvPicPr>
        <p:blipFill>
          <a:blip r:embed="rId1"/>
          <a:stretch>
            <a:fillRect/>
          </a:stretch>
        </p:blipFill>
        <p:spPr>
          <a:xfrm>
            <a:off x="304800" y="1752600"/>
            <a:ext cx="8277225" cy="4498975"/>
          </a:xfrm>
          <a:prstGeom prst="rect">
            <a:avLst/>
          </a:prstGeom>
          <a:noFill/>
          <a:ln w="9525" cap="flat" cmpd="sng">
            <a:solidFill>
              <a:srgbClr val="0000FF"/>
            </a:solidFill>
            <a:prstDash val="solid"/>
            <a:miter/>
            <a:headEnd type="none" w="med" len="med"/>
            <a:tailEnd type="none" w="med" len="med"/>
          </a:ln>
        </p:spPr>
      </p:pic>
      <p:sp>
        <p:nvSpPr>
          <p:cNvPr id="62467" name="标题 1"/>
          <p:cNvSpPr>
            <a:spLocks noGrp="1"/>
          </p:cNvSpPr>
          <p:nvPr>
            <p:ph type="title"/>
          </p:nvPr>
        </p:nvSpPr>
        <p:spPr>
          <a:xfrm>
            <a:off x="457200" y="456883"/>
            <a:ext cx="8229600" cy="642937"/>
          </a:xfrm>
          <a:ln/>
        </p:spPr>
        <p:txBody>
          <a:bodyPr vert="horz" wrap="square" lIns="91440" tIns="45720" rIns="91440" bIns="45720" anchor="ctr" anchorCtr="0"/>
          <a:p>
            <a:pPr algn="l" eaLnBrk="1" hangingPunct="1"/>
            <a:r>
              <a:rPr lang="en-US" altLang="zh-CN" sz="2800" b="1" dirty="0">
                <a:solidFill>
                  <a:srgbClr val="17375E"/>
                </a:solidFill>
              </a:rPr>
              <a:t>11.</a:t>
            </a:r>
            <a:r>
              <a:rPr lang="zh-CN" altLang="en-US" sz="2800" b="1" dirty="0">
                <a:solidFill>
                  <a:srgbClr val="17375E"/>
                </a:solidFill>
              </a:rPr>
              <a:t>还款明细　</a:t>
            </a:r>
            <a:r>
              <a:rPr lang="zh-CN" altLang="en-US" sz="2000" b="1" dirty="0">
                <a:solidFill>
                  <a:srgbClr val="17375E"/>
                </a:solidFill>
              </a:rPr>
              <a:t>查看</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62469" name="组合 7"/>
          <p:cNvGrpSpPr/>
          <p:nvPr/>
        </p:nvGrpSpPr>
        <p:grpSpPr>
          <a:xfrm rot="2444757">
            <a:off x="3505200" y="2620963"/>
            <a:ext cx="379413" cy="288925"/>
            <a:chOff x="4897646" y="4493223"/>
            <a:chExt cx="379573" cy="288925"/>
          </a:xfrm>
        </p:grpSpPr>
        <p:sp>
          <p:nvSpPr>
            <p:cNvPr id="62478" name="Line 7"/>
            <p:cNvSpPr/>
            <p:nvPr/>
          </p:nvSpPr>
          <p:spPr>
            <a:xfrm rot="-1169779" flipH="1" flipV="1">
              <a:off x="5060368" y="4597401"/>
              <a:ext cx="216851" cy="142875"/>
            </a:xfrm>
            <a:prstGeom prst="line">
              <a:avLst/>
            </a:prstGeom>
            <a:ln w="31750" cap="flat" cmpd="sng">
              <a:solidFill>
                <a:srgbClr val="FF0000"/>
              </a:solidFill>
              <a:prstDash val="solid"/>
              <a:headEnd type="none" w="med" len="med"/>
              <a:tailEnd type="stealth" w="lg" len="lg"/>
            </a:ln>
          </p:spPr>
        </p:sp>
        <p:sp>
          <p:nvSpPr>
            <p:cNvPr id="62479"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62470" name="Line 6"/>
          <p:cNvSpPr/>
          <p:nvPr/>
        </p:nvSpPr>
        <p:spPr>
          <a:xfrm rot="7317938" flipH="1" flipV="1">
            <a:off x="4459288" y="2201863"/>
            <a:ext cx="720725" cy="1809750"/>
          </a:xfrm>
          <a:prstGeom prst="line">
            <a:avLst/>
          </a:prstGeom>
          <a:ln w="19050" cap="flat" cmpd="sng">
            <a:solidFill>
              <a:srgbClr val="000066"/>
            </a:solidFill>
            <a:prstDash val="dash"/>
            <a:headEnd type="none" w="med" len="med"/>
            <a:tailEnd type="none" w="med" len="med"/>
          </a:ln>
        </p:spPr>
      </p:sp>
      <p:grpSp>
        <p:nvGrpSpPr>
          <p:cNvPr id="62471" name="组合 14"/>
          <p:cNvGrpSpPr/>
          <p:nvPr/>
        </p:nvGrpSpPr>
        <p:grpSpPr>
          <a:xfrm>
            <a:off x="5870575" y="3328988"/>
            <a:ext cx="2376488" cy="785812"/>
            <a:chOff x="5802323" y="3159125"/>
            <a:chExt cx="2571768" cy="785817"/>
          </a:xfrm>
        </p:grpSpPr>
        <p:sp>
          <p:nvSpPr>
            <p:cNvPr id="62476" name="AutoShape 5"/>
            <p:cNvSpPr/>
            <p:nvPr/>
          </p:nvSpPr>
          <p:spPr>
            <a:xfrm>
              <a:off x="5929451" y="3284538"/>
              <a:ext cx="2444640" cy="660404"/>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查看</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按钮，系统显示所有该笔贷款的还款情况。</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3" name="Oval 10"/>
            <p:cNvSpPr>
              <a:spLocks noChangeArrowheads="1"/>
            </p:cNvSpPr>
            <p:nvPr/>
          </p:nvSpPr>
          <p:spPr bwMode="auto">
            <a:xfrm>
              <a:off x="5802323" y="3159125"/>
              <a:ext cx="269718" cy="269877"/>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2</a:t>
              </a:r>
              <a:endParaRPr kumimoji="0" lang="zh-CN" altLang="zh-CN" sz="1200" b="1" i="0" u="none" strike="noStrike" kern="1200" cap="none" spc="0" normalizeH="0" baseline="0" noProof="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62472" name="组合 15"/>
          <p:cNvGrpSpPr/>
          <p:nvPr/>
        </p:nvGrpSpPr>
        <p:grpSpPr>
          <a:xfrm>
            <a:off x="3352800" y="3563938"/>
            <a:ext cx="2016125" cy="627062"/>
            <a:chOff x="5802323" y="3159125"/>
            <a:chExt cx="2214562" cy="627065"/>
          </a:xfrm>
        </p:grpSpPr>
        <p:sp>
          <p:nvSpPr>
            <p:cNvPr id="62474" name="AutoShape 5"/>
            <p:cNvSpPr/>
            <p:nvPr/>
          </p:nvSpPr>
          <p:spPr>
            <a:xfrm>
              <a:off x="5929617" y="3284538"/>
              <a:ext cx="2087268"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选择需要查询的贷款</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18" name="Oval 10"/>
            <p:cNvSpPr>
              <a:spLocks noChangeArrowheads="1"/>
            </p:cNvSpPr>
            <p:nvPr/>
          </p:nvSpPr>
          <p:spPr bwMode="auto">
            <a:xfrm>
              <a:off x="5802323" y="3159125"/>
              <a:ext cx="270282"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62473" name="Line 6"/>
          <p:cNvSpPr/>
          <p:nvPr/>
        </p:nvSpPr>
        <p:spPr>
          <a:xfrm rot="7317938" flipH="1">
            <a:off x="3276600" y="2778125"/>
            <a:ext cx="546100" cy="1012825"/>
          </a:xfrm>
          <a:prstGeom prst="line">
            <a:avLst/>
          </a:prstGeom>
          <a:ln w="19050" cap="flat" cmpd="sng">
            <a:solidFill>
              <a:srgbClr val="000066"/>
            </a:solidFill>
            <a:prstDash val="dash"/>
            <a:headEnd type="none" w="med" len="med"/>
            <a:tailEnd type="none" w="med" len="med"/>
          </a:ln>
        </p:spPr>
      </p:sp>
      <p:sp>
        <p:nvSpPr>
          <p:cNvPr id="46085" name="文本占位符 22"/>
          <p:cNvSpPr>
            <a:spLocks noGrp="1"/>
          </p:cNvSpPr>
          <p:nvPr/>
        </p:nvSpPr>
        <p:spPr>
          <a:xfrm>
            <a:off x="500063" y="1000125"/>
            <a:ext cx="8215312" cy="642938"/>
          </a:xfrm>
          <a:prstGeom prst="rect">
            <a:avLst/>
          </a:prstGeom>
          <a:noFill/>
          <a:ln w="9525">
            <a:noFill/>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访问路径：在线系统→还款明细查询</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2" name="Picture 7"/>
          <p:cNvPicPr>
            <a:picLocks noChangeAspect="1"/>
          </p:cNvPicPr>
          <p:nvPr/>
        </p:nvPicPr>
        <p:blipFill>
          <a:blip r:embed="rId1"/>
          <a:stretch>
            <a:fillRect/>
          </a:stretch>
        </p:blipFill>
        <p:spPr>
          <a:xfrm>
            <a:off x="457200" y="1494155"/>
            <a:ext cx="8077200" cy="4888865"/>
          </a:xfrm>
          <a:prstGeom prst="rect">
            <a:avLst/>
          </a:prstGeom>
          <a:noFill/>
          <a:ln w="9525" cap="flat" cmpd="sng">
            <a:solidFill>
              <a:srgbClr val="0000FF"/>
            </a:solidFill>
            <a:prstDash val="solid"/>
            <a:miter/>
            <a:headEnd type="none" w="med" len="med"/>
            <a:tailEnd type="none" w="med" len="med"/>
          </a:ln>
        </p:spPr>
      </p:pic>
      <p:sp>
        <p:nvSpPr>
          <p:cNvPr id="81923" name="标题 1"/>
          <p:cNvSpPr>
            <a:spLocks noGrp="1"/>
          </p:cNvSpPr>
          <p:nvPr>
            <p:ph type="title"/>
          </p:nvPr>
        </p:nvSpPr>
        <p:spPr>
          <a:xfrm>
            <a:off x="381000" y="381000"/>
            <a:ext cx="8229600" cy="414020"/>
          </a:xfrm>
        </p:spPr>
        <p:txBody>
          <a:bodyPr vert="horz" wrap="square" lIns="91440" tIns="45720" rIns="91440" bIns="45720" anchor="ctr" anchorCtr="0"/>
          <a:p>
            <a:pPr algn="l" eaLnBrk="1" hangingPunct="1"/>
            <a:r>
              <a:rPr lang="en-US" altLang="zh-CN" sz="2800" b="1" dirty="0">
                <a:solidFill>
                  <a:srgbClr val="17375E"/>
                </a:solidFill>
              </a:rPr>
              <a:t>12.</a:t>
            </a:r>
            <a:r>
              <a:rPr lang="zh-CN" altLang="en-US" sz="2800" b="1" dirty="0">
                <a:solidFill>
                  <a:srgbClr val="17375E"/>
                </a:solidFill>
              </a:rPr>
              <a:t>本年应付本息测算　</a:t>
            </a:r>
            <a:endParaRPr lang="zh-CN" altLang="en-US" sz="2000" b="1" dirty="0">
              <a:solidFill>
                <a:srgbClr val="17375E"/>
              </a:solidFill>
            </a:endParaRPr>
          </a:p>
        </p:txBody>
      </p:sp>
      <p:sp>
        <p:nvSpPr>
          <p:cNvPr id="8192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81925" name="Line 6"/>
          <p:cNvSpPr/>
          <p:nvPr/>
        </p:nvSpPr>
        <p:spPr>
          <a:xfrm rot="12657938">
            <a:off x="5610860" y="3308350"/>
            <a:ext cx="278130" cy="560705"/>
          </a:xfrm>
          <a:prstGeom prst="line">
            <a:avLst/>
          </a:prstGeom>
          <a:ln w="19050" cap="flat" cmpd="sng">
            <a:solidFill>
              <a:srgbClr val="000066"/>
            </a:solidFill>
            <a:prstDash val="dash"/>
            <a:headEnd type="none" w="med" len="med"/>
            <a:tailEnd type="none" w="med" len="med"/>
          </a:ln>
        </p:spPr>
      </p:sp>
      <p:sp>
        <p:nvSpPr>
          <p:cNvPr id="81926" name="AutoShape 5"/>
          <p:cNvSpPr/>
          <p:nvPr/>
        </p:nvSpPr>
        <p:spPr>
          <a:xfrm>
            <a:off x="5334000" y="3962400"/>
            <a:ext cx="2571750" cy="4286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显示对应合同的本年应付本息测算结果。</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6085" name="文本占位符 22"/>
          <p:cNvSpPr>
            <a:spLocks noGrp="1"/>
          </p:cNvSpPr>
          <p:nvPr/>
        </p:nvSpPr>
        <p:spPr>
          <a:xfrm>
            <a:off x="533083" y="850900"/>
            <a:ext cx="8215312" cy="642938"/>
          </a:xfrm>
          <a:prstGeom prst="rect">
            <a:avLst/>
          </a:prstGeom>
          <a:noFill/>
          <a:ln w="9525">
            <a:noFill/>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访问路径：在线系统→本年应付本息测算</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946" name="Picture 7"/>
          <p:cNvPicPr>
            <a:picLocks noChangeAspect="1"/>
          </p:cNvPicPr>
          <p:nvPr/>
        </p:nvPicPr>
        <p:blipFill>
          <a:blip r:embed="rId1"/>
          <a:stretch>
            <a:fillRect/>
          </a:stretch>
        </p:blipFill>
        <p:spPr>
          <a:xfrm>
            <a:off x="428625" y="1432560"/>
            <a:ext cx="8358505" cy="4796155"/>
          </a:xfrm>
          <a:prstGeom prst="rect">
            <a:avLst/>
          </a:prstGeom>
          <a:noFill/>
          <a:ln w="9525" cap="flat" cmpd="sng">
            <a:solidFill>
              <a:schemeClr val="accent1"/>
            </a:solidFill>
            <a:prstDash val="solid"/>
            <a:miter/>
            <a:headEnd type="none" w="med" len="med"/>
            <a:tailEnd type="none" w="med" len="med"/>
          </a:ln>
        </p:spPr>
      </p:pic>
      <p:sp>
        <p:nvSpPr>
          <p:cNvPr id="82947"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12.</a:t>
            </a:r>
            <a:r>
              <a:rPr lang="zh-CN" altLang="en-US" sz="2800" b="1" dirty="0">
                <a:solidFill>
                  <a:srgbClr val="17375E"/>
                </a:solidFill>
                <a:sym typeface="+mn-ea"/>
              </a:rPr>
              <a:t>本年应付本息测算</a:t>
            </a:r>
            <a:r>
              <a:rPr lang="zh-CN" altLang="en-US" sz="2800" b="1" dirty="0">
                <a:solidFill>
                  <a:srgbClr val="17375E"/>
                </a:solidFill>
              </a:rPr>
              <a:t>　</a:t>
            </a:r>
            <a:endParaRPr lang="zh-CN" altLang="en-US" sz="2000" b="1" dirty="0">
              <a:solidFill>
                <a:srgbClr val="17375E"/>
              </a:solidFill>
            </a:endParaRPr>
          </a:p>
        </p:txBody>
      </p:sp>
      <p:sp>
        <p:nvSpPr>
          <p:cNvPr id="8294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82949" name="Line 6"/>
          <p:cNvSpPr/>
          <p:nvPr/>
        </p:nvSpPr>
        <p:spPr>
          <a:xfrm rot="7317938" flipH="1">
            <a:off x="3296603" y="2988310"/>
            <a:ext cx="207962" cy="881063"/>
          </a:xfrm>
          <a:prstGeom prst="line">
            <a:avLst/>
          </a:prstGeom>
          <a:ln w="19050" cap="flat" cmpd="sng">
            <a:solidFill>
              <a:srgbClr val="000066"/>
            </a:solidFill>
            <a:prstDash val="dash"/>
            <a:headEnd type="none" w="med" len="med"/>
            <a:tailEnd type="none" w="med" len="med"/>
          </a:ln>
        </p:spPr>
      </p:sp>
      <p:sp>
        <p:nvSpPr>
          <p:cNvPr id="82950" name="AutoShape 5"/>
          <p:cNvSpPr/>
          <p:nvPr/>
        </p:nvSpPr>
        <p:spPr>
          <a:xfrm>
            <a:off x="3581083" y="3616008"/>
            <a:ext cx="2571750" cy="4286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点击“合同编号”链接，可以查看本次合同测算的利率信息。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grpSp>
        <p:nvGrpSpPr>
          <p:cNvPr id="82951" name="组合 7"/>
          <p:cNvGrpSpPr/>
          <p:nvPr/>
        </p:nvGrpSpPr>
        <p:grpSpPr>
          <a:xfrm rot="2444757">
            <a:off x="2851150" y="2815273"/>
            <a:ext cx="379413" cy="288925"/>
            <a:chOff x="4897646" y="4493223"/>
            <a:chExt cx="379575" cy="288925"/>
          </a:xfrm>
        </p:grpSpPr>
        <p:sp>
          <p:nvSpPr>
            <p:cNvPr id="82952"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82953"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46085" name="文本占位符 22"/>
          <p:cNvSpPr>
            <a:spLocks noGrp="1"/>
          </p:cNvSpPr>
          <p:nvPr/>
        </p:nvSpPr>
        <p:spPr>
          <a:xfrm>
            <a:off x="533083" y="850900"/>
            <a:ext cx="8215312" cy="642938"/>
          </a:xfrm>
          <a:prstGeom prst="rect">
            <a:avLst/>
          </a:prstGeom>
          <a:noFill/>
          <a:ln w="9525">
            <a:noFill/>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访问路径：在线系统→本年应付本息测算</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18" descr="Snap3"/>
          <p:cNvPicPr>
            <a:picLocks noChangeAspect="1"/>
          </p:cNvPicPr>
          <p:nvPr/>
        </p:nvPicPr>
        <p:blipFill>
          <a:blip r:embed="rId1"/>
          <a:stretch>
            <a:fillRect/>
          </a:stretch>
        </p:blipFill>
        <p:spPr>
          <a:xfrm>
            <a:off x="428625" y="1214438"/>
            <a:ext cx="8143875" cy="4471987"/>
          </a:xfrm>
          <a:prstGeom prst="rect">
            <a:avLst/>
          </a:prstGeom>
          <a:noFill/>
          <a:ln w="9525" cap="flat" cmpd="sng">
            <a:solidFill>
              <a:schemeClr val="accent1"/>
            </a:solidFill>
            <a:prstDash val="solid"/>
            <a:miter/>
            <a:headEnd type="none" w="med" len="med"/>
            <a:tailEnd type="none" w="med" len="med"/>
          </a:ln>
        </p:spPr>
      </p:pic>
      <p:sp>
        <p:nvSpPr>
          <p:cNvPr id="6147"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在线注册　</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6149" name="组合 7"/>
          <p:cNvGrpSpPr/>
          <p:nvPr/>
        </p:nvGrpSpPr>
        <p:grpSpPr>
          <a:xfrm rot="2444757">
            <a:off x="1404938" y="5413375"/>
            <a:ext cx="379412" cy="288925"/>
            <a:chOff x="4897646" y="4493223"/>
            <a:chExt cx="379575" cy="288925"/>
          </a:xfrm>
        </p:grpSpPr>
        <p:sp>
          <p:nvSpPr>
            <p:cNvPr id="615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615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6150" name="Line 6"/>
          <p:cNvSpPr/>
          <p:nvPr/>
        </p:nvSpPr>
        <p:spPr>
          <a:xfrm rot="7317938">
            <a:off x="1970088" y="5243513"/>
            <a:ext cx="415925" cy="666750"/>
          </a:xfrm>
          <a:prstGeom prst="line">
            <a:avLst/>
          </a:prstGeom>
          <a:ln w="19050" cap="flat" cmpd="sng">
            <a:solidFill>
              <a:srgbClr val="000066"/>
            </a:solidFill>
            <a:prstDash val="dash"/>
            <a:headEnd type="none" w="med" len="med"/>
            <a:tailEnd type="none" w="med" len="med"/>
          </a:ln>
        </p:spPr>
      </p:sp>
      <p:sp>
        <p:nvSpPr>
          <p:cNvPr id="6151" name="AutoShape 5"/>
          <p:cNvSpPr/>
          <p:nvPr/>
        </p:nvSpPr>
        <p:spPr>
          <a:xfrm>
            <a:off x="2643188" y="5291138"/>
            <a:ext cx="2071687"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下一步”按钮，将进入其它注册信息录入。</a:t>
            </a:r>
            <a:endParaRPr lang="zh-CN" altLang="en-US" sz="1200" dirty="0">
              <a:solidFill>
                <a:srgbClr val="17375E"/>
              </a:solidFill>
              <a:latin typeface="华文楷体" panose="02010600040101010101" pitchFamily="2" charset="-122"/>
              <a:ea typeface="华文楷体" panose="02010600040101010101" pitchFamily="2" charset="-122"/>
            </a:endParaRPr>
          </a:p>
        </p:txBody>
      </p:sp>
      <p:grpSp>
        <p:nvGrpSpPr>
          <p:cNvPr id="6152" name="组合 33"/>
          <p:cNvGrpSpPr/>
          <p:nvPr/>
        </p:nvGrpSpPr>
        <p:grpSpPr>
          <a:xfrm>
            <a:off x="5219700" y="3500438"/>
            <a:ext cx="2786063" cy="1065212"/>
            <a:chOff x="5715008" y="4516447"/>
            <a:chExt cx="2786082" cy="1065210"/>
          </a:xfrm>
        </p:grpSpPr>
        <p:sp>
          <p:nvSpPr>
            <p:cNvPr id="6153" name="AutoShape 11"/>
            <p:cNvSpPr/>
            <p:nvPr/>
          </p:nvSpPr>
          <p:spPr>
            <a:xfrm>
              <a:off x="5840422" y="4608522"/>
              <a:ext cx="2660668" cy="97313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Calibri" panose="020F0502020204030204" pitchFamily="34" charset="0"/>
                  <a:ea typeface="华文楷体" panose="02010600040101010101" pitchFamily="2" charset="-122"/>
                  <a:sym typeface="Arial" panose="020B0604020202020204" pitchFamily="34" charset="0"/>
                </a:rPr>
                <a:t>注册时选择班级，默认查询出对应专业下的全部班级，并且明确分段显示各个年级的班级 。</a:t>
              </a:r>
              <a:endParaRPr lang="zh-CN" altLang="en-US" sz="1200" dirty="0">
                <a:latin typeface="Calibri" panose="020F050202020403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87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3970" name="Picture 2"/>
          <p:cNvPicPr>
            <a:picLocks noChangeAspect="1"/>
          </p:cNvPicPr>
          <p:nvPr/>
        </p:nvPicPr>
        <p:blipFill>
          <a:blip r:embed="rId1"/>
          <a:stretch>
            <a:fillRect/>
          </a:stretch>
        </p:blipFill>
        <p:spPr>
          <a:xfrm>
            <a:off x="500380" y="1779905"/>
            <a:ext cx="6486525" cy="4330700"/>
          </a:xfrm>
          <a:prstGeom prst="rect">
            <a:avLst/>
          </a:prstGeom>
          <a:noFill/>
          <a:ln w="9525" cap="flat" cmpd="sng">
            <a:solidFill>
              <a:schemeClr val="accent1"/>
            </a:solidFill>
            <a:prstDash val="solid"/>
            <a:miter/>
            <a:headEnd type="none" w="med" len="med"/>
            <a:tailEnd type="none" w="med" len="med"/>
          </a:ln>
        </p:spPr>
      </p:pic>
      <p:sp>
        <p:nvSpPr>
          <p:cNvPr id="83971" name="标题 1"/>
          <p:cNvSpPr>
            <a:spLocks noGrp="1"/>
          </p:cNvSpPr>
          <p:nvPr>
            <p:ph type="title"/>
          </p:nvPr>
        </p:nvSpPr>
        <p:spPr>
          <a:xfrm>
            <a:off x="485775" y="214313"/>
            <a:ext cx="8229600" cy="642937"/>
          </a:xfrm>
        </p:spPr>
        <p:txBody>
          <a:bodyPr vert="horz" wrap="square" lIns="91440" tIns="45720" rIns="91440" bIns="45720" anchor="ctr" anchorCtr="0"/>
          <a:p>
            <a:pPr algn="l" eaLnBrk="1" hangingPunct="1"/>
            <a:r>
              <a:rPr lang="en-US" altLang="zh-CN" sz="2800" b="1" dirty="0">
                <a:solidFill>
                  <a:srgbClr val="17375E"/>
                </a:solidFill>
              </a:rPr>
              <a:t>12.</a:t>
            </a:r>
            <a:r>
              <a:rPr lang="zh-CN" altLang="en-US" sz="2800" b="1" dirty="0">
                <a:solidFill>
                  <a:srgbClr val="17375E"/>
                </a:solidFill>
                <a:sym typeface="+mn-ea"/>
              </a:rPr>
              <a:t>本年应付本息测算</a:t>
            </a:r>
            <a:r>
              <a:rPr lang="zh-CN" altLang="en-US" sz="2800" b="1" dirty="0">
                <a:solidFill>
                  <a:srgbClr val="17375E"/>
                </a:solidFill>
              </a:rPr>
              <a:t>　　</a:t>
            </a:r>
            <a:endParaRPr lang="zh-CN" altLang="en-US" sz="2000" b="1" dirty="0">
              <a:solidFill>
                <a:srgbClr val="17375E"/>
              </a:solidFill>
            </a:endParaRPr>
          </a:p>
        </p:txBody>
      </p:sp>
      <p:sp>
        <p:nvSpPr>
          <p:cNvPr id="8397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83973" name="Line 6"/>
          <p:cNvSpPr/>
          <p:nvPr/>
        </p:nvSpPr>
        <p:spPr>
          <a:xfrm rot="7317938">
            <a:off x="3267075" y="2760663"/>
            <a:ext cx="538163" cy="1265237"/>
          </a:xfrm>
          <a:prstGeom prst="line">
            <a:avLst/>
          </a:prstGeom>
          <a:ln w="19050" cap="flat" cmpd="sng">
            <a:solidFill>
              <a:srgbClr val="000066"/>
            </a:solidFill>
            <a:prstDash val="dash"/>
            <a:headEnd type="none" w="med" len="med"/>
            <a:tailEnd type="none" w="med" len="med"/>
          </a:ln>
        </p:spPr>
      </p:sp>
      <p:sp>
        <p:nvSpPr>
          <p:cNvPr id="83974" name="AutoShape 5"/>
          <p:cNvSpPr/>
          <p:nvPr/>
        </p:nvSpPr>
        <p:spPr>
          <a:xfrm>
            <a:off x="4214813" y="3286125"/>
            <a:ext cx="2571750" cy="4286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300" dirty="0">
                <a:latin typeface="华文楷体" panose="02010600040101010101" pitchFamily="2" charset="-122"/>
                <a:ea typeface="华文楷体" panose="02010600040101010101" pitchFamily="2" charset="-122"/>
                <a:sym typeface="Arial" panose="020B0604020202020204" pitchFamily="34" charset="0"/>
              </a:rPr>
              <a:t>本次合同测算的利率信息。</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46085" name="文本占位符 22"/>
          <p:cNvSpPr>
            <a:spLocks noGrp="1"/>
          </p:cNvSpPr>
          <p:nvPr/>
        </p:nvSpPr>
        <p:spPr>
          <a:xfrm>
            <a:off x="500063" y="990600"/>
            <a:ext cx="8215312" cy="642938"/>
          </a:xfrm>
          <a:prstGeom prst="rect">
            <a:avLst/>
          </a:prstGeom>
          <a:noFill/>
          <a:ln w="9525">
            <a:noFill/>
          </a:ln>
        </p:spPr>
        <p:txBody>
          <a:bodyPr vert="horz" wrap="square" lIns="91440" tIns="45720" rIns="91440" bIns="45720" anchor="t" anchorCtr="0"/>
          <a:lstStyle>
            <a:lvl1pPr lvl="0">
              <a:buClrTx/>
              <a:buSzTx/>
              <a:buFontTx/>
              <a:defRPr sz="2400"/>
            </a:lvl1pPr>
            <a:lvl2pPr lvl="1">
              <a:buClrTx/>
              <a:buSzTx/>
              <a:buFontTx/>
              <a:defRPr sz="2000"/>
            </a:lvl2pPr>
            <a:lvl3pPr lvl="2">
              <a:buClrTx/>
              <a:buSzTx/>
              <a:buFontTx/>
              <a:defRPr sz="1800"/>
            </a:lvl3pPr>
            <a:lvl4pPr lvl="3">
              <a:buClrTx/>
              <a:buSzTx/>
              <a:buFontTx/>
              <a:defRPr sz="1600"/>
            </a:lvl4pPr>
            <a:lvl5pPr lvl="4">
              <a:buClrTx/>
              <a:buSzTx/>
              <a:buFontTx/>
              <a:defRPr sz="1600"/>
            </a:lvl5pPr>
          </a:lstStyle>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lvl="0" indent="-180975" eaLnBrk="1" hangingPunct="1">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访问路径：在线系统→本年应付本息测算</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6018" name="Picture 2"/>
          <p:cNvPicPr/>
          <p:nvPr/>
        </p:nvPicPr>
        <p:blipFill>
          <a:blip r:embed="rId1"/>
          <a:stretch>
            <a:fillRect/>
          </a:stretch>
        </p:blipFill>
        <p:spPr>
          <a:xfrm>
            <a:off x="431800" y="1619250"/>
            <a:ext cx="8277225" cy="4498975"/>
          </a:xfrm>
          <a:prstGeom prst="rect">
            <a:avLst/>
          </a:prstGeom>
          <a:noFill/>
          <a:ln w="9525" cap="flat" cmpd="sng">
            <a:solidFill>
              <a:srgbClr val="0000FF"/>
            </a:solidFill>
            <a:prstDash val="solid"/>
            <a:miter/>
            <a:headEnd type="none" w="med" len="med"/>
            <a:tailEnd type="none" w="med" len="med"/>
          </a:ln>
        </p:spPr>
      </p:pic>
      <p:sp>
        <p:nvSpPr>
          <p:cNvPr id="86019" name="标题 1"/>
          <p:cNvSpPr>
            <a:spLocks noGrp="1"/>
          </p:cNvSpPr>
          <p:nvPr>
            <p:ph type="title"/>
          </p:nvPr>
        </p:nvSpPr>
        <p:spPr>
          <a:xfrm>
            <a:off x="462280" y="278765"/>
            <a:ext cx="8229600" cy="1339850"/>
          </a:xfrm>
          <a:ln/>
        </p:spPr>
        <p:txBody>
          <a:bodyPr vert="horz" wrap="square" lIns="91440" tIns="45720" rIns="91440" bIns="45720" anchor="ctr" anchorCtr="0"/>
          <a:p>
            <a:pPr algn="l" eaLnBrk="1" hangingPunct="1"/>
            <a:r>
              <a:rPr lang="en-US" altLang="zh-CN" sz="2800" b="1" dirty="0">
                <a:solidFill>
                  <a:srgbClr val="17375E"/>
                </a:solidFill>
              </a:rPr>
              <a:t>13.</a:t>
            </a:r>
            <a:r>
              <a:rPr lang="zh-CN" altLang="en-US" sz="2800" b="1" dirty="0">
                <a:solidFill>
                  <a:srgbClr val="17375E"/>
                </a:solidFill>
              </a:rPr>
              <a:t>贷款及应还款　</a:t>
            </a:r>
            <a:br>
              <a:rPr lang="zh-CN" altLang="en-US" sz="2800" b="1" dirty="0">
                <a:solidFill>
                  <a:srgbClr val="17375E"/>
                </a:solidFill>
              </a:rPr>
            </a:br>
            <a:br>
              <a:rPr lang="zh-CN" altLang="en-US" sz="2800" b="1" dirty="0">
                <a:solidFill>
                  <a:srgbClr val="17375E"/>
                </a:solidFill>
              </a:rPr>
            </a:br>
            <a:r>
              <a:rPr lang="zh-CN" altLang="en-US" sz="1600" dirty="0">
                <a:latin typeface="华文楷体" panose="02010600040101010101" pitchFamily="2" charset="-122"/>
                <a:ea typeface="华文楷体" panose="02010600040101010101" pitchFamily="2" charset="-122"/>
                <a:sym typeface="+mn-ea"/>
              </a:rPr>
              <a:t>操作角色：学生</a:t>
            </a:r>
            <a:br>
              <a:rPr lang="zh-CN" altLang="en-US" sz="1600" dirty="0">
                <a:latin typeface="华文楷体" panose="02010600040101010101" pitchFamily="2" charset="-122"/>
                <a:ea typeface="华文楷体" panose="02010600040101010101" pitchFamily="2" charset="-122"/>
              </a:rPr>
            </a:br>
            <a:r>
              <a:rPr lang="zh-CN" altLang="en-US" sz="1600" dirty="0">
                <a:latin typeface="华文楷体" panose="02010600040101010101" pitchFamily="2" charset="-122"/>
                <a:ea typeface="华文楷体" panose="02010600040101010101" pitchFamily="2" charset="-122"/>
                <a:sym typeface="+mn-ea"/>
              </a:rPr>
              <a:t>访问路径：在线系统→贷款及应还款查询</a:t>
            </a:r>
            <a:endParaRPr lang="zh-CN" altLang="en-US" sz="2000" b="1" dirty="0">
              <a:solidFill>
                <a:srgbClr val="17375E"/>
              </a:solidFill>
            </a:endParaRPr>
          </a:p>
        </p:txBody>
      </p:sp>
      <p:sp>
        <p:nvSpPr>
          <p:cNvPr id="8602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86021" name="Line 6"/>
          <p:cNvSpPr/>
          <p:nvPr/>
        </p:nvSpPr>
        <p:spPr>
          <a:xfrm rot="7317938">
            <a:off x="2736850" y="2659063"/>
            <a:ext cx="80963" cy="1219200"/>
          </a:xfrm>
          <a:prstGeom prst="line">
            <a:avLst/>
          </a:prstGeom>
          <a:ln w="19050" cap="flat" cmpd="sng">
            <a:solidFill>
              <a:srgbClr val="000066"/>
            </a:solidFill>
            <a:prstDash val="dash"/>
            <a:headEnd type="none" w="med" len="med"/>
            <a:tailEnd type="none" w="med" len="med"/>
          </a:ln>
        </p:spPr>
      </p:sp>
      <p:grpSp>
        <p:nvGrpSpPr>
          <p:cNvPr id="86022" name="组合 15"/>
          <p:cNvGrpSpPr/>
          <p:nvPr/>
        </p:nvGrpSpPr>
        <p:grpSpPr>
          <a:xfrm>
            <a:off x="3348038" y="3200400"/>
            <a:ext cx="2214562" cy="627063"/>
            <a:chOff x="5802323" y="3159125"/>
            <a:chExt cx="2214562" cy="627065"/>
          </a:xfrm>
        </p:grpSpPr>
        <p:sp>
          <p:nvSpPr>
            <p:cNvPr id="86026"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选择需要导出的合同信息后点击”结清凭证“按钮。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grpSp>
        <p:nvGrpSpPr>
          <p:cNvPr id="86023" name="组合 33"/>
          <p:cNvGrpSpPr/>
          <p:nvPr/>
        </p:nvGrpSpPr>
        <p:grpSpPr>
          <a:xfrm>
            <a:off x="5214938" y="4497388"/>
            <a:ext cx="2786062" cy="1065212"/>
            <a:chOff x="5715008" y="4516447"/>
            <a:chExt cx="2786082" cy="1065210"/>
          </a:xfrm>
        </p:grpSpPr>
        <p:sp>
          <p:nvSpPr>
            <p:cNvPr id="86024" name="AutoShape 11"/>
            <p:cNvSpPr/>
            <p:nvPr/>
          </p:nvSpPr>
          <p:spPr>
            <a:xfrm>
              <a:off x="5840421" y="4608522"/>
              <a:ext cx="2660669" cy="973135"/>
            </a:xfrm>
            <a:prstGeom prst="flowChartAlternateProcess">
              <a:avLst/>
            </a:prstGeom>
            <a:solidFill>
              <a:srgbClr val="CCFF99"/>
            </a:solidFill>
            <a:ln w="9525">
              <a:noFill/>
            </a:ln>
            <a:effectLst>
              <a:outerShdw dist="17961" dir="2699999" algn="ctr" rotWithShape="0">
                <a:srgbClr val="7A995C"/>
              </a:outerShdw>
            </a:effectLst>
          </p:spPr>
          <p:txBody>
            <a:bodyPr anchor="ctr" anchorCtr="0"/>
            <a:p>
              <a:r>
                <a:rPr lang="zh-CN" altLang="en-US" sz="1200" dirty="0">
                  <a:latin typeface="Calibri" panose="020F0502020204030204" pitchFamily="34" charset="0"/>
                  <a:ea typeface="华文楷体" panose="02010600040101010101" pitchFamily="2" charset="-122"/>
                  <a:sym typeface="Arial" panose="020B0604020202020204" pitchFamily="34" charset="0"/>
                </a:rPr>
                <a:t>增加“结清凭证”导出按钮，能导出合同状态为“已结清”的合同。</a:t>
              </a:r>
              <a:endParaRPr lang="zh-CN" altLang="en-US" sz="1200" dirty="0">
                <a:latin typeface="Calibri" panose="020F0502020204030204" pitchFamily="34" charset="0"/>
                <a:ea typeface="华文楷体" panose="02010600040101010101" pitchFamily="2" charset="-122"/>
                <a:sym typeface="Arial" panose="020B0604020202020204" pitchFamily="34" charset="0"/>
              </a:endParaRPr>
            </a:p>
          </p:txBody>
        </p:sp>
        <p:sp>
          <p:nvSpPr>
            <p:cNvPr id="33" name="Oval 10"/>
            <p:cNvSpPr>
              <a:spLocks noChangeArrowheads="1"/>
            </p:cNvSpPr>
            <p:nvPr/>
          </p:nvSpPr>
          <p:spPr bwMode="auto">
            <a:xfrm>
              <a:off x="5715008" y="4516447"/>
              <a:ext cx="269877" cy="269874"/>
            </a:xfrm>
            <a:prstGeom prst="ellipse">
              <a:avLst/>
            </a:prstGeom>
            <a:solidFill>
              <a:srgbClr val="669900"/>
            </a:solidFill>
            <a:ln w="9525">
              <a:noFill/>
              <a:round/>
            </a:ln>
            <a:effectLst>
              <a:outerShdw dist="17961" dir="2700000" algn="ctr" rotWithShape="0">
                <a:srgbClr val="669900">
                  <a:gamma/>
                  <a:shade val="60000"/>
                  <a:invGamma/>
                </a:srgbClr>
              </a:outerShdw>
            </a:effectLst>
          </p:spPr>
          <p:txBody>
            <a:bodyPr wrap="none" lIns="0" tIns="0" rIns="0" bIns="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rPr>
                <a:t>!</a:t>
              </a:r>
              <a:endParaRPr kumimoji="0" lang="zh-CN" altLang="zh-CN" sz="1400" b="1" i="0" u="none" strike="noStrike" kern="1200" cap="none" spc="0" normalizeH="0" baseline="0" noProof="0" dirty="0">
                <a:ln>
                  <a:noFill/>
                </a:ln>
                <a:solidFill>
                  <a:schemeClr val="bg1"/>
                </a:solidFill>
                <a:effectLst>
                  <a:outerShdw blurRad="38100" dist="38100" dir="2700000" algn="tl">
                    <a:srgbClr val="000000"/>
                  </a:outerShdw>
                </a:effectLst>
                <a:uLnTx/>
                <a:uFillTx/>
                <a:latin typeface="Verdana" panose="020B0604030504040204" pitchFamily="34" charset="0"/>
                <a:ea typeface="幼圆" panose="02010509060101010101" pitchFamily="49" charset="-122"/>
                <a:cs typeface="+mn-cs"/>
                <a:sym typeface="Arial" panose="020B0604020202020204" pitchFamily="34" charset="0"/>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8066" name="Picture 2"/>
          <p:cNvPicPr/>
          <p:nvPr/>
        </p:nvPicPr>
        <p:blipFill>
          <a:blip r:embed="rId1"/>
          <a:stretch>
            <a:fillRect/>
          </a:stretch>
        </p:blipFill>
        <p:spPr>
          <a:xfrm>
            <a:off x="457200" y="1600200"/>
            <a:ext cx="8277225" cy="4498975"/>
          </a:xfrm>
          <a:prstGeom prst="rect">
            <a:avLst/>
          </a:prstGeom>
          <a:noFill/>
          <a:ln w="9525" cap="flat" cmpd="sng">
            <a:solidFill>
              <a:srgbClr val="0000FF"/>
            </a:solidFill>
            <a:prstDash val="solid"/>
            <a:miter/>
            <a:headEnd type="none" w="med" len="med"/>
            <a:tailEnd type="none" w="med" len="med"/>
          </a:ln>
        </p:spPr>
      </p:pic>
      <p:sp>
        <p:nvSpPr>
          <p:cNvPr id="88067" name="标题 1"/>
          <p:cNvSpPr>
            <a:spLocks noGrp="1"/>
          </p:cNvSpPr>
          <p:nvPr>
            <p:ph type="title"/>
          </p:nvPr>
        </p:nvSpPr>
        <p:spPr>
          <a:xfrm>
            <a:off x="457200" y="228600"/>
            <a:ext cx="8229600" cy="642938"/>
          </a:xfrm>
          <a:ln/>
        </p:spPr>
        <p:txBody>
          <a:bodyPr vert="horz" wrap="square" lIns="91440" tIns="45720" rIns="91440" bIns="45720" anchor="ctr" anchorCtr="0"/>
          <a:p>
            <a:pPr algn="l" eaLnBrk="1" hangingPunct="1"/>
            <a:r>
              <a:rPr lang="en-US" altLang="zh-CN" sz="2800" b="1" dirty="0">
                <a:solidFill>
                  <a:srgbClr val="17375E"/>
                </a:solidFill>
              </a:rPr>
              <a:t>14.</a:t>
            </a:r>
            <a:r>
              <a:rPr lang="zh-CN" altLang="en-US" sz="2800" b="1" dirty="0">
                <a:solidFill>
                  <a:srgbClr val="17375E"/>
                </a:solidFill>
              </a:rPr>
              <a:t>贷款展期申请  </a:t>
            </a:r>
            <a:r>
              <a:rPr lang="zh-CN" altLang="en-US" sz="2000" b="1" dirty="0">
                <a:solidFill>
                  <a:srgbClr val="17375E"/>
                </a:solidFill>
              </a:rPr>
              <a:t>新增</a:t>
            </a:r>
            <a:endParaRPr lang="zh-CN" altLang="en-US" sz="2000" b="1" dirty="0">
              <a:solidFill>
                <a:srgbClr val="17375E"/>
              </a:solidFill>
            </a:endParaRPr>
          </a:p>
        </p:txBody>
      </p:sp>
      <p:sp>
        <p:nvSpPr>
          <p:cNvPr id="8806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88069" name="Line 6"/>
          <p:cNvSpPr/>
          <p:nvPr/>
        </p:nvSpPr>
        <p:spPr>
          <a:xfrm rot="7317938">
            <a:off x="2144713" y="5360988"/>
            <a:ext cx="1071562" cy="457200"/>
          </a:xfrm>
          <a:prstGeom prst="line">
            <a:avLst/>
          </a:prstGeom>
          <a:ln w="19050" cap="flat" cmpd="sng">
            <a:solidFill>
              <a:srgbClr val="000066"/>
            </a:solidFill>
            <a:prstDash val="dash"/>
            <a:headEnd type="none" w="med" len="med"/>
            <a:tailEnd type="none" w="med" len="med"/>
          </a:ln>
        </p:spPr>
      </p:sp>
      <p:grpSp>
        <p:nvGrpSpPr>
          <p:cNvPr id="88070" name="组合 15"/>
          <p:cNvGrpSpPr/>
          <p:nvPr/>
        </p:nvGrpSpPr>
        <p:grpSpPr>
          <a:xfrm>
            <a:off x="3048000" y="4706938"/>
            <a:ext cx="2214563" cy="627062"/>
            <a:chOff x="5802323" y="3159125"/>
            <a:chExt cx="2214562" cy="627065"/>
          </a:xfrm>
        </p:grpSpPr>
        <p:sp>
          <p:nvSpPr>
            <p:cNvPr id="88072"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点击“申请”按钮。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88071"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访问路径：在线系统→贷款展期申请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9090" name="Picture 2"/>
          <p:cNvPicPr>
            <a:picLocks noChangeAspect="1"/>
          </p:cNvPicPr>
          <p:nvPr/>
        </p:nvPicPr>
        <p:blipFill>
          <a:blip r:embed="rId1"/>
          <a:stretch>
            <a:fillRect/>
          </a:stretch>
        </p:blipFill>
        <p:spPr>
          <a:xfrm>
            <a:off x="431800" y="1619250"/>
            <a:ext cx="6045200" cy="4389438"/>
          </a:xfrm>
          <a:prstGeom prst="rect">
            <a:avLst/>
          </a:prstGeom>
          <a:noFill/>
          <a:ln w="9525" cap="flat" cmpd="sng">
            <a:solidFill>
              <a:srgbClr val="0000FF"/>
            </a:solidFill>
            <a:prstDash val="solid"/>
            <a:miter/>
            <a:headEnd type="none" w="med" len="med"/>
            <a:tailEnd type="none" w="med" len="med"/>
          </a:ln>
        </p:spPr>
      </p:pic>
      <p:sp>
        <p:nvSpPr>
          <p:cNvPr id="89091" name="标题 1"/>
          <p:cNvSpPr>
            <a:spLocks noGrp="1"/>
          </p:cNvSpPr>
          <p:nvPr>
            <p:ph type="title"/>
          </p:nvPr>
        </p:nvSpPr>
        <p:spPr>
          <a:xfrm>
            <a:off x="457200" y="228600"/>
            <a:ext cx="8229600" cy="642938"/>
          </a:xfrm>
          <a:ln/>
        </p:spPr>
        <p:txBody>
          <a:bodyPr vert="horz" wrap="square" lIns="91440" tIns="45720" rIns="91440" bIns="45720" anchor="ctr" anchorCtr="0"/>
          <a:p>
            <a:pPr algn="l" eaLnBrk="1" hangingPunct="1"/>
            <a:r>
              <a:rPr lang="en-US" altLang="zh-CN" sz="2800" b="1" dirty="0">
                <a:solidFill>
                  <a:srgbClr val="17375E"/>
                </a:solidFill>
              </a:rPr>
              <a:t>14.</a:t>
            </a:r>
            <a:r>
              <a:rPr lang="zh-CN" altLang="en-US" sz="2800" b="1" dirty="0">
                <a:solidFill>
                  <a:srgbClr val="17375E"/>
                </a:solidFill>
              </a:rPr>
              <a:t>贷款展期申请  </a:t>
            </a:r>
            <a:r>
              <a:rPr lang="zh-CN" altLang="en-US" sz="2000" b="1" dirty="0">
                <a:solidFill>
                  <a:srgbClr val="17375E"/>
                </a:solidFill>
              </a:rPr>
              <a:t>新增</a:t>
            </a:r>
            <a:r>
              <a:rPr lang="en-US" altLang="zh-CN" sz="2000" b="1" dirty="0">
                <a:solidFill>
                  <a:srgbClr val="17375E"/>
                </a:solidFill>
              </a:rPr>
              <a:t>(</a:t>
            </a:r>
            <a:r>
              <a:rPr lang="zh-CN" altLang="en-US" sz="2000" b="1" dirty="0">
                <a:solidFill>
                  <a:srgbClr val="17375E"/>
                </a:solidFill>
              </a:rPr>
              <a:t>续</a:t>
            </a:r>
            <a:r>
              <a:rPr lang="en-US" altLang="zh-CN" sz="2000" b="1" dirty="0">
                <a:solidFill>
                  <a:srgbClr val="17375E"/>
                </a:solidFill>
              </a:rPr>
              <a:t>)</a:t>
            </a:r>
            <a:endParaRPr lang="en-US" altLang="zh-CN" sz="2000" b="1" dirty="0">
              <a:solidFill>
                <a:srgbClr val="17375E"/>
              </a:solidFill>
            </a:endParaRPr>
          </a:p>
        </p:txBody>
      </p:sp>
      <p:sp>
        <p:nvSpPr>
          <p:cNvPr id="89092"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89093" name="Line 6"/>
          <p:cNvSpPr/>
          <p:nvPr/>
        </p:nvSpPr>
        <p:spPr>
          <a:xfrm rot="7317938">
            <a:off x="987425" y="5302250"/>
            <a:ext cx="1071563" cy="457200"/>
          </a:xfrm>
          <a:prstGeom prst="line">
            <a:avLst/>
          </a:prstGeom>
          <a:ln w="19050" cap="flat" cmpd="sng">
            <a:solidFill>
              <a:srgbClr val="000066"/>
            </a:solidFill>
            <a:prstDash val="dash"/>
            <a:headEnd type="none" w="med" len="med"/>
            <a:tailEnd type="none" w="med" len="med"/>
          </a:ln>
        </p:spPr>
      </p:sp>
      <p:grpSp>
        <p:nvGrpSpPr>
          <p:cNvPr id="89094" name="组合 15"/>
          <p:cNvGrpSpPr/>
          <p:nvPr/>
        </p:nvGrpSpPr>
        <p:grpSpPr>
          <a:xfrm>
            <a:off x="1890713" y="4648200"/>
            <a:ext cx="2214562" cy="627063"/>
            <a:chOff x="5802323" y="3159125"/>
            <a:chExt cx="2214562" cy="627065"/>
          </a:xfrm>
        </p:grpSpPr>
        <p:sp>
          <p:nvSpPr>
            <p:cNvPr id="89096"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填写贷款展期信息，点击“确定”按钮。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89095"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访问路径：在线系统→贷款展期申请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0114" name="Picture 2"/>
          <p:cNvPicPr/>
          <p:nvPr/>
        </p:nvPicPr>
        <p:blipFill>
          <a:blip r:embed="rId1"/>
          <a:stretch>
            <a:fillRect/>
          </a:stretch>
        </p:blipFill>
        <p:spPr>
          <a:xfrm>
            <a:off x="431800" y="1619250"/>
            <a:ext cx="8277225" cy="4498975"/>
          </a:xfrm>
          <a:prstGeom prst="rect">
            <a:avLst/>
          </a:prstGeom>
          <a:noFill/>
          <a:ln w="9525" cap="flat" cmpd="sng">
            <a:solidFill>
              <a:srgbClr val="0000FF"/>
            </a:solidFill>
            <a:prstDash val="solid"/>
            <a:miter/>
            <a:headEnd type="none" w="med" len="med"/>
            <a:tailEnd type="none" w="med" len="med"/>
          </a:ln>
        </p:spPr>
      </p:pic>
      <p:sp>
        <p:nvSpPr>
          <p:cNvPr id="90115" name="标题 1"/>
          <p:cNvSpPr>
            <a:spLocks noGrp="1"/>
          </p:cNvSpPr>
          <p:nvPr>
            <p:ph type="title"/>
          </p:nvPr>
        </p:nvSpPr>
        <p:spPr>
          <a:xfrm>
            <a:off x="457200" y="228600"/>
            <a:ext cx="8229600" cy="642938"/>
          </a:xfrm>
          <a:ln/>
        </p:spPr>
        <p:txBody>
          <a:bodyPr vert="horz" wrap="square" lIns="91440" tIns="45720" rIns="91440" bIns="45720" anchor="ctr" anchorCtr="0"/>
          <a:p>
            <a:pPr algn="l" eaLnBrk="1" hangingPunct="1"/>
            <a:r>
              <a:rPr lang="en-US" altLang="zh-CN" sz="3200" b="1" dirty="0">
                <a:solidFill>
                  <a:srgbClr val="17375E"/>
                </a:solidFill>
              </a:rPr>
              <a:t>14.</a:t>
            </a:r>
            <a:r>
              <a:rPr lang="zh-CN" altLang="en-US" sz="3200" b="1" dirty="0">
                <a:solidFill>
                  <a:srgbClr val="17375E"/>
                </a:solidFill>
              </a:rPr>
              <a:t>贷款展期申请  </a:t>
            </a:r>
            <a:r>
              <a:rPr lang="zh-CN" altLang="en-US" sz="2400" b="1" dirty="0">
                <a:solidFill>
                  <a:srgbClr val="17375E"/>
                </a:solidFill>
              </a:rPr>
              <a:t>修改</a:t>
            </a:r>
            <a:endParaRPr lang="zh-CN" altLang="en-US" sz="2400" b="1" dirty="0">
              <a:solidFill>
                <a:srgbClr val="17375E"/>
              </a:solidFill>
            </a:endParaRPr>
          </a:p>
        </p:txBody>
      </p:sp>
      <p:sp>
        <p:nvSpPr>
          <p:cNvPr id="90116"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90117" name="Line 6"/>
          <p:cNvSpPr/>
          <p:nvPr/>
        </p:nvSpPr>
        <p:spPr>
          <a:xfrm rot="7317938">
            <a:off x="2968625" y="5330825"/>
            <a:ext cx="1071563" cy="457200"/>
          </a:xfrm>
          <a:prstGeom prst="line">
            <a:avLst/>
          </a:prstGeom>
          <a:ln w="19050" cap="flat" cmpd="sng">
            <a:solidFill>
              <a:srgbClr val="000066"/>
            </a:solidFill>
            <a:prstDash val="dash"/>
            <a:headEnd type="none" w="med" len="med"/>
            <a:tailEnd type="none" w="med" len="med"/>
          </a:ln>
        </p:spPr>
      </p:sp>
      <p:grpSp>
        <p:nvGrpSpPr>
          <p:cNvPr id="90118" name="组合 15"/>
          <p:cNvGrpSpPr/>
          <p:nvPr/>
        </p:nvGrpSpPr>
        <p:grpSpPr>
          <a:xfrm>
            <a:off x="3886200" y="4648200"/>
            <a:ext cx="2214563" cy="627063"/>
            <a:chOff x="5802323" y="3159125"/>
            <a:chExt cx="2214562" cy="627065"/>
          </a:xfrm>
        </p:grpSpPr>
        <p:sp>
          <p:nvSpPr>
            <p:cNvPr id="90123"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选择一条状态为“高校经办人已审核”的申请信息，点击“修改”按钮。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3"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0119"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访问路径：在线系统→贷款展期申请</a:t>
            </a:r>
            <a:endParaRPr lang="zh-CN" altLang="en-US" sz="1600" dirty="0">
              <a:latin typeface="华文楷体" panose="02010600040101010101" pitchFamily="2" charset="-122"/>
              <a:ea typeface="华文楷体" panose="02010600040101010101" pitchFamily="2" charset="-122"/>
            </a:endParaRPr>
          </a:p>
        </p:txBody>
      </p:sp>
      <p:grpSp>
        <p:nvGrpSpPr>
          <p:cNvPr id="90120" name="组合 15"/>
          <p:cNvGrpSpPr/>
          <p:nvPr/>
        </p:nvGrpSpPr>
        <p:grpSpPr>
          <a:xfrm>
            <a:off x="3886200" y="4648200"/>
            <a:ext cx="2214563" cy="627063"/>
            <a:chOff x="5802323" y="3159125"/>
            <a:chExt cx="2214562" cy="627065"/>
          </a:xfrm>
        </p:grpSpPr>
        <p:sp>
          <p:nvSpPr>
            <p:cNvPr id="90121"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选择一条状态为“高校经办人已审核”的申请信息，点击“修改”按钮。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1138" name="Picture 2"/>
          <p:cNvPicPr>
            <a:picLocks noChangeAspect="1"/>
          </p:cNvPicPr>
          <p:nvPr/>
        </p:nvPicPr>
        <p:blipFill>
          <a:blip r:embed="rId1"/>
          <a:stretch>
            <a:fillRect/>
          </a:stretch>
        </p:blipFill>
        <p:spPr>
          <a:xfrm>
            <a:off x="431800" y="1619250"/>
            <a:ext cx="6121400" cy="4410075"/>
          </a:xfrm>
          <a:prstGeom prst="rect">
            <a:avLst/>
          </a:prstGeom>
          <a:noFill/>
          <a:ln w="9525" cap="flat" cmpd="sng">
            <a:solidFill>
              <a:srgbClr val="0000FF"/>
            </a:solidFill>
            <a:prstDash val="solid"/>
            <a:miter/>
            <a:headEnd type="none" w="med" len="med"/>
            <a:tailEnd type="none" w="med" len="med"/>
          </a:ln>
        </p:spPr>
      </p:pic>
      <p:sp>
        <p:nvSpPr>
          <p:cNvPr id="91139" name="标题 1"/>
          <p:cNvSpPr>
            <a:spLocks noGrp="1"/>
          </p:cNvSpPr>
          <p:nvPr>
            <p:ph type="title"/>
          </p:nvPr>
        </p:nvSpPr>
        <p:spPr>
          <a:xfrm>
            <a:off x="457200" y="228600"/>
            <a:ext cx="8229600" cy="642938"/>
          </a:xfrm>
          <a:ln/>
        </p:spPr>
        <p:txBody>
          <a:bodyPr vert="horz" wrap="square" lIns="91440" tIns="45720" rIns="91440" bIns="45720" anchor="ctr" anchorCtr="0"/>
          <a:p>
            <a:pPr algn="l" eaLnBrk="1" hangingPunct="1"/>
            <a:r>
              <a:rPr lang="en-US" altLang="zh-CN" sz="2800" b="1" dirty="0">
                <a:solidFill>
                  <a:srgbClr val="17375E"/>
                </a:solidFill>
              </a:rPr>
              <a:t>14.</a:t>
            </a:r>
            <a:r>
              <a:rPr lang="zh-CN" altLang="en-US" sz="2800" b="1" dirty="0">
                <a:solidFill>
                  <a:srgbClr val="17375E"/>
                </a:solidFill>
              </a:rPr>
              <a:t>贷款展期申请  </a:t>
            </a:r>
            <a:r>
              <a:rPr lang="zh-CN" altLang="en-US" sz="2000" b="1" dirty="0">
                <a:solidFill>
                  <a:srgbClr val="17375E"/>
                </a:solidFill>
              </a:rPr>
              <a:t>修改</a:t>
            </a:r>
            <a:r>
              <a:rPr lang="en-US" altLang="zh-CN" sz="2000" b="1" dirty="0">
                <a:solidFill>
                  <a:srgbClr val="17375E"/>
                </a:solidFill>
              </a:rPr>
              <a:t>(</a:t>
            </a:r>
            <a:r>
              <a:rPr lang="zh-CN" altLang="en-US" sz="2000" b="1" dirty="0">
                <a:solidFill>
                  <a:srgbClr val="17375E"/>
                </a:solidFill>
              </a:rPr>
              <a:t>续</a:t>
            </a:r>
            <a:r>
              <a:rPr lang="en-US" altLang="zh-CN" sz="2000" b="1" dirty="0">
                <a:solidFill>
                  <a:srgbClr val="17375E"/>
                </a:solidFill>
              </a:rPr>
              <a:t>)</a:t>
            </a:r>
            <a:endParaRPr lang="en-US" altLang="zh-CN" sz="2000" b="1" dirty="0">
              <a:solidFill>
                <a:srgbClr val="17375E"/>
              </a:solidFill>
            </a:endParaRPr>
          </a:p>
        </p:txBody>
      </p:sp>
      <p:sp>
        <p:nvSpPr>
          <p:cNvPr id="91140"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91141" name="Line 6"/>
          <p:cNvSpPr/>
          <p:nvPr/>
        </p:nvSpPr>
        <p:spPr>
          <a:xfrm rot="7317938">
            <a:off x="987425" y="5330825"/>
            <a:ext cx="1071563" cy="457200"/>
          </a:xfrm>
          <a:prstGeom prst="line">
            <a:avLst/>
          </a:prstGeom>
          <a:ln w="19050" cap="flat" cmpd="sng">
            <a:solidFill>
              <a:srgbClr val="000066"/>
            </a:solidFill>
            <a:prstDash val="dash"/>
            <a:headEnd type="none" w="med" len="med"/>
            <a:tailEnd type="none" w="med" len="med"/>
          </a:ln>
        </p:spPr>
      </p:sp>
      <p:grpSp>
        <p:nvGrpSpPr>
          <p:cNvPr id="91142" name="组合 15"/>
          <p:cNvGrpSpPr/>
          <p:nvPr/>
        </p:nvGrpSpPr>
        <p:grpSpPr>
          <a:xfrm>
            <a:off x="1890713" y="4676775"/>
            <a:ext cx="2214562" cy="627063"/>
            <a:chOff x="5802323" y="3159125"/>
            <a:chExt cx="2214562" cy="627065"/>
          </a:xfrm>
        </p:grpSpPr>
        <p:sp>
          <p:nvSpPr>
            <p:cNvPr id="91144"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修改贷款展期信息，点击“确定”按钮。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1143"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访问路径：在线系统→贷款展期申请</a:t>
            </a:r>
            <a:endParaRPr lang="zh-CN" altLang="en-US" sz="1600" dirty="0">
              <a:latin typeface="华文楷体" panose="02010600040101010101" pitchFamily="2" charset="-122"/>
              <a:ea typeface="华文楷体" panose="0201060004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62" name="Picture 2"/>
          <p:cNvPicPr/>
          <p:nvPr/>
        </p:nvPicPr>
        <p:blipFill>
          <a:blip r:embed="rId1"/>
          <a:stretch>
            <a:fillRect/>
          </a:stretch>
        </p:blipFill>
        <p:spPr>
          <a:xfrm>
            <a:off x="431800" y="1619250"/>
            <a:ext cx="8277225" cy="4498975"/>
          </a:xfrm>
          <a:prstGeom prst="rect">
            <a:avLst/>
          </a:prstGeom>
          <a:noFill/>
          <a:ln w="9525" cap="flat" cmpd="sng">
            <a:solidFill>
              <a:srgbClr val="0000FF"/>
            </a:solidFill>
            <a:prstDash val="solid"/>
            <a:miter/>
            <a:headEnd type="none" w="med" len="med"/>
            <a:tailEnd type="none" w="med" len="med"/>
          </a:ln>
        </p:spPr>
      </p:pic>
      <p:sp>
        <p:nvSpPr>
          <p:cNvPr id="92163" name="标题 1"/>
          <p:cNvSpPr>
            <a:spLocks noGrp="1"/>
          </p:cNvSpPr>
          <p:nvPr>
            <p:ph type="title"/>
          </p:nvPr>
        </p:nvSpPr>
        <p:spPr>
          <a:xfrm>
            <a:off x="457200" y="228600"/>
            <a:ext cx="8229600" cy="642938"/>
          </a:xfrm>
          <a:ln/>
        </p:spPr>
        <p:txBody>
          <a:bodyPr vert="horz" wrap="square" lIns="91440" tIns="45720" rIns="91440" bIns="45720" anchor="ctr" anchorCtr="0"/>
          <a:p>
            <a:pPr algn="l" eaLnBrk="1" hangingPunct="1"/>
            <a:r>
              <a:rPr lang="en-US" altLang="zh-CN" sz="3200" b="1" dirty="0">
                <a:solidFill>
                  <a:srgbClr val="17375E"/>
                </a:solidFill>
              </a:rPr>
              <a:t>14.</a:t>
            </a:r>
            <a:r>
              <a:rPr lang="zh-CN" altLang="en-US" sz="3200" b="1" dirty="0">
                <a:solidFill>
                  <a:srgbClr val="17375E"/>
                </a:solidFill>
              </a:rPr>
              <a:t>贷款展期申请  </a:t>
            </a:r>
            <a:r>
              <a:rPr lang="zh-CN" altLang="en-US" sz="2400" b="1" dirty="0">
                <a:solidFill>
                  <a:srgbClr val="17375E"/>
                </a:solidFill>
              </a:rPr>
              <a:t>删除</a:t>
            </a:r>
            <a:endParaRPr lang="zh-CN" altLang="en-US" sz="2400" b="1" dirty="0">
              <a:solidFill>
                <a:srgbClr val="17375E"/>
              </a:solidFill>
            </a:endParaRPr>
          </a:p>
        </p:txBody>
      </p:sp>
      <p:sp>
        <p:nvSpPr>
          <p:cNvPr id="92164"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92165" name="Line 6"/>
          <p:cNvSpPr/>
          <p:nvPr/>
        </p:nvSpPr>
        <p:spPr>
          <a:xfrm rot="7317938">
            <a:off x="3649663" y="5330825"/>
            <a:ext cx="1071562" cy="457200"/>
          </a:xfrm>
          <a:prstGeom prst="line">
            <a:avLst/>
          </a:prstGeom>
          <a:ln w="19050" cap="flat" cmpd="sng">
            <a:solidFill>
              <a:srgbClr val="000066"/>
            </a:solidFill>
            <a:prstDash val="dash"/>
            <a:headEnd type="none" w="med" len="med"/>
            <a:tailEnd type="none" w="med" len="med"/>
          </a:ln>
        </p:spPr>
      </p:sp>
      <p:grpSp>
        <p:nvGrpSpPr>
          <p:cNvPr id="92166" name="组合 15"/>
          <p:cNvGrpSpPr/>
          <p:nvPr/>
        </p:nvGrpSpPr>
        <p:grpSpPr>
          <a:xfrm>
            <a:off x="4567238" y="4648200"/>
            <a:ext cx="2214562" cy="627063"/>
            <a:chOff x="5802323" y="3159125"/>
            <a:chExt cx="2214562" cy="627065"/>
          </a:xfrm>
        </p:grpSpPr>
        <p:sp>
          <p:nvSpPr>
            <p:cNvPr id="92171"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选择一条状态为“高校经办人已审核”的申请信息，点击“修改”按钮。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3"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2167"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访问路径：在线系统→贷款展期申请</a:t>
            </a:r>
            <a:endParaRPr lang="zh-CN" altLang="en-US" sz="1600" dirty="0">
              <a:latin typeface="华文楷体" panose="02010600040101010101" pitchFamily="2" charset="-122"/>
              <a:ea typeface="华文楷体" panose="02010600040101010101" pitchFamily="2" charset="-122"/>
            </a:endParaRPr>
          </a:p>
        </p:txBody>
      </p:sp>
      <p:grpSp>
        <p:nvGrpSpPr>
          <p:cNvPr id="92168" name="组合 15"/>
          <p:cNvGrpSpPr/>
          <p:nvPr/>
        </p:nvGrpSpPr>
        <p:grpSpPr>
          <a:xfrm>
            <a:off x="4567238" y="4648200"/>
            <a:ext cx="2214562" cy="627063"/>
            <a:chOff x="5802323" y="3159125"/>
            <a:chExt cx="2214562" cy="627065"/>
          </a:xfrm>
        </p:grpSpPr>
        <p:sp>
          <p:nvSpPr>
            <p:cNvPr id="92169"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选择一条状态为“高校经办人已审核”的申请信息，点击“删除”按钮。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3186" name="Picture 2"/>
          <p:cNvPicPr/>
          <p:nvPr/>
        </p:nvPicPr>
        <p:blipFill>
          <a:blip r:embed="rId1"/>
          <a:stretch>
            <a:fillRect/>
          </a:stretch>
        </p:blipFill>
        <p:spPr>
          <a:xfrm>
            <a:off x="431800" y="1619250"/>
            <a:ext cx="8277225" cy="4498975"/>
          </a:xfrm>
          <a:prstGeom prst="rect">
            <a:avLst/>
          </a:prstGeom>
          <a:noFill/>
          <a:ln w="9525" cap="flat" cmpd="sng">
            <a:solidFill>
              <a:srgbClr val="0000FF"/>
            </a:solidFill>
            <a:prstDash val="solid"/>
            <a:miter/>
            <a:headEnd type="none" w="med" len="med"/>
            <a:tailEnd type="none" w="med" len="med"/>
          </a:ln>
        </p:spPr>
      </p:pic>
      <p:sp>
        <p:nvSpPr>
          <p:cNvPr id="93187" name="标题 1"/>
          <p:cNvSpPr>
            <a:spLocks noGrp="1"/>
          </p:cNvSpPr>
          <p:nvPr>
            <p:ph type="title"/>
          </p:nvPr>
        </p:nvSpPr>
        <p:spPr>
          <a:xfrm>
            <a:off x="457200" y="228600"/>
            <a:ext cx="8229600" cy="642938"/>
          </a:xfrm>
          <a:ln/>
        </p:spPr>
        <p:txBody>
          <a:bodyPr vert="horz" wrap="square" lIns="91440" tIns="45720" rIns="91440" bIns="45720" anchor="ctr" anchorCtr="0"/>
          <a:p>
            <a:pPr algn="l" eaLnBrk="1" hangingPunct="1"/>
            <a:r>
              <a:rPr lang="en-US" altLang="zh-CN" sz="3200" b="1" dirty="0">
                <a:solidFill>
                  <a:srgbClr val="17375E"/>
                </a:solidFill>
              </a:rPr>
              <a:t>14.</a:t>
            </a:r>
            <a:r>
              <a:rPr lang="zh-CN" altLang="en-US" sz="3200" b="1" dirty="0">
                <a:solidFill>
                  <a:srgbClr val="17375E"/>
                </a:solidFill>
              </a:rPr>
              <a:t>贷款展期申请  </a:t>
            </a:r>
            <a:r>
              <a:rPr lang="zh-CN" altLang="en-US" sz="2400" b="1" dirty="0">
                <a:solidFill>
                  <a:srgbClr val="17375E"/>
                </a:solidFill>
              </a:rPr>
              <a:t>导出变更单</a:t>
            </a:r>
            <a:endParaRPr lang="zh-CN" altLang="en-US" sz="2400" b="1" dirty="0">
              <a:solidFill>
                <a:srgbClr val="17375E"/>
              </a:solidFill>
            </a:endParaRPr>
          </a:p>
        </p:txBody>
      </p:sp>
      <p:sp>
        <p:nvSpPr>
          <p:cNvPr id="93188" name="灯片编号占位符 3"/>
          <p:cNvSpPr txBox="1">
            <a:spLocks noGrp="1"/>
          </p:cNvSpPr>
          <p:nvPr/>
        </p:nvSpPr>
        <p:spPr>
          <a:xfrm>
            <a:off x="3509963" y="6215063"/>
            <a:ext cx="2133600" cy="365125"/>
          </a:xfrm>
          <a:prstGeom prst="rect">
            <a:avLst/>
          </a:prstGeom>
          <a:noFill/>
          <a:ln w="9525">
            <a:noFill/>
          </a:ln>
        </p:spPr>
        <p:txBody>
          <a:bodyPr/>
          <a:p>
            <a:pPr algn="ct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
        <p:nvSpPr>
          <p:cNvPr id="93189" name="Line 6"/>
          <p:cNvSpPr/>
          <p:nvPr/>
        </p:nvSpPr>
        <p:spPr>
          <a:xfrm rot="7317938">
            <a:off x="4487863" y="5330825"/>
            <a:ext cx="1071562" cy="457200"/>
          </a:xfrm>
          <a:prstGeom prst="line">
            <a:avLst/>
          </a:prstGeom>
          <a:ln w="19050" cap="flat" cmpd="sng">
            <a:solidFill>
              <a:srgbClr val="000066"/>
            </a:solidFill>
            <a:prstDash val="dash"/>
            <a:headEnd type="none" w="med" len="med"/>
            <a:tailEnd type="none" w="med" len="med"/>
          </a:ln>
        </p:spPr>
      </p:sp>
      <p:grpSp>
        <p:nvGrpSpPr>
          <p:cNvPr id="93190" name="组合 15"/>
          <p:cNvGrpSpPr/>
          <p:nvPr/>
        </p:nvGrpSpPr>
        <p:grpSpPr>
          <a:xfrm>
            <a:off x="5405438" y="4648200"/>
            <a:ext cx="2214562" cy="627063"/>
            <a:chOff x="5802323" y="3159125"/>
            <a:chExt cx="2214562" cy="627065"/>
          </a:xfrm>
        </p:grpSpPr>
        <p:sp>
          <p:nvSpPr>
            <p:cNvPr id="93195"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选择一条状态为“高校经办人已审核”的申请信息，点击“修改”按钮。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3"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
        <p:nvSpPr>
          <p:cNvPr id="93191" name="文本占位符 22"/>
          <p:cNvSpPr/>
          <p:nvPr/>
        </p:nvSpPr>
        <p:spPr>
          <a:xfrm>
            <a:off x="500063" y="1000125"/>
            <a:ext cx="8215312" cy="642938"/>
          </a:xfrm>
          <a:prstGeom prst="rect">
            <a:avLst/>
          </a:prstGeom>
          <a:noFill/>
          <a:ln w="9525">
            <a:noFill/>
          </a:ln>
        </p:spPr>
        <p:txBody>
          <a:bodyPr/>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操作角色：学生</a:t>
            </a:r>
            <a:endParaRPr lang="zh-CN" altLang="en-US" sz="1600" dirty="0">
              <a:latin typeface="华文楷体" panose="02010600040101010101" pitchFamily="2" charset="-122"/>
              <a:ea typeface="华文楷体" panose="02010600040101010101" pitchFamily="2" charset="-122"/>
            </a:endParaRPr>
          </a:p>
          <a:p>
            <a:pPr marL="180975" indent="-180975">
              <a:spcBef>
                <a:spcPct val="20000"/>
              </a:spcBef>
              <a:buFont typeface="Wingdings" panose="05000000000000000000" pitchFamily="2" charset="2"/>
              <a:buChar char="n"/>
            </a:pPr>
            <a:r>
              <a:rPr lang="zh-CN" altLang="en-US" sz="1600" dirty="0">
                <a:latin typeface="华文楷体" panose="02010600040101010101" pitchFamily="2" charset="-122"/>
                <a:ea typeface="华文楷体" panose="02010600040101010101" pitchFamily="2" charset="-122"/>
              </a:rPr>
              <a:t>访问路径：在线系统→贷款展期申请</a:t>
            </a:r>
            <a:endParaRPr lang="zh-CN" altLang="en-US" sz="1600" dirty="0">
              <a:latin typeface="华文楷体" panose="02010600040101010101" pitchFamily="2" charset="-122"/>
              <a:ea typeface="华文楷体" panose="02010600040101010101" pitchFamily="2" charset="-122"/>
            </a:endParaRPr>
          </a:p>
        </p:txBody>
      </p:sp>
      <p:grpSp>
        <p:nvGrpSpPr>
          <p:cNvPr id="93192" name="组合 15"/>
          <p:cNvGrpSpPr/>
          <p:nvPr/>
        </p:nvGrpSpPr>
        <p:grpSpPr>
          <a:xfrm>
            <a:off x="5405438" y="4648200"/>
            <a:ext cx="2214562" cy="627063"/>
            <a:chOff x="5802323" y="3159125"/>
            <a:chExt cx="2214562" cy="627065"/>
          </a:xfrm>
        </p:grpSpPr>
        <p:sp>
          <p:nvSpPr>
            <p:cNvPr id="93193" name="AutoShape 5"/>
            <p:cNvSpPr/>
            <p:nvPr/>
          </p:nvSpPr>
          <p:spPr>
            <a:xfrm>
              <a:off x="5929323" y="3284538"/>
              <a:ext cx="2087562" cy="501652"/>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选择一条贷款展期申请信息，点击“导出变更单”按钮。</a:t>
              </a:r>
              <a:endParaRPr lang="zh-CN" altLang="en-US" sz="1200" dirty="0">
                <a:solidFill>
                  <a:srgbClr val="17375E"/>
                </a:solidFill>
                <a:latin typeface="华文楷体" panose="02010600040101010101" pitchFamily="2" charset="-122"/>
                <a:ea typeface="华文楷体" panose="02010600040101010101" pitchFamily="2" charset="-122"/>
              </a:endParaRPr>
            </a:p>
          </p:txBody>
        </p:sp>
        <p:sp>
          <p:nvSpPr>
            <p:cNvPr id="24" name="Oval 10"/>
            <p:cNvSpPr>
              <a:spLocks noChangeArrowheads="1"/>
            </p:cNvSpPr>
            <p:nvPr/>
          </p:nvSpPr>
          <p:spPr bwMode="auto">
            <a:xfrm>
              <a:off x="5802323" y="3159125"/>
              <a:ext cx="269875" cy="269876"/>
            </a:xfrm>
            <a:prstGeom prst="ellipse">
              <a:avLst/>
            </a:prstGeom>
            <a:solidFill>
              <a:srgbClr val="666699"/>
            </a:solidFill>
            <a:ln w="9525">
              <a:noFill/>
              <a:round/>
            </a:ln>
            <a:effectLst>
              <a:outerShdw dist="17961" dir="2700000" algn="ctr" rotWithShape="0">
                <a:srgbClr val="808080"/>
              </a:outerShdw>
            </a:effectLst>
          </p:spPr>
          <p:txBody>
            <a:bodyPr lIns="0" tIns="0" rIns="0" bIns="0" anchor="ct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rPr>
                <a:t>1</a:t>
              </a:r>
              <a:endParaRPr kumimoji="0" lang="zh-CN" altLang="zh-CN" sz="12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Verdana" panose="020B0604030504040204" pitchFamily="34" charset="0"/>
                <a:ea typeface="华文楷体" panose="02010600040101010101" pitchFamily="2" charset="-122"/>
                <a:cs typeface="+mn-cs"/>
                <a:sym typeface="Arial" panose="020B0604020202020204" pitchFamily="34"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16" descr="Snap4"/>
          <p:cNvPicPr>
            <a:picLocks noChangeAspect="1"/>
          </p:cNvPicPr>
          <p:nvPr/>
        </p:nvPicPr>
        <p:blipFill>
          <a:blip r:embed="rId1"/>
          <a:stretch>
            <a:fillRect/>
          </a:stretch>
        </p:blipFill>
        <p:spPr>
          <a:xfrm>
            <a:off x="428625" y="1214438"/>
            <a:ext cx="8143875" cy="4471987"/>
          </a:xfrm>
          <a:prstGeom prst="rect">
            <a:avLst/>
          </a:prstGeom>
          <a:noFill/>
          <a:ln w="9525" cap="flat" cmpd="sng">
            <a:solidFill>
              <a:schemeClr val="accent1"/>
            </a:solidFill>
            <a:prstDash val="solid"/>
            <a:miter/>
            <a:headEnd type="none" w="med" len="med"/>
            <a:tailEnd type="none" w="med" len="med"/>
          </a:ln>
        </p:spPr>
      </p:pic>
      <p:sp>
        <p:nvSpPr>
          <p:cNvPr id="7171"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在线注册　</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7173" name="组合 7"/>
          <p:cNvGrpSpPr/>
          <p:nvPr/>
        </p:nvGrpSpPr>
        <p:grpSpPr>
          <a:xfrm rot="2444757">
            <a:off x="1404938" y="5413375"/>
            <a:ext cx="379412" cy="288925"/>
            <a:chOff x="4897646" y="4493223"/>
            <a:chExt cx="379575" cy="288925"/>
          </a:xfrm>
        </p:grpSpPr>
        <p:sp>
          <p:nvSpPr>
            <p:cNvPr id="7176"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7177"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7174" name="Line 6"/>
          <p:cNvSpPr/>
          <p:nvPr/>
        </p:nvSpPr>
        <p:spPr>
          <a:xfrm rot="7317938">
            <a:off x="1970088" y="5243513"/>
            <a:ext cx="415925" cy="666750"/>
          </a:xfrm>
          <a:prstGeom prst="line">
            <a:avLst/>
          </a:prstGeom>
          <a:ln w="19050" cap="flat" cmpd="sng">
            <a:solidFill>
              <a:srgbClr val="000066"/>
            </a:solidFill>
            <a:prstDash val="dash"/>
            <a:headEnd type="none" w="med" len="med"/>
            <a:tailEnd type="none" w="med" len="med"/>
          </a:ln>
        </p:spPr>
      </p:sp>
      <p:sp>
        <p:nvSpPr>
          <p:cNvPr id="7175" name="AutoShape 5"/>
          <p:cNvSpPr/>
          <p:nvPr/>
        </p:nvSpPr>
        <p:spPr>
          <a:xfrm>
            <a:off x="2643188" y="5291138"/>
            <a:ext cx="2071687"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下一步”按钮，将进入其它注册信息录入。</a:t>
            </a:r>
            <a:endParaRPr lang="zh-CN" altLang="en-US" sz="1200" dirty="0">
              <a:solidFill>
                <a:srgbClr val="17375E"/>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在线注册　</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8196" name="组合 7"/>
          <p:cNvGrpSpPr/>
          <p:nvPr/>
        </p:nvGrpSpPr>
        <p:grpSpPr>
          <a:xfrm rot="2444757">
            <a:off x="1403350" y="5303838"/>
            <a:ext cx="379413" cy="288925"/>
            <a:chOff x="4897646" y="4493223"/>
            <a:chExt cx="379575" cy="288925"/>
          </a:xfrm>
        </p:grpSpPr>
        <p:sp>
          <p:nvSpPr>
            <p:cNvPr id="8200"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8201"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8197" name="Line 6"/>
          <p:cNvSpPr/>
          <p:nvPr/>
        </p:nvSpPr>
        <p:spPr>
          <a:xfrm rot="7317938" flipH="1" flipV="1">
            <a:off x="2020888" y="5005388"/>
            <a:ext cx="530225" cy="847725"/>
          </a:xfrm>
          <a:prstGeom prst="line">
            <a:avLst/>
          </a:prstGeom>
          <a:ln w="19050" cap="flat" cmpd="sng">
            <a:solidFill>
              <a:srgbClr val="000066"/>
            </a:solidFill>
            <a:prstDash val="dash"/>
            <a:headEnd type="none" w="med" len="med"/>
            <a:tailEnd type="none" w="med" len="med"/>
          </a:ln>
        </p:spPr>
      </p:sp>
      <p:sp>
        <p:nvSpPr>
          <p:cNvPr id="8198" name="AutoShape 5"/>
          <p:cNvSpPr/>
          <p:nvPr/>
        </p:nvSpPr>
        <p:spPr>
          <a:xfrm>
            <a:off x="2857500" y="5143500"/>
            <a:ext cx="2143125"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下一步</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按钮，进入下一输入界面。</a:t>
            </a:r>
            <a:endParaRPr lang="zh-CN" altLang="en-US" sz="1200" dirty="0">
              <a:solidFill>
                <a:srgbClr val="17375E"/>
              </a:solidFill>
              <a:latin typeface="华文楷体" panose="02010600040101010101" pitchFamily="2" charset="-122"/>
              <a:ea typeface="华文楷体" panose="02010600040101010101" pitchFamily="2" charset="-122"/>
            </a:endParaRPr>
          </a:p>
        </p:txBody>
      </p:sp>
      <p:pic>
        <p:nvPicPr>
          <p:cNvPr id="8199" name="Picture 16" descr="Snap5"/>
          <p:cNvPicPr>
            <a:picLocks noChangeAspect="1"/>
          </p:cNvPicPr>
          <p:nvPr/>
        </p:nvPicPr>
        <p:blipFill>
          <a:blip r:embed="rId1"/>
          <a:stretch>
            <a:fillRect/>
          </a:stretch>
        </p:blipFill>
        <p:spPr>
          <a:xfrm>
            <a:off x="428625" y="1214438"/>
            <a:ext cx="8143875" cy="4471987"/>
          </a:xfrm>
          <a:prstGeom prst="rect">
            <a:avLst/>
          </a:prstGeom>
          <a:noFill/>
          <a:ln w="9525" cap="flat" cmpd="sng">
            <a:solidFill>
              <a:schemeClr val="accent1"/>
            </a:solidFill>
            <a:prstDash val="solid"/>
            <a:miter/>
            <a:headEnd type="none" w="med" len="med"/>
            <a:tailEnd type="none" w="med" len="me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2" descr="Snap6"/>
          <p:cNvPicPr>
            <a:picLocks noChangeAspect="1"/>
          </p:cNvPicPr>
          <p:nvPr/>
        </p:nvPicPr>
        <p:blipFill>
          <a:blip r:embed="rId1"/>
          <a:stretch>
            <a:fillRect/>
          </a:stretch>
        </p:blipFill>
        <p:spPr>
          <a:xfrm>
            <a:off x="428625" y="1214438"/>
            <a:ext cx="8143875" cy="4471987"/>
          </a:xfrm>
          <a:prstGeom prst="rect">
            <a:avLst/>
          </a:prstGeom>
          <a:noFill/>
          <a:ln w="9525" cap="flat" cmpd="sng">
            <a:solidFill>
              <a:schemeClr val="accent1"/>
            </a:solidFill>
            <a:prstDash val="solid"/>
            <a:miter/>
            <a:headEnd type="none" w="med" len="med"/>
            <a:tailEnd type="none" w="med" len="med"/>
          </a:ln>
        </p:spPr>
      </p:pic>
      <p:sp>
        <p:nvSpPr>
          <p:cNvPr id="9219"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在线注册　</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9221" name="组合 7"/>
          <p:cNvGrpSpPr/>
          <p:nvPr/>
        </p:nvGrpSpPr>
        <p:grpSpPr>
          <a:xfrm rot="2444757">
            <a:off x="1404938" y="5446713"/>
            <a:ext cx="379412" cy="288925"/>
            <a:chOff x="4897646" y="4493223"/>
            <a:chExt cx="379575" cy="288925"/>
          </a:xfrm>
        </p:grpSpPr>
        <p:sp>
          <p:nvSpPr>
            <p:cNvPr id="9224"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9225"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9222" name="Line 6"/>
          <p:cNvSpPr/>
          <p:nvPr/>
        </p:nvSpPr>
        <p:spPr>
          <a:xfrm rot="7317938" flipH="1" flipV="1">
            <a:off x="1939925" y="5006975"/>
            <a:ext cx="733425" cy="773113"/>
          </a:xfrm>
          <a:prstGeom prst="line">
            <a:avLst/>
          </a:prstGeom>
          <a:ln w="19050" cap="flat" cmpd="sng">
            <a:solidFill>
              <a:srgbClr val="000066"/>
            </a:solidFill>
            <a:prstDash val="dash"/>
            <a:headEnd type="none" w="med" len="med"/>
            <a:tailEnd type="none" w="med" len="med"/>
          </a:ln>
        </p:spPr>
      </p:sp>
      <p:sp>
        <p:nvSpPr>
          <p:cNvPr id="9223" name="AutoShape 5"/>
          <p:cNvSpPr/>
          <p:nvPr/>
        </p:nvSpPr>
        <p:spPr>
          <a:xfrm>
            <a:off x="2857500" y="5000625"/>
            <a:ext cx="1800225"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点击</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提交</a:t>
            </a:r>
            <a:r>
              <a:rPr lang="en-US" altLang="zh-CN" sz="1200" dirty="0">
                <a:solidFill>
                  <a:srgbClr val="17375E"/>
                </a:solidFill>
                <a:latin typeface="华文楷体" panose="02010600040101010101" pitchFamily="2" charset="-122"/>
                <a:ea typeface="华文楷体" panose="02010600040101010101" pitchFamily="2" charset="-122"/>
              </a:rPr>
              <a:t>”</a:t>
            </a:r>
            <a:r>
              <a:rPr lang="zh-CN" altLang="en-US" sz="1200" dirty="0">
                <a:solidFill>
                  <a:srgbClr val="17375E"/>
                </a:solidFill>
                <a:latin typeface="华文楷体" panose="02010600040101010101" pitchFamily="2" charset="-122"/>
                <a:ea typeface="华文楷体" panose="02010600040101010101" pitchFamily="2" charset="-122"/>
              </a:rPr>
              <a:t>按钮，将保存该学生注册信息。</a:t>
            </a:r>
            <a:endParaRPr lang="zh-CN" altLang="en-US" sz="1200" dirty="0">
              <a:solidFill>
                <a:srgbClr val="17375E"/>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占位符 18" descr="01.gif"/>
          <p:cNvPicPr>
            <a:picLocks noChangeAspect="1"/>
          </p:cNvPicPr>
          <p:nvPr/>
        </p:nvPicPr>
        <p:blipFill>
          <a:blip r:embed="rId1"/>
          <a:stretch>
            <a:fillRect/>
          </a:stretch>
        </p:blipFill>
        <p:spPr>
          <a:xfrm>
            <a:off x="428625" y="1214438"/>
            <a:ext cx="8143875" cy="4471987"/>
          </a:xfrm>
          <a:prstGeom prst="rect">
            <a:avLst/>
          </a:prstGeom>
          <a:noFill/>
          <a:ln w="9525" cap="flat" cmpd="sng">
            <a:solidFill>
              <a:schemeClr val="accent1"/>
            </a:solidFill>
            <a:prstDash val="solid"/>
            <a:miter/>
            <a:headEnd type="none" w="med" len="med"/>
            <a:tailEnd type="none" w="med" len="med"/>
          </a:ln>
        </p:spPr>
      </p:pic>
      <p:sp>
        <p:nvSpPr>
          <p:cNvPr id="10243"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1.</a:t>
            </a:r>
            <a:r>
              <a:rPr lang="zh-CN" altLang="en-US" sz="2800" b="1" dirty="0">
                <a:solidFill>
                  <a:srgbClr val="17375E"/>
                </a:solidFill>
              </a:rPr>
              <a:t>在线注册　</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245" name="Line 6"/>
          <p:cNvSpPr/>
          <p:nvPr/>
        </p:nvSpPr>
        <p:spPr>
          <a:xfrm rot="7317938" flipH="1">
            <a:off x="2338388" y="3733800"/>
            <a:ext cx="215900" cy="792163"/>
          </a:xfrm>
          <a:prstGeom prst="line">
            <a:avLst/>
          </a:prstGeom>
          <a:ln w="19050" cap="flat" cmpd="sng">
            <a:solidFill>
              <a:srgbClr val="000066"/>
            </a:solidFill>
            <a:prstDash val="dash"/>
            <a:headEnd type="none" w="med" len="med"/>
            <a:tailEnd type="none" w="med" len="med"/>
          </a:ln>
        </p:spPr>
      </p:sp>
      <p:sp>
        <p:nvSpPr>
          <p:cNvPr id="10246" name="AutoShape 5"/>
          <p:cNvSpPr/>
          <p:nvPr/>
        </p:nvSpPr>
        <p:spPr>
          <a:xfrm>
            <a:off x="2339975" y="4527550"/>
            <a:ext cx="1081088" cy="517525"/>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r>
              <a:rPr lang="zh-CN" altLang="en-US" sz="1200" dirty="0">
                <a:solidFill>
                  <a:srgbClr val="17375E"/>
                </a:solidFill>
                <a:latin typeface="华文楷体" panose="02010600040101010101" pitchFamily="2" charset="-122"/>
                <a:ea typeface="华文楷体" panose="02010600040101010101" pitchFamily="2" charset="-122"/>
              </a:rPr>
              <a:t>提示</a:t>
            </a:r>
            <a:r>
              <a:rPr lang="en-US" altLang="zh-CN" sz="1200" dirty="0">
                <a:solidFill>
                  <a:srgbClr val="17375E"/>
                </a:solidFill>
                <a:latin typeface="华文楷体" panose="02010600040101010101" pitchFamily="2" charset="-122"/>
                <a:ea typeface="华文楷体" panose="02010600040101010101" pitchFamily="2" charset="-122"/>
              </a:rPr>
              <a:t>XX</a:t>
            </a:r>
            <a:r>
              <a:rPr lang="zh-CN" altLang="en-US" sz="1200" dirty="0">
                <a:solidFill>
                  <a:srgbClr val="17375E"/>
                </a:solidFill>
                <a:latin typeface="华文楷体" panose="02010600040101010101" pitchFamily="2" charset="-122"/>
                <a:ea typeface="华文楷体" panose="02010600040101010101" pitchFamily="2" charset="-122"/>
              </a:rPr>
              <a:t>用户注册成功。</a:t>
            </a:r>
            <a:endParaRPr lang="zh-CN" altLang="en-US" sz="1200" dirty="0">
              <a:solidFill>
                <a:srgbClr val="17375E"/>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_2X)476AWM4D$PG6D5]RBY3"/>
          <p:cNvPicPr>
            <a:picLocks noChangeAspect="1"/>
          </p:cNvPicPr>
          <p:nvPr/>
        </p:nvPicPr>
        <p:blipFill>
          <a:blip r:embed="rId1"/>
          <a:stretch>
            <a:fillRect/>
          </a:stretch>
        </p:blipFill>
        <p:spPr>
          <a:xfrm>
            <a:off x="76200" y="838200"/>
            <a:ext cx="8795385" cy="5097780"/>
          </a:xfrm>
          <a:prstGeom prst="rect">
            <a:avLst/>
          </a:prstGeom>
        </p:spPr>
      </p:pic>
      <p:sp>
        <p:nvSpPr>
          <p:cNvPr id="12290" name="标题 1"/>
          <p:cNvSpPr>
            <a:spLocks noGrp="1"/>
          </p:cNvSpPr>
          <p:nvPr>
            <p:ph type="title"/>
          </p:nvPr>
        </p:nvSpPr>
        <p:spPr>
          <a:xfrm>
            <a:off x="485775" y="214313"/>
            <a:ext cx="8229600" cy="642937"/>
          </a:xfrm>
          <a:ln/>
        </p:spPr>
        <p:txBody>
          <a:bodyPr vert="horz" wrap="square" lIns="91440" tIns="45720" rIns="91440" bIns="45720" anchor="ctr" anchorCtr="0"/>
          <a:p>
            <a:pPr algn="l" eaLnBrk="1" hangingPunct="1"/>
            <a:r>
              <a:rPr lang="en-US" altLang="zh-CN" sz="2800" b="1" dirty="0">
                <a:solidFill>
                  <a:srgbClr val="17375E"/>
                </a:solidFill>
              </a:rPr>
              <a:t>2.</a:t>
            </a:r>
            <a:r>
              <a:rPr lang="zh-CN" altLang="en-US" sz="2800" b="1" dirty="0">
                <a:solidFill>
                  <a:srgbClr val="17375E"/>
                </a:solidFill>
              </a:rPr>
              <a:t>登录系统</a:t>
            </a:r>
            <a:endParaRPr lang="zh-CN" altLang="en-US" sz="2000" b="1" dirty="0">
              <a:solidFill>
                <a:srgbClr val="17375E"/>
              </a:solidFill>
            </a:endParaRPr>
          </a:p>
        </p:txBody>
      </p:sp>
      <p:sp>
        <p:nvSpPr>
          <p:cNvPr id="11267" name="灯片编号占位符 3"/>
          <p:cNvSpPr txBox="1">
            <a:spLocks noGrp="1"/>
          </p:cNvSpPr>
          <p:nvPr/>
        </p:nvSpPr>
        <p:spPr bwMode="auto">
          <a:xfrm>
            <a:off x="3509963" y="6215063"/>
            <a:ext cx="2133600" cy="365125"/>
          </a:xfrm>
          <a:prstGeom prst="rect">
            <a:avLst/>
          </a:prstGeom>
          <a:noFill/>
          <a:ln>
            <a:miter lim="800000"/>
          </a:ln>
        </p:spPr>
        <p:txBody>
          <a:bodyPr/>
          <a:p>
            <a:pPr algn="ctr">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12293" name="组合 7"/>
          <p:cNvGrpSpPr/>
          <p:nvPr/>
        </p:nvGrpSpPr>
        <p:grpSpPr>
          <a:xfrm rot="2444757">
            <a:off x="6660833" y="4238625"/>
            <a:ext cx="379412" cy="288925"/>
            <a:chOff x="4897646" y="4493223"/>
            <a:chExt cx="379575" cy="288925"/>
          </a:xfrm>
        </p:grpSpPr>
        <p:sp>
          <p:nvSpPr>
            <p:cNvPr id="12305" name="Line 7"/>
            <p:cNvSpPr/>
            <p:nvPr/>
          </p:nvSpPr>
          <p:spPr>
            <a:xfrm rot="-1169779" flipH="1" flipV="1">
              <a:off x="5060370" y="4597402"/>
              <a:ext cx="216851" cy="142875"/>
            </a:xfrm>
            <a:prstGeom prst="line">
              <a:avLst/>
            </a:prstGeom>
            <a:ln w="31750" cap="flat" cmpd="sng">
              <a:solidFill>
                <a:srgbClr val="FF0000"/>
              </a:solidFill>
              <a:prstDash val="solid"/>
              <a:headEnd type="none" w="med" len="med"/>
              <a:tailEnd type="stealth" w="lg" len="lg"/>
            </a:ln>
          </p:spPr>
        </p:sp>
        <p:sp>
          <p:nvSpPr>
            <p:cNvPr id="12306" name="AutoShape 8"/>
            <p:cNvSpPr/>
            <p:nvPr/>
          </p:nvSpPr>
          <p:spPr>
            <a:xfrm rot="-1169779">
              <a:off x="4897646" y="4493223"/>
              <a:ext cx="290198" cy="288925"/>
            </a:xfrm>
            <a:custGeom>
              <a:avLst/>
              <a:gdLst>
                <a:gd name="txL" fmla="*/ 3204 w 21600"/>
                <a:gd name="txT" fmla="*/ 3204 h 21600"/>
                <a:gd name="txR" fmla="*/ 18396 w 21600"/>
                <a:gd name="txB" fmla="*/ 18396 h 21600"/>
              </a:gdLst>
              <a:ahLst/>
              <a:cxnLst>
                <a:cxn ang="0">
                  <a:pos x="2147483647" y="0"/>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2225" cap="flat" cmpd="sng">
              <a:solidFill>
                <a:srgbClr val="FF0000">
                  <a:alpha val="25882"/>
                </a:srgbClr>
              </a:solidFill>
              <a:prstDash val="solid"/>
              <a:round/>
              <a:headEnd type="none" w="med" len="med"/>
              <a:tailEnd type="none" w="med" len="med"/>
            </a:ln>
          </p:spPr>
          <p:txBody>
            <a:bodyPr/>
            <a:p>
              <a:endParaRPr lang="zh-CN" altLang="en-US"/>
            </a:p>
          </p:txBody>
        </p:sp>
      </p:grpSp>
      <p:sp>
        <p:nvSpPr>
          <p:cNvPr id="12294" name="Line 6"/>
          <p:cNvSpPr/>
          <p:nvPr/>
        </p:nvSpPr>
        <p:spPr>
          <a:xfrm rot="7317938">
            <a:off x="2182813" y="3468688"/>
            <a:ext cx="288925" cy="504825"/>
          </a:xfrm>
          <a:prstGeom prst="line">
            <a:avLst/>
          </a:prstGeom>
          <a:ln w="19050" cap="flat" cmpd="sng">
            <a:solidFill>
              <a:srgbClr val="000066"/>
            </a:solidFill>
            <a:prstDash val="dash"/>
            <a:headEnd type="none" w="med" len="med"/>
            <a:tailEnd type="none" w="med" len="med"/>
          </a:ln>
        </p:spPr>
      </p:sp>
      <p:sp>
        <p:nvSpPr>
          <p:cNvPr id="12303" name="AutoShape 5"/>
          <p:cNvSpPr/>
          <p:nvPr/>
        </p:nvSpPr>
        <p:spPr>
          <a:xfrm>
            <a:off x="6934200" y="4495800"/>
            <a:ext cx="2087880" cy="501650"/>
          </a:xfrm>
          <a:prstGeom prst="flowChartAlternateProcess">
            <a:avLst/>
          </a:prstGeom>
          <a:solidFill>
            <a:srgbClr val="D3E2F1"/>
          </a:solidFill>
          <a:ln w="9525">
            <a:noFill/>
          </a:ln>
          <a:effectLst>
            <a:outerShdw dist="17961" dir="2699999" algn="ctr" rotWithShape="0">
              <a:srgbClr val="7F8891"/>
            </a:outerShdw>
          </a:effectLst>
        </p:spPr>
        <p:txBody>
          <a:bodyPr tIns="0" bIns="0" anchor="ctr" anchorCtr="0"/>
          <a:p>
            <a:pPr eaLnBrk="0" hangingPunct="0">
              <a:spcBef>
                <a:spcPct val="50000"/>
              </a:spcBef>
            </a:pPr>
            <a:r>
              <a:rPr lang="zh-CN" altLang="en-US" sz="1200" dirty="0">
                <a:solidFill>
                  <a:srgbClr val="17375E"/>
                </a:solidFill>
                <a:latin typeface="华文楷体" panose="02010600040101010101" pitchFamily="2" charset="-122"/>
                <a:ea typeface="华文楷体" panose="02010600040101010101" pitchFamily="2" charset="-122"/>
              </a:rPr>
              <a:t>通过登录名和密码登陆系统</a:t>
            </a:r>
            <a:endParaRPr lang="zh-CN" altLang="en-US" sz="1300" dirty="0">
              <a:latin typeface="华文楷体" panose="02010600040101010101" pitchFamily="2" charset="-122"/>
              <a:ea typeface="华文楷体" panose="02010600040101010101" pitchFamily="2" charset="-122"/>
              <a:sym typeface="Arial" panose="020B0604020202020204" pitchFamily="34" charset="0"/>
            </a:endParaRPr>
          </a:p>
        </p:txBody>
      </p:sp>
      <p:sp>
        <p:nvSpPr>
          <p:cNvPr id="12296" name="Line 6"/>
          <p:cNvSpPr/>
          <p:nvPr/>
        </p:nvSpPr>
        <p:spPr>
          <a:xfrm rot="7317938">
            <a:off x="2016125" y="4130675"/>
            <a:ext cx="288925" cy="504825"/>
          </a:xfrm>
          <a:prstGeom prst="line">
            <a:avLst/>
          </a:prstGeom>
          <a:ln w="19050" cap="flat" cmpd="sng">
            <a:solidFill>
              <a:srgbClr val="000066"/>
            </a:solidFill>
            <a:prstDash val="dash"/>
            <a:headEnd type="none" w="med" len="med"/>
            <a:tailEnd type="none" w="med" len="med"/>
          </a:ln>
        </p:spPr>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2824</Words>
  <Application>WPS 演示</Application>
  <PresentationFormat>全屏显示(4:3)</PresentationFormat>
  <Paragraphs>520</Paragraphs>
  <Slides>47</Slides>
  <Notes>91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47</vt:i4>
      </vt:variant>
    </vt:vector>
  </HeadingPairs>
  <TitlesOfParts>
    <vt:vector size="58" baseType="lpstr">
      <vt:lpstr>Arial</vt:lpstr>
      <vt:lpstr>宋体</vt:lpstr>
      <vt:lpstr>Wingdings</vt:lpstr>
      <vt:lpstr>华文楷体</vt:lpstr>
      <vt:lpstr>Calibri</vt:lpstr>
      <vt:lpstr>Verdana</vt:lpstr>
      <vt:lpstr>幼圆</vt:lpstr>
      <vt:lpstr>微软雅黑</vt:lpstr>
      <vt:lpstr>Arial Unicode MS</vt: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2.登录系统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17.毕业确认</vt:lpstr>
      <vt:lpstr>17.毕业确认      导出毕业确认表</vt:lpstr>
      <vt:lpstr>17.毕业确认      导出毕业确认表（续）</vt:lpstr>
      <vt:lpstr>9.个人信息　修改</vt:lpstr>
      <vt:lpstr>PowerPoint 演示文稿</vt:lpstr>
      <vt:lpstr>PowerPoint 演示文稿</vt:lpstr>
      <vt:lpstr>PowerPoint 演示文稿</vt:lpstr>
      <vt:lpstr>PowerPoint 演示文稿</vt:lpstr>
      <vt:lpstr>18.本年应付本息测算　</vt:lpstr>
      <vt:lpstr>18.年度应收测算查询　</vt:lpstr>
      <vt:lpstr>18.年度应收测算查询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79</cp:revision>
  <dcterms:created xsi:type="dcterms:W3CDTF">2011-05-20T08:18:20Z</dcterms:created>
  <dcterms:modified xsi:type="dcterms:W3CDTF">2022-04-27T09:46:28Z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F0510F63F39B4D6E86AFCA74A593A683</vt:lpwstr>
  </property>
  <property fmtid="{D5CDD505-2E9C-101B-9397-08002B2CF9AE}" pid="4" name="KSOProductBuildVer">
    <vt:lpwstr>2052-11.1.0.11365</vt:lpwstr>
  </property>
</Properties>
</file>